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22"/>
  </p:notesMasterIdLst>
  <p:sldIdLst>
    <p:sldId id="256" r:id="rId2"/>
    <p:sldId id="275" r:id="rId3"/>
    <p:sldId id="261" r:id="rId4"/>
    <p:sldId id="277" r:id="rId5"/>
    <p:sldId id="278" r:id="rId6"/>
    <p:sldId id="276" r:id="rId7"/>
    <p:sldId id="279" r:id="rId8"/>
    <p:sldId id="281" r:id="rId9"/>
    <p:sldId id="259" r:id="rId10"/>
    <p:sldId id="282" r:id="rId11"/>
    <p:sldId id="283" r:id="rId12"/>
    <p:sldId id="284" r:id="rId13"/>
    <p:sldId id="285" r:id="rId14"/>
    <p:sldId id="286" r:id="rId15"/>
    <p:sldId id="287" r:id="rId16"/>
    <p:sldId id="288" r:id="rId17"/>
    <p:sldId id="289" r:id="rId18"/>
    <p:sldId id="280" r:id="rId19"/>
    <p:sldId id="290" r:id="rId20"/>
    <p:sldId id="274" r:id="rId2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86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257817E-EC5C-4880-A810-ED7F254FEA46}">
  <a:tblStyle styleId="{7257817E-EC5C-4880-A810-ED7F254FEA46}"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247" autoAdjust="0"/>
  </p:normalViewPr>
  <p:slideViewPr>
    <p:cSldViewPr snapToGrid="0" snapToObjects="1">
      <p:cViewPr>
        <p:scale>
          <a:sx n="80" d="100"/>
          <a:sy n="80" d="100"/>
        </p:scale>
        <p:origin x="-80"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09175907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 Id="rId3" Type="http://schemas.openxmlformats.org/officeDocument/2006/relationships/hyperlink" Target="http://www.ombudsman.gov.cy/"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help.unhcr.org/cyprus/" TargetMode="External"/><Relationship Id="rId4" Type="http://schemas.openxmlformats.org/officeDocument/2006/relationships/hyperlink" Target="http://cyprus-guide.org/en/" TargetMode="External"/><Relationship Id="rId5" Type="http://schemas.openxmlformats.org/officeDocument/2006/relationships/hyperlink" Target="http://www.helprefugeeswork.org" TargetMode="External"/><Relationship Id="rId6" Type="http://schemas.openxmlformats.org/officeDocument/2006/relationships/hyperlink" Target="http://www.support-refugees.eu" TargetMode="External"/><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help.unhcr.org/cyprus/"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en-IE" sz="1100" kern="1200" dirty="0" smtClean="0">
                <a:solidFill>
                  <a:schemeClr val="tx1"/>
                </a:solidFill>
                <a:effectLst/>
                <a:latin typeface="+mn-lt"/>
                <a:ea typeface="+mn-ea"/>
                <a:cs typeface="+mn-cs"/>
              </a:rPr>
              <a:t>This resource aims to help migrants and refugees with their quest to access important information in their new communities. It discusses the importance of accessing information from the very beginning of someones’ arrival to a new country and throughout their integration process. It then lists and explains different sources where migrants and refugees can find more information in Cyprus.</a:t>
            </a:r>
            <a:endParaRPr lang="en-US" sz="1100" kern="1200" dirty="0">
              <a:solidFill>
                <a:schemeClr val="tx1"/>
              </a:solidFill>
              <a:effectLst/>
              <a:latin typeface="+mn-lt"/>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en-IE" sz="1100" kern="1200" dirty="0" smtClean="0">
                <a:solidFill>
                  <a:schemeClr val="tx1"/>
                </a:solidFill>
                <a:effectLst/>
                <a:latin typeface="+mn-lt"/>
                <a:ea typeface="+mn-ea"/>
                <a:cs typeface="+mn-cs"/>
              </a:rPr>
              <a:t>There are also some volunteer’s groups that provide a lot of support especially to vulnerable migrants and refugees. They help them in many different ways. For example, they  collect essential daily items and distribute them to vulnerable migrants and refugees, help them find housing and furnitures for their new houses, organise short trainings and social excursions or events, accompany them at the various governmental offices, inform them about their rights and help them navigate the various procedures. Some of these groups include:</a:t>
            </a:r>
            <a:endParaRPr lang="en-US" sz="1100" kern="1200" dirty="0" smtClean="0">
              <a:solidFill>
                <a:schemeClr val="tx1"/>
              </a:solidFill>
              <a:effectLst/>
              <a:latin typeface="+mn-lt"/>
              <a:ea typeface="+mn-ea"/>
              <a:cs typeface="+mn-cs"/>
            </a:endParaRPr>
          </a:p>
          <a:p>
            <a:r>
              <a:rPr lang="en-IE" sz="1100" kern="1200" dirty="0" smtClean="0">
                <a:solidFill>
                  <a:schemeClr val="tx1"/>
                </a:solidFill>
                <a:effectLst/>
                <a:latin typeface="+mn-lt"/>
                <a:ea typeface="+mn-ea"/>
                <a:cs typeface="+mn-cs"/>
              </a:rPr>
              <a:t>Kofinou We Care – a volunteers’ group operating mainly at the Kofinou Refugee Reception and Accommodation Centre </a:t>
            </a:r>
            <a:endParaRPr lang="en-US" sz="1100" kern="1200" dirty="0" smtClean="0">
              <a:solidFill>
                <a:schemeClr val="tx1"/>
              </a:solidFill>
              <a:effectLst/>
              <a:latin typeface="+mn-lt"/>
              <a:ea typeface="+mn-ea"/>
              <a:cs typeface="+mn-cs"/>
            </a:endParaRPr>
          </a:p>
          <a:p>
            <a:r>
              <a:rPr lang="en-IE" sz="1100" kern="1200" dirty="0" smtClean="0">
                <a:solidFill>
                  <a:schemeClr val="tx1"/>
                </a:solidFill>
                <a:effectLst/>
                <a:latin typeface="+mn-lt"/>
                <a:ea typeface="+mn-ea"/>
                <a:cs typeface="+mn-cs"/>
              </a:rPr>
              <a:t>“OASIS”, based in Larnaca</a:t>
            </a:r>
            <a:endParaRPr lang="en-US" sz="1100" kern="1200" dirty="0" smtClean="0">
              <a:solidFill>
                <a:schemeClr val="tx1"/>
              </a:solidFill>
              <a:effectLst/>
              <a:latin typeface="+mn-lt"/>
              <a:ea typeface="+mn-ea"/>
              <a:cs typeface="+mn-cs"/>
            </a:endParaRPr>
          </a:p>
          <a:p>
            <a:r>
              <a:rPr lang="en-IE" sz="1100" kern="1200" dirty="0" smtClean="0">
                <a:solidFill>
                  <a:schemeClr val="tx1"/>
                </a:solidFill>
                <a:effectLst/>
                <a:latin typeface="+mn-lt"/>
                <a:ea typeface="+mn-ea"/>
                <a:cs typeface="+mn-cs"/>
              </a:rPr>
              <a:t>“The Learning Refuge” in Paphos and</a:t>
            </a:r>
            <a:endParaRPr lang="en-US" sz="1100" kern="1200" dirty="0" smtClean="0">
              <a:solidFill>
                <a:schemeClr val="tx1"/>
              </a:solidFill>
              <a:effectLst/>
              <a:latin typeface="+mn-lt"/>
              <a:ea typeface="+mn-ea"/>
              <a:cs typeface="+mn-cs"/>
            </a:endParaRPr>
          </a:p>
          <a:p>
            <a:r>
              <a:rPr lang="en-IE" sz="1100" kern="1200" dirty="0" smtClean="0">
                <a:solidFill>
                  <a:schemeClr val="tx1"/>
                </a:solidFill>
                <a:effectLst/>
                <a:latin typeface="+mn-lt"/>
                <a:ea typeface="+mn-ea"/>
                <a:cs typeface="+mn-cs"/>
              </a:rPr>
              <a:t>AGAPI in Limassol. </a:t>
            </a:r>
            <a:endParaRPr lang="en-US" sz="1100" kern="1200" dirty="0" smtClean="0">
              <a:solidFill>
                <a:schemeClr val="tx1"/>
              </a:solidFill>
              <a:effectLst/>
              <a:latin typeface="+mn-lt"/>
              <a:ea typeface="+mn-ea"/>
              <a:cs typeface="+mn-cs"/>
            </a:endParaRPr>
          </a:p>
          <a:p>
            <a:pPr>
              <a:buNone/>
            </a:pPr>
            <a:r>
              <a:rPr lang="en-IE" sz="1100" kern="1200" dirty="0" smtClean="0">
                <a:solidFill>
                  <a:schemeClr val="tx1"/>
                </a:solidFill>
                <a:effectLst/>
                <a:latin typeface="+mn-lt"/>
                <a:ea typeface="+mn-ea"/>
                <a:cs typeface="+mn-cs"/>
              </a:rPr>
              <a:t>You can also reach out to other organisation that work with a specific community to which you belong. For example, we have the following organisations:</a:t>
            </a:r>
            <a:endParaRPr lang="en-US" sz="1100" kern="1200" dirty="0" smtClean="0">
              <a:solidFill>
                <a:schemeClr val="tx1"/>
              </a:solidFill>
              <a:effectLst/>
              <a:latin typeface="+mn-lt"/>
              <a:ea typeface="+mn-ea"/>
              <a:cs typeface="+mn-cs"/>
            </a:endParaRPr>
          </a:p>
          <a:p>
            <a:r>
              <a:rPr lang="en-IE" sz="1100" kern="1200" dirty="0" smtClean="0">
                <a:solidFill>
                  <a:schemeClr val="tx1"/>
                </a:solidFill>
                <a:effectLst/>
                <a:latin typeface="+mn-lt"/>
                <a:ea typeface="+mn-ea"/>
                <a:cs typeface="+mn-cs"/>
              </a:rPr>
              <a:t>The Association of Recognised Refugees in Cyprus.</a:t>
            </a:r>
            <a:endParaRPr lang="en-US" sz="1100" kern="1200" dirty="0" smtClean="0">
              <a:solidFill>
                <a:schemeClr val="tx1"/>
              </a:solidFill>
              <a:effectLst/>
              <a:latin typeface="+mn-lt"/>
              <a:ea typeface="+mn-ea"/>
              <a:cs typeface="+mn-cs"/>
            </a:endParaRPr>
          </a:p>
          <a:p>
            <a:r>
              <a:rPr lang="en-IE" sz="1100" kern="1200" dirty="0" smtClean="0">
                <a:solidFill>
                  <a:schemeClr val="tx1"/>
                </a:solidFill>
                <a:effectLst/>
                <a:latin typeface="+mn-lt"/>
                <a:ea typeface="+mn-ea"/>
                <a:cs typeface="+mn-cs"/>
              </a:rPr>
              <a:t>AcceptCy; which promotes the rights of all persons that are Lesbians, Gay, Bisexual, Transexual and Intersex (LGBTI)  </a:t>
            </a:r>
            <a:endParaRPr lang="en-US" sz="1100" kern="1200" dirty="0" smtClean="0">
              <a:solidFill>
                <a:schemeClr val="tx1"/>
              </a:solidFill>
              <a:effectLst/>
              <a:latin typeface="+mn-lt"/>
              <a:ea typeface="+mn-ea"/>
              <a:cs typeface="+mn-cs"/>
            </a:endParaRPr>
          </a:p>
          <a:p>
            <a:pPr marL="0" indent="0">
              <a:buFontTx/>
              <a:buNone/>
            </a:pPr>
            <a:endParaRPr lang="en-US" dirty="0"/>
          </a:p>
        </p:txBody>
      </p:sp>
    </p:spTree>
    <p:extLst>
      <p:ext uri="{BB962C8B-B14F-4D97-AF65-F5344CB8AC3E}">
        <p14:creationId xmlns:p14="http://schemas.microsoft.com/office/powerpoint/2010/main" val="1600739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IE" sz="1100" kern="1200" dirty="0" smtClean="0">
                <a:solidFill>
                  <a:schemeClr val="tx1"/>
                </a:solidFill>
                <a:effectLst/>
                <a:latin typeface="+mn-lt"/>
                <a:ea typeface="+mn-ea"/>
                <a:cs typeface="+mn-cs"/>
              </a:rPr>
              <a:t>Independent Supervisory Bodies are independent institutions, which means they are not part of the government or the public services and they are not affiliated to any public or private organisation. These institutions are responsible to ensure the protection of citizens rights and human rights in general. Their role is to investigate and report instances where there has been maltreatment or maladministration on behalf of public authorities in the application of the law. If you believe you have been a victim of mal-administration and mal-treatment you have the right to file a complain at one of theses bodies. </a:t>
            </a:r>
            <a:endParaRPr lang="en-US" sz="1100" kern="1200" dirty="0" smtClean="0">
              <a:solidFill>
                <a:schemeClr val="tx1"/>
              </a:solidFill>
              <a:effectLst/>
              <a:latin typeface="+mn-lt"/>
              <a:ea typeface="+mn-ea"/>
              <a:cs typeface="+mn-cs"/>
            </a:endParaRPr>
          </a:p>
          <a:p>
            <a:pPr>
              <a:buNone/>
            </a:pPr>
            <a:endParaRPr lang="en-IE" sz="1100" kern="1200" dirty="0" smtClean="0">
              <a:solidFill>
                <a:schemeClr val="tx1"/>
              </a:solidFill>
              <a:effectLst/>
              <a:latin typeface="+mn-lt"/>
              <a:ea typeface="+mn-ea"/>
              <a:cs typeface="+mn-cs"/>
            </a:endParaRPr>
          </a:p>
          <a:p>
            <a:pPr>
              <a:buNone/>
            </a:pPr>
            <a:r>
              <a:rPr lang="en-IE" sz="1100" kern="1200" dirty="0" smtClean="0">
                <a:solidFill>
                  <a:schemeClr val="tx1"/>
                </a:solidFill>
                <a:effectLst/>
                <a:latin typeface="+mn-lt"/>
                <a:ea typeface="+mn-ea"/>
                <a:cs typeface="+mn-cs"/>
              </a:rPr>
              <a:t>The most important Independent Supervisory Body is the </a:t>
            </a:r>
            <a:r>
              <a:rPr lang="en-IE" sz="1100" b="1" kern="1200" dirty="0" smtClean="0">
                <a:solidFill>
                  <a:schemeClr val="tx1"/>
                </a:solidFill>
                <a:effectLst/>
                <a:latin typeface="+mn-lt"/>
                <a:ea typeface="+mn-ea"/>
                <a:cs typeface="+mn-cs"/>
              </a:rPr>
              <a:t>Ombudsman</a:t>
            </a:r>
            <a:r>
              <a:rPr lang="en-IE" sz="1100" kern="1200" dirty="0" smtClean="0">
                <a:solidFill>
                  <a:schemeClr val="tx1"/>
                </a:solidFill>
                <a:effectLst/>
                <a:latin typeface="+mn-lt"/>
                <a:ea typeface="+mn-ea"/>
                <a:cs typeface="+mn-cs"/>
              </a:rPr>
              <a:t>, that is the </a:t>
            </a:r>
            <a:r>
              <a:rPr lang="en-IE" sz="1100" b="1" kern="1200" dirty="0" smtClean="0">
                <a:solidFill>
                  <a:schemeClr val="tx1"/>
                </a:solidFill>
                <a:effectLst/>
                <a:latin typeface="+mn-lt"/>
                <a:ea typeface="+mn-ea"/>
                <a:cs typeface="+mn-cs"/>
              </a:rPr>
              <a:t>Commissioner for Administration and Protection of Human Rights -</a:t>
            </a:r>
            <a:r>
              <a:rPr lang="en-IE" sz="1100" kern="1200" dirty="0" smtClean="0">
                <a:solidFill>
                  <a:schemeClr val="tx1"/>
                </a:solidFill>
                <a:effectLst/>
                <a:latin typeface="+mn-lt"/>
                <a:ea typeface="+mn-ea"/>
                <a:cs typeface="+mn-cs"/>
              </a:rPr>
              <a:t> </a:t>
            </a:r>
            <a:r>
              <a:rPr lang="en-IE" sz="1100" kern="1200" dirty="0" smtClean="0">
                <a:solidFill>
                  <a:schemeClr val="tx1"/>
                </a:solidFill>
                <a:effectLst/>
                <a:latin typeface="+mn-lt"/>
                <a:ea typeface="+mn-ea"/>
                <a:cs typeface="+mn-cs"/>
                <a:hlinkClick r:id="rId3"/>
              </a:rPr>
              <a:t>www.ombudsman.gov.cy</a:t>
            </a:r>
            <a:endParaRPr lang="en-US" sz="1100" kern="1200" dirty="0" smtClean="0">
              <a:solidFill>
                <a:schemeClr val="tx1"/>
              </a:solidFill>
              <a:effectLst/>
              <a:latin typeface="+mn-lt"/>
              <a:ea typeface="+mn-ea"/>
              <a:cs typeface="+mn-cs"/>
            </a:endParaRPr>
          </a:p>
          <a:p>
            <a:pPr>
              <a:buNone/>
            </a:pPr>
            <a:r>
              <a:rPr lang="en-IE" sz="1100" kern="1200" dirty="0" smtClean="0">
                <a:solidFill>
                  <a:schemeClr val="tx1"/>
                </a:solidFill>
                <a:effectLst/>
                <a:latin typeface="+mn-lt"/>
                <a:ea typeface="+mn-ea"/>
                <a:cs typeface="+mn-cs"/>
              </a:rPr>
              <a:t>You may contact the Ombudsman if you believe that:</a:t>
            </a:r>
            <a:endParaRPr lang="en-US" sz="1100" kern="1200" dirty="0" smtClean="0">
              <a:solidFill>
                <a:schemeClr val="tx1"/>
              </a:solidFill>
              <a:effectLst/>
              <a:latin typeface="+mn-lt"/>
              <a:ea typeface="+mn-ea"/>
              <a:cs typeface="+mn-cs"/>
            </a:endParaRPr>
          </a:p>
          <a:p>
            <a:pPr lvl="0"/>
            <a:r>
              <a:rPr lang="en-US" sz="1100" kern="1200" dirty="0" smtClean="0">
                <a:solidFill>
                  <a:schemeClr val="tx1"/>
                </a:solidFill>
                <a:effectLst/>
                <a:latin typeface="+mn-lt"/>
                <a:ea typeface="+mn-ea"/>
                <a:cs typeface="+mn-cs"/>
              </a:rPr>
              <a:t>A public agency or a public officer handled a case of yours in an unjust manner or in contrast to the laws or to the principles of administrative law or has unjustifiably delayed to respond to your request. </a:t>
            </a:r>
          </a:p>
          <a:p>
            <a:pPr lvl="0"/>
            <a:r>
              <a:rPr lang="en-US" sz="1100" kern="1200" dirty="0" smtClean="0">
                <a:solidFill>
                  <a:schemeClr val="tx1"/>
                </a:solidFill>
                <a:effectLst/>
                <a:latin typeface="+mn-lt"/>
                <a:ea typeface="+mn-ea"/>
                <a:cs typeface="+mn-cs"/>
              </a:rPr>
              <a:t>A public or private body has mistreated you because of your gender, race, ethnicity, the community you belong to, your language, color, age, disability, sexual orientation, religion, political or other beliefs.</a:t>
            </a:r>
          </a:p>
          <a:p>
            <a:pPr lvl="0"/>
            <a:r>
              <a:rPr lang="en-US" sz="1100" kern="1200" dirty="0" smtClean="0">
                <a:solidFill>
                  <a:schemeClr val="tx1"/>
                </a:solidFill>
                <a:effectLst/>
                <a:latin typeface="+mn-lt"/>
                <a:ea typeface="+mn-ea"/>
                <a:cs typeface="+mn-cs"/>
              </a:rPr>
              <a:t>Any of your rights is violated (e.g. access to employment, education, health) due to disability</a:t>
            </a:r>
            <a:br>
              <a:rPr lang="en-US" sz="1100" kern="1200" dirty="0" smtClean="0">
                <a:solidFill>
                  <a:schemeClr val="tx1"/>
                </a:solidFill>
                <a:effectLst/>
                <a:latin typeface="+mn-lt"/>
                <a:ea typeface="+mn-ea"/>
                <a:cs typeface="+mn-cs"/>
              </a:rPr>
            </a:br>
            <a:endParaRPr lang="en-US" sz="1100" kern="1200" dirty="0" smtClean="0">
              <a:solidFill>
                <a:schemeClr val="tx1"/>
              </a:solidFill>
              <a:effectLst/>
              <a:latin typeface="+mn-lt"/>
              <a:ea typeface="+mn-ea"/>
              <a:cs typeface="+mn-cs"/>
            </a:endParaRPr>
          </a:p>
          <a:p>
            <a:pPr>
              <a:buNone/>
            </a:pPr>
            <a:r>
              <a:rPr lang="en-US" sz="1100" kern="1200" dirty="0" smtClean="0">
                <a:solidFill>
                  <a:schemeClr val="tx1"/>
                </a:solidFill>
                <a:effectLst/>
                <a:latin typeface="+mn-lt"/>
                <a:ea typeface="+mn-ea"/>
                <a:cs typeface="+mn-cs"/>
              </a:rPr>
              <a:t>Other Independent Supervisory Bodies are: </a:t>
            </a:r>
          </a:p>
          <a:p>
            <a:r>
              <a:rPr lang="en-US" sz="1100" kern="1200" dirty="0" smtClean="0">
                <a:solidFill>
                  <a:schemeClr val="tx1"/>
                </a:solidFill>
                <a:effectLst/>
                <a:latin typeface="+mn-lt"/>
                <a:ea typeface="+mn-ea"/>
                <a:cs typeface="+mn-cs"/>
              </a:rPr>
              <a:t>The Commissioner for Children’s Rights and</a:t>
            </a:r>
          </a:p>
          <a:p>
            <a:r>
              <a:rPr lang="en-US" sz="1100" kern="1200" dirty="0" smtClean="0">
                <a:solidFill>
                  <a:schemeClr val="tx1"/>
                </a:solidFill>
                <a:effectLst/>
                <a:latin typeface="+mn-lt"/>
                <a:ea typeface="+mn-ea"/>
                <a:cs typeface="+mn-cs"/>
              </a:rPr>
              <a:t>The Independent Authority for the Investigation of Allegations and Complaints Against the Police </a:t>
            </a:r>
          </a:p>
          <a:p>
            <a:pPr>
              <a:buNone/>
            </a:pPr>
            <a:endParaRPr lang="en-US" dirty="0"/>
          </a:p>
        </p:txBody>
      </p:sp>
    </p:spTree>
    <p:extLst>
      <p:ext uri="{BB962C8B-B14F-4D97-AF65-F5344CB8AC3E}">
        <p14:creationId xmlns:p14="http://schemas.microsoft.com/office/powerpoint/2010/main" val="1073940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E" sz="1100" kern="1200" dirty="0" smtClean="0">
                <a:solidFill>
                  <a:schemeClr val="tx1"/>
                </a:solidFill>
                <a:effectLst/>
                <a:latin typeface="+mn-lt"/>
                <a:ea typeface="+mn-ea"/>
                <a:cs typeface="+mn-cs"/>
              </a:rPr>
              <a:t>Local Authorities and Municipalities may also be very useful for your integration to the new community. Several Municipalities organise integration related activities, from Greek language courses and child-care services for children under 5 to multicultural festivals. It is difficult to list here an exhaustive list of all the Municipalities. We encourage you to reach out to the Municipality in the district where you stay and in the neighbouring districts and ask them what integration and intercultural activities they offer. They may also be able to advice you on what other services exist in your area which can be useful for you.</a:t>
            </a:r>
            <a:endParaRPr lang="en-US" sz="1100" kern="1200" dirty="0" smtClean="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1183766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IE" sz="1100" kern="1200" dirty="0" smtClean="0">
                <a:solidFill>
                  <a:schemeClr val="tx1"/>
                </a:solidFill>
                <a:effectLst/>
                <a:latin typeface="+mn-lt"/>
                <a:ea typeface="+mn-ea"/>
                <a:cs typeface="+mn-cs"/>
              </a:rPr>
              <a:t>Knowing the local language is perhaps one of the most important ways to help you integrate in your new society and make your daily life more comfortable. Unfortunately in Cyprus, Greek language courses are not widely available nor enough for everyone who is newly arrived on the island. </a:t>
            </a:r>
            <a:endParaRPr lang="en-US" sz="1100" kern="1200" dirty="0" smtClean="0">
              <a:solidFill>
                <a:schemeClr val="tx1"/>
              </a:solidFill>
              <a:effectLst/>
              <a:latin typeface="+mn-lt"/>
              <a:ea typeface="+mn-ea"/>
              <a:cs typeface="+mn-cs"/>
            </a:endParaRPr>
          </a:p>
          <a:p>
            <a:pPr>
              <a:buNone/>
            </a:pPr>
            <a:r>
              <a:rPr lang="en-IE" sz="1100" kern="1200" dirty="0" smtClean="0">
                <a:solidFill>
                  <a:schemeClr val="tx1"/>
                </a:solidFill>
                <a:effectLst/>
                <a:latin typeface="+mn-lt"/>
                <a:ea typeface="+mn-ea"/>
                <a:cs typeface="+mn-cs"/>
              </a:rPr>
              <a:t>Language courses are mainly offered by:</a:t>
            </a:r>
            <a:endParaRPr lang="en-US" sz="1100" kern="1200" dirty="0" smtClean="0">
              <a:solidFill>
                <a:schemeClr val="tx1"/>
              </a:solidFill>
              <a:effectLst/>
              <a:latin typeface="+mn-lt"/>
              <a:ea typeface="+mn-ea"/>
              <a:cs typeface="+mn-cs"/>
            </a:endParaRPr>
          </a:p>
          <a:p>
            <a:pPr lvl="0"/>
            <a:r>
              <a:rPr lang="en-IE" dirty="0" smtClean="0">
                <a:effectLst/>
              </a:rPr>
              <a:t>the Ministry of Education through the Adult Education Centres and the State Institutes of Further Education</a:t>
            </a:r>
            <a:endParaRPr lang="en-US" dirty="0" smtClean="0">
              <a:effectLst/>
            </a:endParaRPr>
          </a:p>
          <a:p>
            <a:pPr lvl="0"/>
            <a:r>
              <a:rPr lang="en-IE" dirty="0" smtClean="0">
                <a:effectLst/>
              </a:rPr>
              <a:t>Higher education institutions such as the KES College</a:t>
            </a:r>
            <a:endParaRPr lang="en-US" dirty="0" smtClean="0">
              <a:effectLst/>
            </a:endParaRPr>
          </a:p>
          <a:p>
            <a:pPr lvl="0"/>
            <a:r>
              <a:rPr lang="en-IE" dirty="0" smtClean="0">
                <a:effectLst/>
              </a:rPr>
              <a:t>Language based projects </a:t>
            </a:r>
            <a:endParaRPr lang="en-US" dirty="0" smtClean="0">
              <a:effectLst/>
            </a:endParaRPr>
          </a:p>
          <a:p>
            <a:pPr lvl="0"/>
            <a:r>
              <a:rPr lang="en-IE" dirty="0" smtClean="0">
                <a:effectLst/>
              </a:rPr>
              <a:t>NGOs and civil society organisations and </a:t>
            </a:r>
            <a:endParaRPr lang="en-US" dirty="0" smtClean="0">
              <a:effectLst/>
            </a:endParaRPr>
          </a:p>
          <a:p>
            <a:pPr lvl="0"/>
            <a:r>
              <a:rPr lang="en-IE" dirty="0" smtClean="0">
                <a:effectLst/>
              </a:rPr>
              <a:t>Some Municipalities.</a:t>
            </a:r>
            <a:endParaRPr lang="en-US" dirty="0" smtClean="0">
              <a:effectLst/>
            </a:endParaRPr>
          </a:p>
          <a:p>
            <a:pPr lvl="0">
              <a:buNone/>
            </a:pPr>
            <a:endParaRPr lang="en-IE" sz="1100" kern="1200" dirty="0" smtClean="0">
              <a:solidFill>
                <a:schemeClr val="tx1"/>
              </a:solidFill>
              <a:effectLst/>
              <a:latin typeface="+mn-lt"/>
              <a:ea typeface="+mn-ea"/>
              <a:cs typeface="+mn-cs"/>
            </a:endParaRPr>
          </a:p>
          <a:p>
            <a:pPr lvl="0">
              <a:buNone/>
            </a:pPr>
            <a:r>
              <a:rPr lang="en-IE" sz="1100" kern="1200" dirty="0" smtClean="0">
                <a:solidFill>
                  <a:schemeClr val="tx1"/>
                </a:solidFill>
                <a:effectLst/>
                <a:latin typeface="+mn-lt"/>
                <a:ea typeface="+mn-ea"/>
                <a:cs typeface="+mn-cs"/>
              </a:rPr>
              <a:t>The last slide of this resource provides a list with the websites of organisations and projects that currently offer greek language courses.</a:t>
            </a:r>
            <a:endParaRPr lang="en-US" sz="1100" kern="1200" dirty="0" smtClean="0">
              <a:solidFill>
                <a:schemeClr val="tx1"/>
              </a:solidFill>
              <a:effectLst/>
              <a:latin typeface="+mn-lt"/>
              <a:ea typeface="+mn-ea"/>
              <a:cs typeface="+mn-cs"/>
            </a:endParaRPr>
          </a:p>
          <a:p>
            <a:pPr>
              <a:buNone/>
            </a:pPr>
            <a:endParaRPr lang="en-US" dirty="0"/>
          </a:p>
        </p:txBody>
      </p:sp>
    </p:spTree>
    <p:extLst>
      <p:ext uri="{BB962C8B-B14F-4D97-AF65-F5344CB8AC3E}">
        <p14:creationId xmlns:p14="http://schemas.microsoft.com/office/powerpoint/2010/main" val="3291345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IE" sz="1100" kern="1200" dirty="0" smtClean="0">
                <a:solidFill>
                  <a:schemeClr val="tx1"/>
                </a:solidFill>
                <a:effectLst/>
                <a:latin typeface="+mn-lt"/>
                <a:ea typeface="+mn-ea"/>
                <a:cs typeface="+mn-cs"/>
              </a:rPr>
              <a:t>Finally,  what do you need to do to remain updated on latest information or events that may be of interest to you?</a:t>
            </a:r>
            <a:endParaRPr lang="en-US" sz="1100" kern="1200" dirty="0" smtClean="0">
              <a:solidFill>
                <a:schemeClr val="tx1"/>
              </a:solidFill>
              <a:effectLst/>
              <a:latin typeface="+mn-lt"/>
              <a:ea typeface="+mn-ea"/>
              <a:cs typeface="+mn-cs"/>
            </a:endParaRPr>
          </a:p>
          <a:p>
            <a:pPr>
              <a:buNone/>
            </a:pPr>
            <a:r>
              <a:rPr lang="en-IE" sz="1100" kern="1200" dirty="0" smtClean="0">
                <a:solidFill>
                  <a:schemeClr val="tx1"/>
                </a:solidFill>
                <a:effectLst/>
                <a:latin typeface="+mn-lt"/>
                <a:ea typeface="+mn-ea"/>
                <a:cs typeface="+mn-cs"/>
              </a:rPr>
              <a:t>Here are some suggestions:</a:t>
            </a:r>
            <a:endParaRPr lang="en-US" sz="1100" kern="1200" dirty="0" smtClean="0">
              <a:solidFill>
                <a:schemeClr val="tx1"/>
              </a:solidFill>
              <a:effectLst/>
              <a:latin typeface="+mn-lt"/>
              <a:ea typeface="+mn-ea"/>
              <a:cs typeface="+mn-cs"/>
            </a:endParaRPr>
          </a:p>
          <a:p>
            <a:pPr lvl="0"/>
            <a:r>
              <a:rPr lang="en-IE" dirty="0" smtClean="0">
                <a:effectLst/>
              </a:rPr>
              <a:t>Follow their social media accounts and register on their newsletters</a:t>
            </a:r>
            <a:endParaRPr lang="en-US" dirty="0" smtClean="0">
              <a:effectLst/>
            </a:endParaRPr>
          </a:p>
          <a:p>
            <a:pPr lvl="0"/>
            <a:r>
              <a:rPr lang="en-IE" dirty="0" smtClean="0">
                <a:effectLst/>
              </a:rPr>
              <a:t>Attend the public events they organise</a:t>
            </a:r>
            <a:endParaRPr lang="en-US" dirty="0" smtClean="0">
              <a:effectLst/>
            </a:endParaRPr>
          </a:p>
          <a:p>
            <a:pPr lvl="0"/>
            <a:r>
              <a:rPr lang="en-IE" dirty="0" smtClean="0">
                <a:effectLst/>
              </a:rPr>
              <a:t>Attend specialised events where they discuss these issues</a:t>
            </a:r>
            <a:endParaRPr lang="en-US" dirty="0" smtClean="0">
              <a:effectLst/>
            </a:endParaRPr>
          </a:p>
          <a:p>
            <a:pPr lvl="0"/>
            <a:r>
              <a:rPr lang="en-IE" dirty="0" smtClean="0">
                <a:effectLst/>
              </a:rPr>
              <a:t>Get more involved with your community, voluntary and community groups</a:t>
            </a:r>
            <a:endParaRPr lang="en-US" dirty="0" smtClean="0">
              <a:effectLst/>
            </a:endParaRPr>
          </a:p>
          <a:p>
            <a:pPr lvl="0"/>
            <a:r>
              <a:rPr lang="en-IE" dirty="0" smtClean="0">
                <a:effectLst/>
              </a:rPr>
              <a:t>Follow other well informed websites that promote cultural events.</a:t>
            </a:r>
            <a:endParaRPr lang="en-US" dirty="0" smtClean="0">
              <a:effectLst/>
            </a:endParaRPr>
          </a:p>
          <a:p>
            <a:pPr>
              <a:buNone/>
            </a:pPr>
            <a:endParaRPr lang="en-US" dirty="0"/>
          </a:p>
        </p:txBody>
      </p:sp>
    </p:spTree>
    <p:extLst>
      <p:ext uri="{BB962C8B-B14F-4D97-AF65-F5344CB8AC3E}">
        <p14:creationId xmlns:p14="http://schemas.microsoft.com/office/powerpoint/2010/main" val="1271694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E" sz="1100" kern="1200" dirty="0" smtClean="0">
                <a:solidFill>
                  <a:schemeClr val="tx1"/>
                </a:solidFill>
                <a:effectLst/>
                <a:latin typeface="+mn-lt"/>
                <a:ea typeface="+mn-ea"/>
                <a:cs typeface="+mn-cs"/>
              </a:rPr>
              <a:t>Vanessa is 26 years old. She is staying temporarily with your friend. She has been in the country for 2 years working with an abusive employer. She decided to quit her job but she needs to continue working here in order to support her family back home. She doesn’t know what to do now and she is afraid she may be sent back home since she left her employer. She needs more information and assistance to know her rights and what does she need to do next. </a:t>
            </a:r>
            <a:endParaRPr lang="en-US" sz="1100" kern="1200" dirty="0" smtClean="0">
              <a:solidFill>
                <a:schemeClr val="tx1"/>
              </a:solidFill>
              <a:effectLst/>
              <a:latin typeface="+mn-lt"/>
              <a:ea typeface="+mn-ea"/>
              <a:cs typeface="+mn-cs"/>
            </a:endParaRPr>
          </a:p>
          <a:p>
            <a:pPr>
              <a:buNone/>
            </a:pPr>
            <a:endParaRPr lang="en-US" dirty="0"/>
          </a:p>
        </p:txBody>
      </p:sp>
    </p:spTree>
    <p:extLst>
      <p:ext uri="{BB962C8B-B14F-4D97-AF65-F5344CB8AC3E}">
        <p14:creationId xmlns:p14="http://schemas.microsoft.com/office/powerpoint/2010/main" val="1034865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IE" sz="1100" kern="1200" dirty="0" smtClean="0">
                <a:solidFill>
                  <a:schemeClr val="tx1"/>
                </a:solidFill>
                <a:effectLst/>
                <a:latin typeface="+mn-lt"/>
                <a:ea typeface="+mn-ea"/>
                <a:cs typeface="+mn-cs"/>
              </a:rPr>
              <a:t>Discuss in a small group and make a plan on what are the next steps she should take. Consider things like:</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What are the most important information that she immediately needs?</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What other needs will she have in the next few months?</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Which organisations or services can help her?</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What are the first steps she should take?</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What can be the role of the various types of organisations: such</a:t>
            </a:r>
            <a:r>
              <a:rPr lang="en-IE" sz="1100" kern="1200" baseline="0" dirty="0" smtClean="0">
                <a:solidFill>
                  <a:schemeClr val="tx1"/>
                </a:solidFill>
                <a:effectLst/>
                <a:latin typeface="+mn-lt"/>
                <a:ea typeface="+mn-ea"/>
                <a:cs typeface="+mn-cs"/>
              </a:rPr>
              <a:t> as a) p</a:t>
            </a:r>
            <a:r>
              <a:rPr lang="en-IE" sz="1100" kern="1200" dirty="0" smtClean="0">
                <a:solidFill>
                  <a:schemeClr val="tx1"/>
                </a:solidFill>
                <a:effectLst/>
                <a:latin typeface="+mn-lt"/>
                <a:ea typeface="+mn-ea"/>
                <a:cs typeface="+mn-cs"/>
              </a:rPr>
              <a:t>ublic authorities b) NGOs c)volunteer and community groups d)local authorities</a:t>
            </a:r>
            <a:r>
              <a:rPr lang="en-IE" sz="1100" kern="1200" baseline="0" dirty="0" smtClean="0">
                <a:solidFill>
                  <a:schemeClr val="tx1"/>
                </a:solidFill>
                <a:effectLst/>
                <a:latin typeface="+mn-lt"/>
                <a:ea typeface="+mn-ea"/>
                <a:cs typeface="+mn-cs"/>
              </a:rPr>
              <a:t> </a:t>
            </a:r>
            <a:r>
              <a:rPr lang="en-IE" sz="1100" kern="1200" dirty="0" smtClean="0">
                <a:solidFill>
                  <a:schemeClr val="tx1"/>
                </a:solidFill>
                <a:effectLst/>
                <a:latin typeface="+mn-lt"/>
                <a:ea typeface="+mn-ea"/>
                <a:cs typeface="+mn-cs"/>
              </a:rPr>
              <a:t>e) independent supervisory</a:t>
            </a:r>
            <a:r>
              <a:rPr lang="en-IE" sz="1100" kern="1200" baseline="0" dirty="0" smtClean="0">
                <a:solidFill>
                  <a:schemeClr val="tx1"/>
                </a:solidFill>
                <a:effectLst/>
                <a:latin typeface="+mn-lt"/>
                <a:ea typeface="+mn-ea"/>
                <a:cs typeface="+mn-cs"/>
              </a:rPr>
              <a:t> bodies f)</a:t>
            </a:r>
            <a:r>
              <a:rPr lang="en-IE" sz="1100" kern="1200" dirty="0" smtClean="0">
                <a:solidFill>
                  <a:schemeClr val="tx1"/>
                </a:solidFill>
                <a:effectLst/>
                <a:latin typeface="+mn-lt"/>
                <a:ea typeface="+mn-ea"/>
                <a:cs typeface="+mn-cs"/>
              </a:rPr>
              <a:t> any other?</a:t>
            </a:r>
            <a:endParaRPr lang="en-US" sz="1100" kern="1200" dirty="0" smtClean="0">
              <a:solidFill>
                <a:schemeClr val="tx1"/>
              </a:solidFill>
              <a:effectLst/>
              <a:latin typeface="+mn-lt"/>
              <a:ea typeface="+mn-ea"/>
              <a:cs typeface="+mn-cs"/>
            </a:endParaRPr>
          </a:p>
          <a:p>
            <a:pPr>
              <a:buNone/>
            </a:pPr>
            <a:endParaRPr lang="en-US" dirty="0"/>
          </a:p>
        </p:txBody>
      </p:sp>
    </p:spTree>
    <p:extLst>
      <p:ext uri="{BB962C8B-B14F-4D97-AF65-F5344CB8AC3E}">
        <p14:creationId xmlns:p14="http://schemas.microsoft.com/office/powerpoint/2010/main" val="1285213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en-IE" sz="1100" kern="1200" dirty="0" smtClean="0">
                <a:solidFill>
                  <a:schemeClr val="tx1"/>
                </a:solidFill>
                <a:effectLst/>
                <a:latin typeface="+mn-lt"/>
                <a:ea typeface="+mn-ea"/>
                <a:cs typeface="+mn-cs"/>
              </a:rPr>
              <a:t>Everyone needs information on the law, employment, education, health, housing, sports and culture in the place where they live, regardless of whether they are migrants or locals. People constantly surf the internet to find the latest information, either for employment, higher education or in order to find out about latest athletic opportunities or cultural events.</a:t>
            </a:r>
            <a:endParaRPr lang="en-US" sz="1100" kern="1200" dirty="0" smtClean="0">
              <a:solidFill>
                <a:schemeClr val="tx1"/>
              </a:solidFill>
              <a:effectLst/>
              <a:latin typeface="+mn-lt"/>
              <a:ea typeface="+mn-ea"/>
              <a:cs typeface="+mn-cs"/>
            </a:endParaRPr>
          </a:p>
          <a:p>
            <a:pPr>
              <a:buNone/>
            </a:pPr>
            <a:endParaRPr lang="en-IE" sz="1100" kern="1200" dirty="0" smtClean="0">
              <a:solidFill>
                <a:schemeClr val="tx1"/>
              </a:solidFill>
              <a:effectLst/>
              <a:latin typeface="+mn-lt"/>
              <a:ea typeface="+mn-ea"/>
              <a:cs typeface="+mn-cs"/>
            </a:endParaRPr>
          </a:p>
          <a:p>
            <a:pPr>
              <a:buNone/>
            </a:pPr>
            <a:r>
              <a:rPr lang="en-IE" sz="1100" kern="1200" dirty="0" smtClean="0">
                <a:solidFill>
                  <a:schemeClr val="tx1"/>
                </a:solidFill>
                <a:effectLst/>
                <a:latin typeface="+mn-lt"/>
                <a:ea typeface="+mn-ea"/>
                <a:cs typeface="+mn-cs"/>
              </a:rPr>
              <a:t>Moving to a new country as a migrant worker, student or refugee always has challenges. You are in a new environment, completely unknown to you, most probably without a strong support system and local network around you. Whether you had an opportunity to search for information before your journey, or not, you will still require to find out a lot of new information in the new country in order to settle in. Even if you have settled in, seeking information about the different aspects of your daily life will continue to be important for you for a long period of time.</a:t>
            </a:r>
          </a:p>
          <a:p>
            <a:pPr>
              <a:buNone/>
            </a:pPr>
            <a:endParaRPr lang="en-US" dirty="0"/>
          </a:p>
        </p:txBody>
      </p:sp>
    </p:spTree>
    <p:extLst>
      <p:ext uri="{BB962C8B-B14F-4D97-AF65-F5344CB8AC3E}">
        <p14:creationId xmlns:p14="http://schemas.microsoft.com/office/powerpoint/2010/main" val="1348499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100" kern="1200" dirty="0" smtClean="0">
                <a:solidFill>
                  <a:schemeClr val="tx1"/>
                </a:solidFill>
                <a:effectLst/>
                <a:latin typeface="+mn-lt"/>
                <a:ea typeface="+mn-ea"/>
                <a:cs typeface="+mn-cs"/>
              </a:rPr>
              <a:t>It is very important for migrants and refugees to know the various official procedures they need to follow once they arrive at a new country. Having access to these information, and to a simple guide that explains the various procedures, their rights and responsibilities can influence very positively their settling in. Lack of information on the other hand causes a lot of additional stress and creates difficulties for them.</a:t>
            </a:r>
            <a:endParaRPr lang="en-US" sz="1100" kern="1200" dirty="0" smtClean="0">
              <a:solidFill>
                <a:schemeClr val="tx1"/>
              </a:solidFill>
              <a:effectLst/>
              <a:latin typeface="+mn-lt"/>
              <a:ea typeface="+mn-ea"/>
              <a:cs typeface="+mn-cs"/>
            </a:endParaRPr>
          </a:p>
          <a:p>
            <a:pPr lvl="0">
              <a:spcBef>
                <a:spcPts val="0"/>
              </a:spcBef>
              <a:buNone/>
            </a:pPr>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en-IE" sz="1100" kern="1200" dirty="0" smtClean="0">
                <a:solidFill>
                  <a:schemeClr val="tx1"/>
                </a:solidFill>
                <a:effectLst/>
                <a:latin typeface="+mn-lt"/>
                <a:ea typeface="+mn-ea"/>
                <a:cs typeface="+mn-cs"/>
              </a:rPr>
              <a:t>According to research that was done in Cyprus with migrants and refugees, the most important areas where they need to have more information are:</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Their rights and responsibilities</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Governmental procedures in each department</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Employment</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Housing</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Children’s Education</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Health</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Language Learning</a:t>
            </a:r>
            <a:endParaRPr lang="en-US" sz="1100" kern="1200" dirty="0" smtClean="0">
              <a:solidFill>
                <a:schemeClr val="tx1"/>
              </a:solidFill>
              <a:effectLst/>
              <a:latin typeface="+mn-lt"/>
              <a:ea typeface="+mn-ea"/>
              <a:cs typeface="+mn-cs"/>
            </a:endParaRPr>
          </a:p>
          <a:p>
            <a:r>
              <a:rPr lang="en-IE" sz="1100" kern="1200" dirty="0" smtClean="0">
                <a:solidFill>
                  <a:schemeClr val="tx1"/>
                </a:solidFill>
                <a:effectLst/>
                <a:latin typeface="+mn-lt"/>
                <a:ea typeface="+mn-ea"/>
                <a:cs typeface="+mn-cs"/>
              </a:rPr>
              <a:t>Local culture and society</a:t>
            </a:r>
            <a:r>
              <a:rPr lang="en-US" dirty="0" smtClean="0">
                <a:effectLst/>
              </a:rPr>
              <a:t> </a:t>
            </a:r>
            <a:endParaRPr lang="en-US" dirty="0"/>
          </a:p>
        </p:txBody>
      </p:sp>
    </p:spTree>
    <p:extLst>
      <p:ext uri="{BB962C8B-B14F-4D97-AF65-F5344CB8AC3E}">
        <p14:creationId xmlns:p14="http://schemas.microsoft.com/office/powerpoint/2010/main" val="282219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IE" sz="1100" kern="1200" dirty="0" smtClean="0">
                <a:solidFill>
                  <a:schemeClr val="tx1"/>
                </a:solidFill>
                <a:effectLst/>
                <a:latin typeface="+mn-lt"/>
                <a:ea typeface="+mn-ea"/>
                <a:cs typeface="+mn-cs"/>
              </a:rPr>
              <a:t>Being in a new country, your first question is, who can provide you with this kind of information?</a:t>
            </a:r>
            <a:endParaRPr lang="en-US" sz="1100" kern="1200" dirty="0" smtClean="0">
              <a:solidFill>
                <a:schemeClr val="tx1"/>
              </a:solidFill>
              <a:effectLst/>
              <a:latin typeface="+mn-lt"/>
              <a:ea typeface="+mn-ea"/>
              <a:cs typeface="+mn-cs"/>
            </a:endParaRPr>
          </a:p>
          <a:p>
            <a:pPr>
              <a:buNone/>
            </a:pPr>
            <a:endParaRPr lang="en-IE" sz="1100" kern="1200" dirty="0" smtClean="0">
              <a:solidFill>
                <a:schemeClr val="tx1"/>
              </a:solidFill>
              <a:effectLst/>
              <a:latin typeface="+mn-lt"/>
              <a:ea typeface="+mn-ea"/>
              <a:cs typeface="+mn-cs"/>
            </a:endParaRPr>
          </a:p>
          <a:p>
            <a:pPr>
              <a:buNone/>
            </a:pPr>
            <a:r>
              <a:rPr lang="en-IE" sz="1100" kern="1200" dirty="0" smtClean="0">
                <a:solidFill>
                  <a:schemeClr val="tx1"/>
                </a:solidFill>
                <a:effectLst/>
                <a:latin typeface="+mn-lt"/>
                <a:ea typeface="+mn-ea"/>
                <a:cs typeface="+mn-cs"/>
              </a:rPr>
              <a:t>Usually, the first persons you turn to are people of your community. However, they may not always have all the answers to your specific situation, and even if they do, they may not always be able to help you.</a:t>
            </a:r>
            <a:endParaRPr lang="en-US" sz="1100" kern="1200" dirty="0" smtClean="0">
              <a:solidFill>
                <a:schemeClr val="tx1"/>
              </a:solidFill>
              <a:effectLst/>
              <a:latin typeface="+mn-lt"/>
              <a:ea typeface="+mn-ea"/>
              <a:cs typeface="+mn-cs"/>
            </a:endParaRPr>
          </a:p>
          <a:p>
            <a:pPr>
              <a:buNone/>
            </a:pPr>
            <a:endParaRPr lang="en-IE" sz="1100" kern="1200" dirty="0" smtClean="0">
              <a:solidFill>
                <a:schemeClr val="tx1"/>
              </a:solidFill>
              <a:effectLst/>
              <a:latin typeface="+mn-lt"/>
              <a:ea typeface="+mn-ea"/>
              <a:cs typeface="+mn-cs"/>
            </a:endParaRPr>
          </a:p>
          <a:p>
            <a:pPr>
              <a:buNone/>
            </a:pPr>
            <a:r>
              <a:rPr lang="en-IE" sz="1100" kern="1200" dirty="0" smtClean="0">
                <a:solidFill>
                  <a:schemeClr val="tx1"/>
                </a:solidFill>
                <a:effectLst/>
                <a:latin typeface="+mn-lt"/>
                <a:ea typeface="+mn-ea"/>
                <a:cs typeface="+mn-cs"/>
              </a:rPr>
              <a:t>The most important organisations that provide these information are those that directly offer the services or organisations that assist migrants and refugees. These can be:</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Public services </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Non-governmental organisations</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Specialised websites that offer information on a specific issue. </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Local authorities</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Migrant led organisations</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Volunteers’ Groups</a:t>
            </a:r>
            <a:endParaRPr lang="en-US" sz="1100" kern="1200" dirty="0" smtClean="0">
              <a:solidFill>
                <a:schemeClr val="tx1"/>
              </a:solidFill>
              <a:effectLst/>
              <a:latin typeface="+mn-lt"/>
              <a:ea typeface="+mn-ea"/>
              <a:cs typeface="+mn-cs"/>
            </a:endParaRPr>
          </a:p>
          <a:p>
            <a:pPr>
              <a:buNone/>
            </a:pPr>
            <a:endParaRPr lang="en-US" dirty="0"/>
          </a:p>
        </p:txBody>
      </p:sp>
    </p:spTree>
    <p:extLst>
      <p:ext uri="{BB962C8B-B14F-4D97-AF65-F5344CB8AC3E}">
        <p14:creationId xmlns:p14="http://schemas.microsoft.com/office/powerpoint/2010/main" val="2899981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en-IE" sz="1100" kern="1200" dirty="0" smtClean="0">
                <a:solidFill>
                  <a:schemeClr val="tx1"/>
                </a:solidFill>
                <a:effectLst/>
                <a:latin typeface="+mn-lt"/>
                <a:ea typeface="+mn-ea"/>
                <a:cs typeface="+mn-cs"/>
              </a:rPr>
              <a:t>There are a few ways you can find out information from these organisations. </a:t>
            </a:r>
            <a:endParaRPr lang="en-US" sz="1100" kern="1200" dirty="0" smtClean="0">
              <a:solidFill>
                <a:schemeClr val="tx1"/>
              </a:solidFill>
              <a:effectLst/>
              <a:latin typeface="+mn-lt"/>
              <a:ea typeface="+mn-ea"/>
              <a:cs typeface="+mn-cs"/>
            </a:endParaRPr>
          </a:p>
          <a:p>
            <a:pPr>
              <a:buNone/>
            </a:pPr>
            <a:r>
              <a:rPr lang="en-IE" sz="1100" kern="1200" dirty="0" smtClean="0">
                <a:solidFill>
                  <a:schemeClr val="tx1"/>
                </a:solidFill>
                <a:effectLst/>
                <a:latin typeface="+mn-lt"/>
                <a:ea typeface="+mn-ea"/>
                <a:cs typeface="+mn-cs"/>
              </a:rPr>
              <a:t>The best way to get initial information is to check the websites and facebook pages of these organisations for any information they have as well as other relevant websites. This will also help you get a broad understanding on the issue you are interested in. </a:t>
            </a:r>
            <a:endParaRPr lang="en-US" sz="1100" kern="1200" dirty="0" smtClean="0">
              <a:solidFill>
                <a:schemeClr val="tx1"/>
              </a:solidFill>
              <a:effectLst/>
              <a:latin typeface="+mn-lt"/>
              <a:ea typeface="+mn-ea"/>
              <a:cs typeface="+mn-cs"/>
            </a:endParaRPr>
          </a:p>
          <a:p>
            <a:pPr>
              <a:buNone/>
            </a:pPr>
            <a:r>
              <a:rPr lang="en-IE" sz="1100" kern="1200" dirty="0" smtClean="0">
                <a:solidFill>
                  <a:schemeClr val="tx1"/>
                </a:solidFill>
                <a:effectLst/>
                <a:latin typeface="+mn-lt"/>
                <a:ea typeface="+mn-ea"/>
                <a:cs typeface="+mn-cs"/>
              </a:rPr>
              <a:t>If they do not have enough information on their website, or if you need more details you can then contact them. Depending on the kind of organisation it may be better for you to first call and try to get the information you need and then visit their offices. </a:t>
            </a:r>
            <a:endParaRPr lang="en-US" sz="1100" kern="1200" dirty="0" smtClean="0">
              <a:solidFill>
                <a:schemeClr val="tx1"/>
              </a:solidFill>
              <a:effectLst/>
              <a:latin typeface="+mn-lt"/>
              <a:ea typeface="+mn-ea"/>
              <a:cs typeface="+mn-cs"/>
            </a:endParaRPr>
          </a:p>
          <a:p>
            <a:pPr>
              <a:buNone/>
            </a:pPr>
            <a:r>
              <a:rPr lang="en-IE" sz="1100" kern="1200" dirty="0" smtClean="0">
                <a:solidFill>
                  <a:schemeClr val="tx1"/>
                </a:solidFill>
                <a:effectLst/>
                <a:latin typeface="+mn-lt"/>
                <a:ea typeface="+mn-ea"/>
                <a:cs typeface="+mn-cs"/>
              </a:rPr>
              <a:t>If you see that you need assistance with understanding the governmental procedures and your rights, if you face difficulties, or if you cannot communicate with the public authorities at all due to language obstacles you can contact the non-governmental organisations (NGOs) and ask for their help. </a:t>
            </a:r>
            <a:endParaRPr lang="en-US" sz="11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605779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IE" sz="1100" kern="1200" dirty="0" smtClean="0">
                <a:solidFill>
                  <a:schemeClr val="tx1"/>
                </a:solidFill>
                <a:effectLst/>
                <a:latin typeface="+mn-lt"/>
                <a:ea typeface="+mn-ea"/>
                <a:cs typeface="+mn-cs"/>
              </a:rPr>
              <a:t>Are you wondering which are these organisations and websites?</a:t>
            </a:r>
            <a:endParaRPr lang="en-US" sz="1100" kern="1200" dirty="0" smtClean="0">
              <a:solidFill>
                <a:schemeClr val="tx1"/>
              </a:solidFill>
              <a:effectLst/>
              <a:latin typeface="+mn-lt"/>
              <a:ea typeface="+mn-ea"/>
              <a:cs typeface="+mn-cs"/>
            </a:endParaRPr>
          </a:p>
          <a:p>
            <a:pPr>
              <a:buNone/>
            </a:pPr>
            <a:r>
              <a:rPr lang="en-IE" sz="1100" kern="1200" dirty="0" smtClean="0">
                <a:solidFill>
                  <a:schemeClr val="tx1"/>
                </a:solidFill>
                <a:effectLst/>
                <a:latin typeface="+mn-lt"/>
                <a:ea typeface="+mn-ea"/>
                <a:cs typeface="+mn-cs"/>
              </a:rPr>
              <a:t>The following slides will provide an overview of the most relevant websites, services and organisations that work in the field of migration and international protection in Cyprus or which can give you more information about your life in Cyprus.</a:t>
            </a:r>
            <a:endParaRPr lang="en-US" sz="1100" kern="1200" dirty="0" smtClean="0">
              <a:solidFill>
                <a:schemeClr val="tx1"/>
              </a:solidFill>
              <a:effectLst/>
              <a:latin typeface="+mn-lt"/>
              <a:ea typeface="+mn-ea"/>
              <a:cs typeface="+mn-cs"/>
            </a:endParaRPr>
          </a:p>
          <a:p>
            <a:pPr>
              <a:buNone/>
            </a:pPr>
            <a:r>
              <a:rPr lang="en-IE" sz="1100" kern="1200" dirty="0" smtClean="0">
                <a:solidFill>
                  <a:schemeClr val="tx1"/>
                </a:solidFill>
                <a:effectLst/>
                <a:latin typeface="+mn-lt"/>
                <a:ea typeface="+mn-ea"/>
                <a:cs typeface="+mn-cs"/>
              </a:rPr>
              <a:t>Websites providing comrehensive information for migrants or refugees on different aspects of life in Cyprus, including their rights and how to access public services include:</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The website of </a:t>
            </a:r>
            <a:r>
              <a:rPr lang="en-IE" sz="1100" i="1" kern="1200" dirty="0" smtClean="0">
                <a:solidFill>
                  <a:schemeClr val="tx1"/>
                </a:solidFill>
                <a:effectLst/>
                <a:latin typeface="+mn-lt"/>
                <a:ea typeface="+mn-ea"/>
                <a:cs typeface="+mn-cs"/>
              </a:rPr>
              <a:t>the Migrant Information Centres </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hlinkClick r:id="rId3"/>
              </a:rPr>
              <a:t>help.unhcr.org/cyprus/</a:t>
            </a:r>
            <a:r>
              <a:rPr lang="en-IE" sz="1100" kern="1200" dirty="0" smtClean="0">
                <a:solidFill>
                  <a:schemeClr val="tx1"/>
                </a:solidFill>
                <a:effectLst/>
                <a:latin typeface="+mn-lt"/>
                <a:ea typeface="+mn-ea"/>
                <a:cs typeface="+mn-cs"/>
              </a:rPr>
              <a:t> </a:t>
            </a:r>
            <a:r>
              <a:rPr lang="en-IE" sz="1100" i="1" kern="1200" dirty="0" smtClean="0">
                <a:solidFill>
                  <a:schemeClr val="tx1"/>
                </a:solidFill>
                <a:effectLst/>
                <a:latin typeface="+mn-lt"/>
                <a:ea typeface="+mn-ea"/>
                <a:cs typeface="+mn-cs"/>
              </a:rPr>
              <a:t>by the United Nations High Commissioner for Refugees (UNHCR) office in Cyprus</a:t>
            </a:r>
            <a:endParaRPr lang="en-US" sz="1100" kern="1200" dirty="0" smtClean="0">
              <a:solidFill>
                <a:schemeClr val="tx1"/>
              </a:solidFill>
              <a:effectLst/>
              <a:latin typeface="+mn-lt"/>
              <a:ea typeface="+mn-ea"/>
              <a:cs typeface="+mn-cs"/>
            </a:endParaRPr>
          </a:p>
          <a:p>
            <a:pPr lvl="0"/>
            <a:r>
              <a:rPr lang="en-IE" sz="1100" i="1" kern="1200" dirty="0" smtClean="0">
                <a:solidFill>
                  <a:schemeClr val="tx1"/>
                </a:solidFill>
                <a:effectLst/>
                <a:latin typeface="+mn-lt"/>
                <a:ea typeface="+mn-ea"/>
                <a:cs typeface="+mn-cs"/>
                <a:hlinkClick r:id="rId4"/>
              </a:rPr>
              <a:t>cyprus-guide.org/en/</a:t>
            </a:r>
            <a:r>
              <a:rPr lang="en-IE" sz="1100" i="1" kern="1200" dirty="0" smtClean="0">
                <a:solidFill>
                  <a:schemeClr val="tx1"/>
                </a:solidFill>
                <a:effectLst/>
                <a:latin typeface="+mn-lt"/>
                <a:ea typeface="+mn-ea"/>
                <a:cs typeface="+mn-cs"/>
              </a:rPr>
              <a:t> - by INNOVADE and CARDET. </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The website </a:t>
            </a:r>
            <a:r>
              <a:rPr lang="en-IE" sz="1100" kern="1200" dirty="0" smtClean="0">
                <a:solidFill>
                  <a:schemeClr val="tx1"/>
                </a:solidFill>
                <a:effectLst/>
                <a:latin typeface="+mn-lt"/>
                <a:ea typeface="+mn-ea"/>
                <a:cs typeface="+mn-cs"/>
                <a:hlinkClick r:id="rId5"/>
              </a:rPr>
              <a:t>www.helprefugeeswork.org</a:t>
            </a:r>
            <a:r>
              <a:rPr lang="en-IE" sz="1100" kern="1200" dirty="0" smtClean="0">
                <a:solidFill>
                  <a:schemeClr val="tx1"/>
                </a:solidFill>
                <a:effectLst/>
                <a:latin typeface="+mn-lt"/>
                <a:ea typeface="+mn-ea"/>
                <a:cs typeface="+mn-cs"/>
              </a:rPr>
              <a:t>, a new employment website providing a platform for recognised refugees and person with subsidiary protection in Cyprus to link with employers who have open job positions.</a:t>
            </a:r>
            <a:endParaRPr lang="en-US" sz="1100" kern="1200" dirty="0" smtClean="0">
              <a:solidFill>
                <a:schemeClr val="tx1"/>
              </a:solidFill>
              <a:effectLst/>
              <a:latin typeface="+mn-lt"/>
              <a:ea typeface="+mn-ea"/>
              <a:cs typeface="+mn-cs"/>
            </a:endParaRPr>
          </a:p>
          <a:p>
            <a:pPr lvl="0"/>
            <a:r>
              <a:rPr lang="en-IE" sz="1100" kern="1200" dirty="0" smtClean="0">
                <a:solidFill>
                  <a:schemeClr val="tx1"/>
                </a:solidFill>
                <a:effectLst/>
                <a:latin typeface="+mn-lt"/>
                <a:ea typeface="+mn-ea"/>
                <a:cs typeface="+mn-cs"/>
              </a:rPr>
              <a:t>The website </a:t>
            </a:r>
            <a:r>
              <a:rPr lang="en-IE" sz="1100" kern="1200" dirty="0" smtClean="0">
                <a:solidFill>
                  <a:schemeClr val="tx1"/>
                </a:solidFill>
                <a:effectLst/>
                <a:latin typeface="+mn-lt"/>
                <a:ea typeface="+mn-ea"/>
                <a:cs typeface="+mn-cs"/>
                <a:hlinkClick r:id="rId6"/>
              </a:rPr>
              <a:t>www.support-refugees.eu</a:t>
            </a:r>
            <a:r>
              <a:rPr lang="en-IE" sz="1100" kern="1200" dirty="0" smtClean="0">
                <a:solidFill>
                  <a:schemeClr val="tx1"/>
                </a:solidFill>
                <a:effectLst/>
                <a:latin typeface="+mn-lt"/>
                <a:ea typeface="+mn-ea"/>
                <a:cs typeface="+mn-cs"/>
              </a:rPr>
              <a:t> will provide an interactive map where you can find offices and other facilities close to your place of living. </a:t>
            </a:r>
            <a:endParaRPr lang="en-US" sz="1100" kern="1200" dirty="0" smtClean="0">
              <a:solidFill>
                <a:schemeClr val="tx1"/>
              </a:solidFill>
              <a:effectLst/>
              <a:latin typeface="+mn-lt"/>
              <a:ea typeface="+mn-ea"/>
              <a:cs typeface="+mn-cs"/>
            </a:endParaRPr>
          </a:p>
          <a:p>
            <a:pPr lvl="0"/>
            <a:r>
              <a:rPr lang="en-US" sz="1100" kern="1200" dirty="0" smtClean="0">
                <a:solidFill>
                  <a:schemeClr val="tx1"/>
                </a:solidFill>
                <a:effectLst/>
                <a:latin typeface="+mn-lt"/>
                <a:ea typeface="+mn-ea"/>
                <a:cs typeface="+mn-cs"/>
              </a:rPr>
              <a:t>A group of volunteers has also collected on a </a:t>
            </a:r>
            <a:r>
              <a:rPr lang="en-US" sz="1100" kern="1200" dirty="0" err="1" smtClean="0">
                <a:solidFill>
                  <a:schemeClr val="tx1"/>
                </a:solidFill>
                <a:effectLst/>
                <a:latin typeface="+mn-lt"/>
                <a:ea typeface="+mn-ea"/>
                <a:cs typeface="+mn-cs"/>
              </a:rPr>
              <a:t>google</a:t>
            </a:r>
            <a:r>
              <a:rPr lang="en-US" sz="1100" kern="1200" dirty="0" smtClean="0">
                <a:solidFill>
                  <a:schemeClr val="tx1"/>
                </a:solidFill>
                <a:effectLst/>
                <a:latin typeface="+mn-lt"/>
                <a:ea typeface="+mn-ea"/>
                <a:cs typeface="+mn-cs"/>
              </a:rPr>
              <a:t> map all known locations of </a:t>
            </a:r>
            <a:r>
              <a:rPr lang="en-US" sz="1100" kern="1200" dirty="0" err="1" smtClean="0">
                <a:solidFill>
                  <a:schemeClr val="tx1"/>
                </a:solidFill>
                <a:effectLst/>
                <a:latin typeface="+mn-lt"/>
                <a:ea typeface="+mn-ea"/>
                <a:cs typeface="+mn-cs"/>
              </a:rPr>
              <a:t>organisations</a:t>
            </a:r>
            <a:r>
              <a:rPr lang="en-US" sz="1100" kern="1200" dirty="0" smtClean="0">
                <a:solidFill>
                  <a:schemeClr val="tx1"/>
                </a:solidFill>
                <a:effectLst/>
                <a:latin typeface="+mn-lt"/>
                <a:ea typeface="+mn-ea"/>
                <a:cs typeface="+mn-cs"/>
              </a:rPr>
              <a:t> and volunteers that offer assistance to refugees in Cyprus. </a:t>
            </a:r>
          </a:p>
          <a:p>
            <a:pPr>
              <a:buNone/>
            </a:pPr>
            <a:endParaRPr lang="en-US" dirty="0"/>
          </a:p>
        </p:txBody>
      </p:sp>
    </p:spTree>
    <p:extLst>
      <p:ext uri="{BB962C8B-B14F-4D97-AF65-F5344CB8AC3E}">
        <p14:creationId xmlns:p14="http://schemas.microsoft.com/office/powerpoint/2010/main" val="1664786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FontTx/>
              <a:buNone/>
            </a:pPr>
            <a:r>
              <a:rPr lang="en-IE" sz="1100" kern="1200" dirty="0" smtClean="0">
                <a:solidFill>
                  <a:schemeClr val="tx1"/>
                </a:solidFill>
                <a:effectLst/>
                <a:latin typeface="+mn-lt"/>
                <a:ea typeface="+mn-ea"/>
                <a:cs typeface="+mn-cs"/>
              </a:rPr>
              <a:t>The main governmental department responsible for issues of migration, is the </a:t>
            </a:r>
            <a:r>
              <a:rPr lang="en-IE" sz="1100" b="1" kern="1200" dirty="0" smtClean="0">
                <a:solidFill>
                  <a:schemeClr val="tx1"/>
                </a:solidFill>
                <a:effectLst/>
                <a:latin typeface="+mn-lt"/>
                <a:ea typeface="+mn-ea"/>
                <a:cs typeface="+mn-cs"/>
              </a:rPr>
              <a:t>Civil Registry and Migration Department of the Ministry of Interior</a:t>
            </a:r>
            <a:r>
              <a:rPr lang="en-IE" sz="1100" kern="1200" dirty="0" smtClean="0">
                <a:solidFill>
                  <a:schemeClr val="tx1"/>
                </a:solidFill>
                <a:effectLst/>
                <a:latin typeface="+mn-lt"/>
                <a:ea typeface="+mn-ea"/>
                <a:cs typeface="+mn-cs"/>
              </a:rPr>
              <a:t>.</a:t>
            </a:r>
            <a:endParaRPr lang="en-US" sz="1100" kern="1200" dirty="0" smtClean="0">
              <a:solidFill>
                <a:schemeClr val="tx1"/>
              </a:solidFill>
              <a:effectLst/>
              <a:latin typeface="+mn-lt"/>
              <a:ea typeface="+mn-ea"/>
              <a:cs typeface="+mn-cs"/>
            </a:endParaRPr>
          </a:p>
          <a:p>
            <a:pPr>
              <a:buFontTx/>
              <a:buNone/>
            </a:pPr>
            <a:r>
              <a:rPr lang="en-IE" sz="1100" kern="1200" dirty="0" smtClean="0">
                <a:solidFill>
                  <a:schemeClr val="tx1"/>
                </a:solidFill>
                <a:effectLst/>
                <a:latin typeface="+mn-lt"/>
                <a:ea typeface="+mn-ea"/>
                <a:cs typeface="+mn-cs"/>
              </a:rPr>
              <a:t>For asylum seekers and the system of asylum the relevant authorities are the </a:t>
            </a:r>
            <a:r>
              <a:rPr lang="en-IE" sz="1100" b="1" kern="1200" dirty="0" smtClean="0">
                <a:solidFill>
                  <a:schemeClr val="tx1"/>
                </a:solidFill>
                <a:effectLst/>
                <a:latin typeface="+mn-lt"/>
                <a:ea typeface="+mn-ea"/>
                <a:cs typeface="+mn-cs"/>
              </a:rPr>
              <a:t>Asylum Service of the Ministry of Interior</a:t>
            </a:r>
            <a:r>
              <a:rPr lang="en-IE" sz="1100" kern="1200" dirty="0" smtClean="0">
                <a:solidFill>
                  <a:schemeClr val="tx1"/>
                </a:solidFill>
                <a:effectLst/>
                <a:latin typeface="+mn-lt"/>
                <a:ea typeface="+mn-ea"/>
                <a:cs typeface="+mn-cs"/>
              </a:rPr>
              <a:t> which examines all asylum applications and the </a:t>
            </a:r>
            <a:r>
              <a:rPr lang="en-IE" sz="1100" b="1" kern="1200" dirty="0" smtClean="0">
                <a:solidFill>
                  <a:schemeClr val="tx1"/>
                </a:solidFill>
                <a:effectLst/>
                <a:latin typeface="+mn-lt"/>
                <a:ea typeface="+mn-ea"/>
                <a:cs typeface="+mn-cs"/>
              </a:rPr>
              <a:t>District Immigration Police Offices</a:t>
            </a:r>
            <a:r>
              <a:rPr lang="en-IE" sz="1100" kern="1200" dirty="0" smtClean="0">
                <a:solidFill>
                  <a:schemeClr val="tx1"/>
                </a:solidFill>
                <a:effectLst/>
                <a:latin typeface="+mn-lt"/>
                <a:ea typeface="+mn-ea"/>
                <a:cs typeface="+mn-cs"/>
              </a:rPr>
              <a:t> where someone can apply for asylum.</a:t>
            </a:r>
            <a:endParaRPr lang="en-US" sz="1100" kern="1200" dirty="0" smtClean="0">
              <a:solidFill>
                <a:schemeClr val="tx1"/>
              </a:solidFill>
              <a:effectLst/>
              <a:latin typeface="+mn-lt"/>
              <a:ea typeface="+mn-ea"/>
              <a:cs typeface="+mn-cs"/>
            </a:endParaRPr>
          </a:p>
          <a:p>
            <a:pPr>
              <a:buFontTx/>
              <a:buNone/>
            </a:pPr>
            <a:r>
              <a:rPr lang="en-IE" sz="1100" kern="1200" dirty="0" smtClean="0">
                <a:solidFill>
                  <a:schemeClr val="tx1"/>
                </a:solidFill>
                <a:effectLst/>
                <a:latin typeface="+mn-lt"/>
                <a:ea typeface="+mn-ea"/>
                <a:cs typeface="+mn-cs"/>
              </a:rPr>
              <a:t>Issues related to welfare for asylum seekers, refugees and persons with international protection are dealt with by the </a:t>
            </a:r>
            <a:r>
              <a:rPr lang="en-IE" sz="1100" b="1" kern="1200" dirty="0" smtClean="0">
                <a:solidFill>
                  <a:schemeClr val="tx1"/>
                </a:solidFill>
                <a:effectLst/>
                <a:latin typeface="+mn-lt"/>
                <a:ea typeface="+mn-ea"/>
                <a:cs typeface="+mn-cs"/>
              </a:rPr>
              <a:t>Social</a:t>
            </a:r>
            <a:r>
              <a:rPr lang="en-IE" sz="1100" kern="1200" dirty="0" smtClean="0">
                <a:solidFill>
                  <a:schemeClr val="tx1"/>
                </a:solidFill>
                <a:effectLst/>
                <a:latin typeface="+mn-lt"/>
                <a:ea typeface="+mn-ea"/>
                <a:cs typeface="+mn-cs"/>
              </a:rPr>
              <a:t> </a:t>
            </a:r>
            <a:r>
              <a:rPr lang="en-IE" sz="1100" b="1" kern="1200" dirty="0" smtClean="0">
                <a:solidFill>
                  <a:schemeClr val="tx1"/>
                </a:solidFill>
                <a:effectLst/>
                <a:latin typeface="+mn-lt"/>
                <a:ea typeface="+mn-ea"/>
                <a:cs typeface="+mn-cs"/>
              </a:rPr>
              <a:t>Welfare Services</a:t>
            </a:r>
            <a:r>
              <a:rPr lang="en-IE" sz="11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a:buFontTx/>
              <a:buNone/>
            </a:pPr>
            <a:r>
              <a:rPr lang="en-IE" sz="1100" kern="1200" dirty="0" smtClean="0">
                <a:solidFill>
                  <a:schemeClr val="tx1"/>
                </a:solidFill>
                <a:effectLst/>
                <a:latin typeface="+mn-lt"/>
                <a:ea typeface="+mn-ea"/>
                <a:cs typeface="+mn-cs"/>
              </a:rPr>
              <a:t>To report a case of human trafficking, a victim or representative can contact the </a:t>
            </a:r>
            <a:r>
              <a:rPr lang="en-IE" sz="1100" b="1" kern="1200" dirty="0" smtClean="0">
                <a:solidFill>
                  <a:schemeClr val="tx1"/>
                </a:solidFill>
                <a:effectLst/>
                <a:latin typeface="+mn-lt"/>
                <a:ea typeface="+mn-ea"/>
                <a:cs typeface="+mn-cs"/>
              </a:rPr>
              <a:t>Office of Combating Trafficking in Human Beings of the Cyprus Police.</a:t>
            </a:r>
            <a:r>
              <a:rPr lang="en-IE" sz="11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a:buFontTx/>
              <a:buNone/>
            </a:pPr>
            <a:r>
              <a:rPr lang="en-IE" sz="1100" kern="1200" dirty="0" smtClean="0">
                <a:solidFill>
                  <a:schemeClr val="tx1"/>
                </a:solidFill>
                <a:effectLst/>
                <a:latin typeface="+mn-lt"/>
                <a:ea typeface="+mn-ea"/>
                <a:cs typeface="+mn-cs"/>
              </a:rPr>
              <a:t>In the case that you are legally allowed to seek employment (for example if you are a recognised refugee or person with international protection, or if you applied for asylum more than 6 months ago), you can register with the </a:t>
            </a:r>
            <a:r>
              <a:rPr lang="en-IE" sz="1100" b="1" kern="1200" dirty="0" smtClean="0">
                <a:solidFill>
                  <a:schemeClr val="tx1"/>
                </a:solidFill>
                <a:effectLst/>
                <a:latin typeface="+mn-lt"/>
                <a:ea typeface="+mn-ea"/>
                <a:cs typeface="+mn-cs"/>
              </a:rPr>
              <a:t>District Labour Offices.</a:t>
            </a:r>
            <a:endParaRPr lang="en-US" sz="1100" kern="1200" dirty="0" smtClean="0">
              <a:solidFill>
                <a:schemeClr val="tx1"/>
              </a:solidFill>
              <a:effectLst/>
              <a:latin typeface="+mn-lt"/>
              <a:ea typeface="+mn-ea"/>
              <a:cs typeface="+mn-cs"/>
            </a:endParaRPr>
          </a:p>
          <a:p>
            <a:pPr>
              <a:buFontTx/>
              <a:buNone/>
            </a:pPr>
            <a:r>
              <a:rPr lang="en-IE" sz="1100" kern="1200" dirty="0" smtClean="0">
                <a:solidFill>
                  <a:schemeClr val="tx1"/>
                </a:solidFill>
                <a:effectLst/>
                <a:latin typeface="+mn-lt"/>
                <a:ea typeface="+mn-ea"/>
                <a:cs typeface="+mn-cs"/>
              </a:rPr>
              <a:t>Finally, issues of health care are dealt with by the </a:t>
            </a:r>
            <a:r>
              <a:rPr lang="en-IE" sz="1100" b="1" kern="1200" dirty="0" smtClean="0">
                <a:solidFill>
                  <a:schemeClr val="tx1"/>
                </a:solidFill>
                <a:effectLst/>
                <a:latin typeface="+mn-lt"/>
                <a:ea typeface="+mn-ea"/>
                <a:cs typeface="+mn-cs"/>
              </a:rPr>
              <a:t>Ministry of Health</a:t>
            </a:r>
            <a:r>
              <a:rPr lang="en-IE" sz="1100" kern="1200" dirty="0" smtClean="0">
                <a:solidFill>
                  <a:schemeClr val="tx1"/>
                </a:solidFill>
                <a:effectLst/>
                <a:latin typeface="+mn-lt"/>
                <a:ea typeface="+mn-ea"/>
                <a:cs typeface="+mn-cs"/>
              </a:rPr>
              <a:t>, while children’s education and publicly offered language courses fall under the</a:t>
            </a:r>
            <a:r>
              <a:rPr lang="en-IE" sz="1100" b="1" kern="1200" dirty="0" smtClean="0">
                <a:solidFill>
                  <a:schemeClr val="tx1"/>
                </a:solidFill>
                <a:effectLst/>
                <a:latin typeface="+mn-lt"/>
                <a:ea typeface="+mn-ea"/>
                <a:cs typeface="+mn-cs"/>
              </a:rPr>
              <a:t> Ministry of Education.</a:t>
            </a:r>
            <a:endParaRPr lang="en-US" sz="1100" kern="1200" dirty="0" smtClean="0">
              <a:solidFill>
                <a:schemeClr val="tx1"/>
              </a:solidFill>
              <a:effectLst/>
              <a:latin typeface="+mn-lt"/>
              <a:ea typeface="+mn-ea"/>
              <a:cs typeface="+mn-cs"/>
            </a:endParaRPr>
          </a:p>
          <a:p>
            <a:pPr>
              <a:buFontTx/>
              <a:buNone/>
            </a:pPr>
            <a:r>
              <a:rPr lang="en-IE" sz="1100" kern="1200" dirty="0" smtClean="0">
                <a:solidFill>
                  <a:schemeClr val="tx1"/>
                </a:solidFill>
                <a:effectLst/>
                <a:latin typeface="+mn-lt"/>
                <a:ea typeface="+mn-ea"/>
                <a:cs typeface="+mn-cs"/>
              </a:rPr>
              <a:t>Links for all these services are provided at the end of this resource. Contact information for most of these services can also be found at: </a:t>
            </a:r>
            <a:r>
              <a:rPr lang="en-IE" sz="1100" u="sng" kern="1200" dirty="0" smtClean="0">
                <a:solidFill>
                  <a:schemeClr val="tx1"/>
                </a:solidFill>
                <a:effectLst/>
                <a:latin typeface="+mn-lt"/>
                <a:ea typeface="+mn-ea"/>
                <a:cs typeface="+mn-cs"/>
                <a:hlinkClick r:id="rId3"/>
              </a:rPr>
              <a:t>help.unhcr.org/cyprus/</a:t>
            </a:r>
            <a:endParaRPr lang="en-US" sz="1100" kern="1200" dirty="0" smtClean="0">
              <a:solidFill>
                <a:schemeClr val="tx1"/>
              </a:solidFill>
              <a:effectLst/>
              <a:latin typeface="+mn-lt"/>
              <a:ea typeface="+mn-ea"/>
              <a:cs typeface="+mn-cs"/>
            </a:endParaRPr>
          </a:p>
          <a:p>
            <a:pPr>
              <a:buFontTx/>
              <a:buNone/>
            </a:pPr>
            <a:endParaRPr lang="en-US" dirty="0"/>
          </a:p>
        </p:txBody>
      </p:sp>
    </p:spTree>
    <p:extLst>
      <p:ext uri="{BB962C8B-B14F-4D97-AF65-F5344CB8AC3E}">
        <p14:creationId xmlns:p14="http://schemas.microsoft.com/office/powerpoint/2010/main" val="463149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FontTx/>
              <a:buNone/>
            </a:pPr>
            <a:r>
              <a:rPr lang="en-IE" sz="1100" kern="1200" dirty="0" smtClean="0">
                <a:solidFill>
                  <a:schemeClr val="tx1"/>
                </a:solidFill>
                <a:effectLst/>
                <a:latin typeface="+mn-lt"/>
                <a:ea typeface="+mn-ea"/>
                <a:cs typeface="+mn-cs"/>
              </a:rPr>
              <a:t>In addition to the governmental services there are several non-governmental organisations that work to assist migrants and refugees to access their rights and to be able to settle in Cyprus. The most important organisation that offer services to migrants and refugees are listed below. These organisations can give you advice on all aspects of your integration in Cyprus:</a:t>
            </a:r>
            <a:endParaRPr lang="en-US" sz="1100" kern="1200" dirty="0" smtClean="0">
              <a:solidFill>
                <a:schemeClr val="tx1"/>
              </a:solidFill>
              <a:effectLst/>
              <a:latin typeface="+mn-lt"/>
              <a:ea typeface="+mn-ea"/>
              <a:cs typeface="+mn-cs"/>
            </a:endParaRPr>
          </a:p>
          <a:p>
            <a:pPr>
              <a:buFontTx/>
              <a:buNone/>
            </a:pPr>
            <a:r>
              <a:rPr lang="en-IE" sz="1100" kern="1200" dirty="0" smtClean="0">
                <a:solidFill>
                  <a:schemeClr val="tx1"/>
                </a:solidFill>
                <a:effectLst/>
                <a:latin typeface="+mn-lt"/>
                <a:ea typeface="+mn-ea"/>
                <a:cs typeface="+mn-cs"/>
              </a:rPr>
              <a:t>MyHUB – Migrant Information Centres (operating in all the cities)</a:t>
            </a:r>
            <a:r>
              <a:rPr lang="en-US" sz="1100" kern="1200" dirty="0" smtClean="0">
                <a:solidFill>
                  <a:schemeClr val="tx1"/>
                </a:solidFill>
                <a:effectLst/>
                <a:latin typeface="+mn-lt"/>
                <a:ea typeface="+mn-ea"/>
                <a:cs typeface="+mn-cs"/>
              </a:rPr>
              <a:t>.</a:t>
            </a:r>
          </a:p>
          <a:p>
            <a:pPr>
              <a:buFontTx/>
              <a:buNone/>
            </a:pPr>
            <a:r>
              <a:rPr lang="en-IE" sz="1100" kern="1200" dirty="0" smtClean="0">
                <a:solidFill>
                  <a:schemeClr val="tx1"/>
                </a:solidFill>
                <a:effectLst/>
                <a:latin typeface="+mn-lt"/>
                <a:ea typeface="+mn-ea"/>
                <a:cs typeface="+mn-cs"/>
              </a:rPr>
              <a:t>Caritas Cyprus,</a:t>
            </a:r>
            <a:r>
              <a:rPr lang="en-IE" sz="1100" kern="1200" baseline="0" dirty="0" smtClean="0">
                <a:solidFill>
                  <a:schemeClr val="tx1"/>
                </a:solidFill>
                <a:effectLst/>
                <a:latin typeface="+mn-lt"/>
                <a:ea typeface="+mn-ea"/>
                <a:cs typeface="+mn-cs"/>
              </a:rPr>
              <a:t> </a:t>
            </a:r>
            <a:r>
              <a:rPr lang="en-IE" sz="1100" kern="1200" dirty="0" smtClean="0">
                <a:solidFill>
                  <a:schemeClr val="tx1"/>
                </a:solidFill>
                <a:effectLst/>
                <a:latin typeface="+mn-lt"/>
                <a:ea typeface="+mn-ea"/>
                <a:cs typeface="+mn-cs"/>
              </a:rPr>
              <a:t>based in Nicosia, with operations also in Larnaca and Paphos.</a:t>
            </a:r>
          </a:p>
          <a:p>
            <a:pPr>
              <a:buFontTx/>
              <a:buNone/>
            </a:pPr>
            <a:r>
              <a:rPr lang="en-IE" sz="1100" kern="1200" dirty="0" smtClean="0">
                <a:solidFill>
                  <a:schemeClr val="tx1"/>
                </a:solidFill>
                <a:effectLst/>
                <a:latin typeface="+mn-lt"/>
                <a:ea typeface="+mn-ea"/>
                <a:cs typeface="+mn-cs"/>
              </a:rPr>
              <a:t>KISA – Action for Equality, Support, Antirasism,</a:t>
            </a:r>
            <a:r>
              <a:rPr lang="en-IE" sz="1100" kern="1200" baseline="0" dirty="0" smtClean="0">
                <a:solidFill>
                  <a:schemeClr val="tx1"/>
                </a:solidFill>
                <a:effectLst/>
                <a:latin typeface="+mn-lt"/>
                <a:ea typeface="+mn-ea"/>
                <a:cs typeface="+mn-cs"/>
              </a:rPr>
              <a:t> </a:t>
            </a:r>
            <a:r>
              <a:rPr lang="en-IE" sz="1100" kern="1200" dirty="0" smtClean="0">
                <a:solidFill>
                  <a:schemeClr val="tx1"/>
                </a:solidFill>
                <a:effectLst/>
                <a:latin typeface="+mn-lt"/>
                <a:ea typeface="+mn-ea"/>
                <a:cs typeface="+mn-cs"/>
              </a:rPr>
              <a:t>based in Nicosia</a:t>
            </a:r>
            <a:r>
              <a:rPr lang="en-US" sz="1100" kern="1200" dirty="0" smtClean="0">
                <a:solidFill>
                  <a:schemeClr val="tx1"/>
                </a:solidFill>
                <a:effectLst/>
                <a:latin typeface="+mn-lt"/>
                <a:ea typeface="+mn-ea"/>
                <a:cs typeface="+mn-cs"/>
              </a:rPr>
              <a:t>.</a:t>
            </a:r>
          </a:p>
          <a:p>
            <a:pPr>
              <a:buFontTx/>
              <a:buNone/>
            </a:pPr>
            <a:r>
              <a:rPr lang="en-IE" sz="1100" kern="1200" dirty="0" smtClean="0">
                <a:solidFill>
                  <a:schemeClr val="tx1"/>
                </a:solidFill>
                <a:effectLst/>
                <a:latin typeface="+mn-lt"/>
                <a:ea typeface="+mn-ea"/>
                <a:cs typeface="+mn-cs"/>
              </a:rPr>
              <a:t>Cyprus Red Cross Society,</a:t>
            </a:r>
            <a:r>
              <a:rPr lang="en-IE" sz="1100" kern="1200" baseline="0" dirty="0" smtClean="0">
                <a:solidFill>
                  <a:schemeClr val="tx1"/>
                </a:solidFill>
                <a:effectLst/>
                <a:latin typeface="+mn-lt"/>
                <a:ea typeface="+mn-ea"/>
                <a:cs typeface="+mn-cs"/>
              </a:rPr>
              <a:t> </a:t>
            </a:r>
            <a:r>
              <a:rPr lang="en-IE" sz="1100" kern="1200" dirty="0" smtClean="0">
                <a:solidFill>
                  <a:schemeClr val="tx1"/>
                </a:solidFill>
                <a:effectLst/>
                <a:latin typeface="+mn-lt"/>
                <a:ea typeface="+mn-ea"/>
                <a:cs typeface="+mn-cs"/>
              </a:rPr>
              <a:t>operating in all cities</a:t>
            </a:r>
            <a:r>
              <a:rPr lang="en-US" sz="1100" kern="120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IE" sz="1100" kern="1200" dirty="0" smtClean="0">
                <a:solidFill>
                  <a:schemeClr val="tx1"/>
                </a:solidFill>
                <a:effectLst/>
                <a:latin typeface="+mn-lt"/>
                <a:ea typeface="+mn-ea"/>
                <a:cs typeface="+mn-cs"/>
              </a:rPr>
              <a:t>Cyprus Refugee Council,</a:t>
            </a:r>
            <a:r>
              <a:rPr lang="en-IE" sz="1100" kern="1200" baseline="0" dirty="0" smtClean="0">
                <a:solidFill>
                  <a:schemeClr val="tx1"/>
                </a:solidFill>
                <a:effectLst/>
                <a:latin typeface="+mn-lt"/>
                <a:ea typeface="+mn-ea"/>
                <a:cs typeface="+mn-cs"/>
              </a:rPr>
              <a:t> </a:t>
            </a:r>
            <a:r>
              <a:rPr lang="en-IE" sz="1100" kern="1200" dirty="0" smtClean="0">
                <a:solidFill>
                  <a:schemeClr val="tx1"/>
                </a:solidFill>
                <a:effectLst/>
                <a:latin typeface="+mn-lt"/>
                <a:ea typeface="+mn-ea"/>
                <a:cs typeface="+mn-cs"/>
              </a:rPr>
              <a:t>based in Nicosia</a:t>
            </a:r>
            <a:r>
              <a:rPr lang="en-US" sz="1100" kern="1200" dirty="0" smtClean="0">
                <a:solidFill>
                  <a:schemeClr val="tx1"/>
                </a:solidFill>
                <a:effectLst/>
                <a:latin typeface="+mn-lt"/>
                <a:ea typeface="+mn-ea"/>
                <a:cs typeface="+mn-cs"/>
              </a:rPr>
              <a:t>,</a:t>
            </a:r>
            <a:r>
              <a:rPr lang="en-US" sz="1100" kern="1200" baseline="0" dirty="0" smtClean="0">
                <a:solidFill>
                  <a:schemeClr val="tx1"/>
                </a:solidFill>
                <a:effectLst/>
                <a:latin typeface="+mn-lt"/>
                <a:ea typeface="+mn-ea"/>
                <a:cs typeface="+mn-cs"/>
              </a:rPr>
              <a:t> which focuses on</a:t>
            </a:r>
            <a:r>
              <a:rPr lang="en-IE" sz="1100" i="0" kern="1200" dirty="0" smtClean="0">
                <a:solidFill>
                  <a:schemeClr val="tx1"/>
                </a:solidFill>
                <a:effectLst/>
                <a:latin typeface="+mn-lt"/>
                <a:ea typeface="+mn-ea"/>
                <a:cs typeface="+mn-cs"/>
              </a:rPr>
              <a:t> asylum seekers, refugees, persons with subsidiary protection and victims of torture.</a:t>
            </a:r>
          </a:p>
          <a:p>
            <a:pPr marL="0" marR="0" indent="0" algn="l" defTabSz="457200" rtl="0" eaLnBrk="1" fontAlgn="auto" latinLnBrk="0" hangingPunct="1">
              <a:lnSpc>
                <a:spcPct val="100000"/>
              </a:lnSpc>
              <a:spcBef>
                <a:spcPts val="0"/>
              </a:spcBef>
              <a:spcAft>
                <a:spcPts val="0"/>
              </a:spcAft>
              <a:buClrTx/>
              <a:buSzTx/>
              <a:buFontTx/>
              <a:buNone/>
              <a:tabLst/>
              <a:defRPr/>
            </a:pPr>
            <a:r>
              <a:rPr lang="en-IE" sz="1100" kern="1200" dirty="0" smtClean="0">
                <a:solidFill>
                  <a:schemeClr val="tx1"/>
                </a:solidFill>
                <a:effectLst/>
                <a:latin typeface="+mn-lt"/>
                <a:ea typeface="+mn-ea"/>
                <a:cs typeface="+mn-cs"/>
              </a:rPr>
              <a:t>Hope for Children CRC Policy Center,</a:t>
            </a:r>
            <a:r>
              <a:rPr lang="en-IE" sz="1100" kern="1200" baseline="0" dirty="0" smtClean="0">
                <a:solidFill>
                  <a:schemeClr val="tx1"/>
                </a:solidFill>
                <a:effectLst/>
                <a:latin typeface="+mn-lt"/>
                <a:ea typeface="+mn-ea"/>
                <a:cs typeface="+mn-cs"/>
              </a:rPr>
              <a:t> </a:t>
            </a:r>
            <a:r>
              <a:rPr lang="en-IE" sz="1100" kern="1200" dirty="0" smtClean="0">
                <a:solidFill>
                  <a:schemeClr val="tx1"/>
                </a:solidFill>
                <a:effectLst/>
                <a:latin typeface="+mn-lt"/>
                <a:ea typeface="+mn-ea"/>
                <a:cs typeface="+mn-cs"/>
              </a:rPr>
              <a:t>based in Nicosia</a:t>
            </a:r>
            <a:r>
              <a:rPr lang="en-IE" sz="1100" kern="1200" baseline="0" dirty="0" smtClean="0">
                <a:solidFill>
                  <a:schemeClr val="tx1"/>
                </a:solidFill>
                <a:effectLst/>
                <a:latin typeface="+mn-lt"/>
                <a:ea typeface="+mn-ea"/>
                <a:cs typeface="+mn-cs"/>
              </a:rPr>
              <a:t> but </a:t>
            </a:r>
            <a:r>
              <a:rPr lang="en-IE" sz="1100" kern="1200" dirty="0" smtClean="0">
                <a:solidFill>
                  <a:schemeClr val="tx1"/>
                </a:solidFill>
                <a:effectLst/>
                <a:latin typeface="+mn-lt"/>
                <a:ea typeface="+mn-ea"/>
                <a:cs typeface="+mn-cs"/>
              </a:rPr>
              <a:t>operating shelters for unaccompanied minors in different cities.</a:t>
            </a:r>
            <a:r>
              <a:rPr lang="en-IE" sz="1100" kern="1200" baseline="0" dirty="0" smtClean="0">
                <a:solidFill>
                  <a:schemeClr val="tx1"/>
                </a:solidFill>
                <a:effectLst/>
                <a:latin typeface="+mn-lt"/>
                <a:ea typeface="+mn-ea"/>
                <a:cs typeface="+mn-cs"/>
              </a:rPr>
              <a:t> Hope for Children’s work is focused on children’s rights,</a:t>
            </a:r>
            <a:r>
              <a:rPr lang="en-IE" sz="1100" i="0" kern="1200" dirty="0" smtClean="0">
                <a:solidFill>
                  <a:schemeClr val="tx1"/>
                </a:solidFill>
                <a:effectLst/>
                <a:latin typeface="+mn-lt"/>
                <a:ea typeface="+mn-ea"/>
                <a:cs typeface="+mn-cs"/>
              </a:rPr>
              <a:t> irrespective of their migration status.</a:t>
            </a:r>
            <a:endParaRPr lang="en-US" sz="110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D5D85A"/>
        </a:solidFill>
        <a:effectLst/>
      </p:bgPr>
    </p:bg>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3012325" y="2960550"/>
            <a:ext cx="5445900" cy="2405700"/>
          </a:xfrm>
          <a:prstGeom prst="rect">
            <a:avLst/>
          </a:prstGeom>
        </p:spPr>
        <p:txBody>
          <a:bodyPr wrap="square" lIns="91425" tIns="91425" rIns="91425" bIns="91425" anchor="b" anchorCtr="0"/>
          <a:lstStyle>
            <a:lvl1pPr lvl="0" algn="r">
              <a:spcBef>
                <a:spcPts val="0"/>
              </a:spcBef>
              <a:buSzPct val="100000"/>
              <a:defRPr sz="4800"/>
            </a:lvl1pPr>
            <a:lvl2pPr lvl="1" algn="r">
              <a:spcBef>
                <a:spcPts val="0"/>
              </a:spcBef>
              <a:buSzPct val="100000"/>
              <a:defRPr sz="6000"/>
            </a:lvl2pPr>
            <a:lvl3pPr lvl="2" algn="r">
              <a:spcBef>
                <a:spcPts val="0"/>
              </a:spcBef>
              <a:buSzPct val="100000"/>
              <a:defRPr sz="6000"/>
            </a:lvl3pPr>
            <a:lvl4pPr lvl="3" algn="r">
              <a:spcBef>
                <a:spcPts val="0"/>
              </a:spcBef>
              <a:buSzPct val="100000"/>
              <a:defRPr sz="6000"/>
            </a:lvl4pPr>
            <a:lvl5pPr lvl="4" algn="r">
              <a:spcBef>
                <a:spcPts val="0"/>
              </a:spcBef>
              <a:buSzPct val="100000"/>
              <a:defRPr sz="6000"/>
            </a:lvl5pPr>
            <a:lvl6pPr lvl="5" algn="r">
              <a:spcBef>
                <a:spcPts val="0"/>
              </a:spcBef>
              <a:buSzPct val="100000"/>
              <a:defRPr sz="6000"/>
            </a:lvl6pPr>
            <a:lvl7pPr lvl="6" algn="r">
              <a:spcBef>
                <a:spcPts val="0"/>
              </a:spcBef>
              <a:buSzPct val="100000"/>
              <a:defRPr sz="6000"/>
            </a:lvl7pPr>
            <a:lvl8pPr lvl="7" algn="r">
              <a:spcBef>
                <a:spcPts val="0"/>
              </a:spcBef>
              <a:buSzPct val="100000"/>
              <a:defRPr sz="6000"/>
            </a:lvl8pPr>
            <a:lvl9pPr lvl="8" algn="r">
              <a:spcBef>
                <a:spcPts val="0"/>
              </a:spcBef>
              <a:buSzPct val="100000"/>
              <a:defRPr sz="6000"/>
            </a:lvl9pPr>
          </a:lstStyle>
          <a:p>
            <a:r>
              <a:rPr lang="en-US" smtClean="0"/>
              <a:t>Click to edit Master title style</a:t>
            </a:r>
            <a:endParaRPr/>
          </a:p>
        </p:txBody>
      </p:sp>
      <p:sp>
        <p:nvSpPr>
          <p:cNvPr id="12" name="Shape 12"/>
          <p:cNvSpPr/>
          <p:nvPr/>
        </p:nvSpPr>
        <p:spPr>
          <a:xfrm>
            <a:off x="6208125" y="5619450"/>
            <a:ext cx="22500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Quote">
    <p:spTree>
      <p:nvGrpSpPr>
        <p:cNvPr id="1" name="Shape 18"/>
        <p:cNvGrpSpPr/>
        <p:nvPr/>
      </p:nvGrpSpPr>
      <p:grpSpPr>
        <a:xfrm>
          <a:off x="0" y="0"/>
          <a:ext cx="0" cy="0"/>
          <a:chOff x="0" y="0"/>
          <a:chExt cx="0" cy="0"/>
        </a:xfrm>
      </p:grpSpPr>
      <p:sp>
        <p:nvSpPr>
          <p:cNvPr id="19" name="Shape 19"/>
          <p:cNvSpPr/>
          <p:nvPr/>
        </p:nvSpPr>
        <p:spPr>
          <a:xfrm>
            <a:off x="0" y="0"/>
            <a:ext cx="2767800" cy="6858000"/>
          </a:xfrm>
          <a:prstGeom prst="rect">
            <a:avLst/>
          </a:prstGeom>
          <a:solidFill>
            <a:srgbClr val="D5D85A"/>
          </a:solidFill>
          <a:ln>
            <a:noFill/>
          </a:ln>
        </p:spPr>
        <p:txBody>
          <a:bodyPr wrap="square" lIns="91425" tIns="91425" rIns="91425" bIns="91425" anchor="ctr" anchorCtr="0">
            <a:noAutofit/>
          </a:bodyPr>
          <a:lstStyle/>
          <a:p>
            <a:pPr lvl="0">
              <a:spcBef>
                <a:spcPts val="0"/>
              </a:spcBef>
              <a:buNone/>
            </a:pPr>
            <a:endParaRPr/>
          </a:p>
        </p:txBody>
      </p:sp>
      <p:sp>
        <p:nvSpPr>
          <p:cNvPr id="20" name="Shape 20"/>
          <p:cNvSpPr txBox="1">
            <a:spLocks noGrp="1"/>
          </p:cNvSpPr>
          <p:nvPr>
            <p:ph type="body" idx="1"/>
          </p:nvPr>
        </p:nvSpPr>
        <p:spPr>
          <a:xfrm>
            <a:off x="3165234" y="1528066"/>
            <a:ext cx="4809000" cy="4335000"/>
          </a:xfrm>
          <a:prstGeom prst="rect">
            <a:avLst/>
          </a:prstGeom>
        </p:spPr>
        <p:txBody>
          <a:bodyPr wrap="square" lIns="91425" tIns="91425" rIns="91425" bIns="91425" anchor="t" anchorCtr="0"/>
          <a:lstStyle>
            <a:lvl1pPr lvl="0" rtl="0">
              <a:spcBef>
                <a:spcPts val="0"/>
              </a:spcBef>
              <a:buClr>
                <a:srgbClr val="D5D85A"/>
              </a:buClr>
              <a:buSzPct val="100000"/>
              <a:defRPr sz="3000"/>
            </a:lvl1pPr>
            <a:lvl2pPr lvl="1" rtl="0">
              <a:spcBef>
                <a:spcPts val="0"/>
              </a:spcBef>
              <a:buClr>
                <a:srgbClr val="608643"/>
              </a:buClr>
              <a:buSzPct val="100000"/>
              <a:defRPr sz="3000"/>
            </a:lvl2pPr>
            <a:lvl3pPr lvl="2" rtl="0">
              <a:spcBef>
                <a:spcPts val="0"/>
              </a:spcBef>
              <a:buClr>
                <a:srgbClr val="D5D85A"/>
              </a:buClr>
              <a:buSzPct val="100000"/>
              <a:defRPr sz="3000"/>
            </a:lvl3pPr>
            <a:lvl4pPr lvl="3" rtl="0">
              <a:spcBef>
                <a:spcPts val="0"/>
              </a:spcBef>
              <a:buClr>
                <a:srgbClr val="608643"/>
              </a:buClr>
              <a:buSzPct val="100000"/>
              <a:defRPr sz="3000"/>
            </a:lvl4pPr>
            <a:lvl5pPr lvl="4" rtl="0">
              <a:spcBef>
                <a:spcPts val="0"/>
              </a:spcBef>
              <a:buClr>
                <a:srgbClr val="D5D85A"/>
              </a:buClr>
              <a:buSzPct val="100000"/>
              <a:defRPr sz="3000"/>
            </a:lvl5pPr>
            <a:lvl6pPr lvl="5" rtl="0">
              <a:spcBef>
                <a:spcPts val="0"/>
              </a:spcBef>
              <a:buClr>
                <a:srgbClr val="608643"/>
              </a:buClr>
              <a:buSzPct val="100000"/>
              <a:defRPr sz="3000"/>
            </a:lvl6pPr>
            <a:lvl7pPr lvl="6" rtl="0">
              <a:spcBef>
                <a:spcPts val="0"/>
              </a:spcBef>
              <a:buClr>
                <a:srgbClr val="D5D85A"/>
              </a:buClr>
              <a:buSzPct val="100000"/>
              <a:defRPr sz="3000"/>
            </a:lvl7pPr>
            <a:lvl8pPr lvl="7" rtl="0">
              <a:spcBef>
                <a:spcPts val="0"/>
              </a:spcBef>
              <a:buClr>
                <a:srgbClr val="608643"/>
              </a:buClr>
              <a:buSzPct val="100000"/>
              <a:defRPr sz="3000"/>
            </a:lvl8pPr>
            <a:lvl9pPr lvl="8">
              <a:spcBef>
                <a:spcPts val="0"/>
              </a:spcBef>
              <a:buClr>
                <a:srgbClr val="D5D85A"/>
              </a:buClr>
              <a:buSzPct val="100000"/>
              <a:defRPr sz="3000"/>
            </a:lvl9pPr>
          </a:lstStyle>
          <a:p>
            <a:pPr lvl="0"/>
            <a:r>
              <a:rPr lang="en-US" smtClean="0"/>
              <a:t>Click to edit Master text styles</a:t>
            </a:r>
          </a:p>
        </p:txBody>
      </p:sp>
      <p:grpSp>
        <p:nvGrpSpPr>
          <p:cNvPr id="21" name="Shape 21"/>
          <p:cNvGrpSpPr/>
          <p:nvPr/>
        </p:nvGrpSpPr>
        <p:grpSpPr>
          <a:xfrm>
            <a:off x="801025" y="1672320"/>
            <a:ext cx="1957200" cy="947980"/>
            <a:chOff x="801025" y="1367520"/>
            <a:chExt cx="1957200" cy="947980"/>
          </a:xfrm>
        </p:grpSpPr>
        <p:sp>
          <p:nvSpPr>
            <p:cNvPr id="22" name="Shape 22"/>
            <p:cNvSpPr txBox="1"/>
            <p:nvPr/>
          </p:nvSpPr>
          <p:spPr>
            <a:xfrm>
              <a:off x="801025" y="1367520"/>
              <a:ext cx="1957200" cy="871500"/>
            </a:xfrm>
            <a:prstGeom prst="rect">
              <a:avLst/>
            </a:prstGeom>
            <a:noFill/>
            <a:ln>
              <a:noFill/>
            </a:ln>
          </p:spPr>
          <p:txBody>
            <a:bodyPr wrap="square" lIns="91425" tIns="91425" rIns="91425" bIns="91425" anchor="t" anchorCtr="0">
              <a:noAutofit/>
            </a:bodyPr>
            <a:lstStyle/>
            <a:p>
              <a:pPr lvl="0" algn="ctr" rtl="0">
                <a:spcBef>
                  <a:spcPts val="0"/>
                </a:spcBef>
                <a:buNone/>
              </a:pPr>
              <a:r>
                <a:rPr lang="en" sz="9400" b="1">
                  <a:solidFill>
                    <a:srgbClr val="454F5B"/>
                  </a:solidFill>
                </a:rPr>
                <a:t>‘’</a:t>
              </a:r>
            </a:p>
          </p:txBody>
        </p:sp>
        <p:sp>
          <p:nvSpPr>
            <p:cNvPr id="23" name="Shape 23"/>
            <p:cNvSpPr/>
            <p:nvPr/>
          </p:nvSpPr>
          <p:spPr>
            <a:xfrm>
              <a:off x="1397399" y="1543300"/>
              <a:ext cx="772200" cy="772200"/>
            </a:xfrm>
            <a:prstGeom prst="rect">
              <a:avLst/>
            </a:prstGeom>
            <a:noFill/>
            <a:ln w="76200" cap="flat" cmpd="sng">
              <a:solidFill>
                <a:srgbClr val="454F5B"/>
              </a:solidFill>
              <a:prstDash val="solid"/>
              <a:miter lim="8000"/>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91200" y="0"/>
            <a:ext cx="7761600" cy="12921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mtClean="0"/>
              <a:t>Click to edit Master title style</a:t>
            </a:r>
            <a:endParaRPr/>
          </a:p>
        </p:txBody>
      </p:sp>
      <p:sp>
        <p:nvSpPr>
          <p:cNvPr id="26" name="Shape 26"/>
          <p:cNvSpPr txBox="1">
            <a:spLocks noGrp="1"/>
          </p:cNvSpPr>
          <p:nvPr>
            <p:ph type="body" idx="1"/>
          </p:nvPr>
        </p:nvSpPr>
        <p:spPr>
          <a:xfrm>
            <a:off x="691200" y="1811604"/>
            <a:ext cx="7761600" cy="4412100"/>
          </a:xfrm>
          <a:prstGeom prst="rect">
            <a:avLst/>
          </a:prstGeom>
        </p:spPr>
        <p:txBody>
          <a:bodyPr wrap="square" lIns="91425" tIns="91425" rIns="91425" bIns="91425" anchor="t" anchorCtr="0"/>
          <a:lstStyle>
            <a:lvl1pPr lvl="0">
              <a:spcBef>
                <a:spcPts val="0"/>
              </a:spcBef>
              <a:buClr>
                <a:srgbClr val="D5D85A"/>
              </a:buClr>
              <a:defRPr/>
            </a:lvl1pPr>
            <a:lvl2pPr lvl="1">
              <a:spcBef>
                <a:spcPts val="0"/>
              </a:spcBef>
              <a:buClr>
                <a:srgbClr val="D5D85A"/>
              </a:buClr>
              <a:defRPr/>
            </a:lvl2pPr>
            <a:lvl3pPr lvl="2">
              <a:spcBef>
                <a:spcPts val="0"/>
              </a:spcBef>
              <a:buClr>
                <a:srgbClr val="D5D85A"/>
              </a:buClr>
              <a:defRPr/>
            </a:lvl3pPr>
            <a:lvl4pPr lvl="3">
              <a:spcBef>
                <a:spcPts val="0"/>
              </a:spcBef>
              <a:buClr>
                <a:srgbClr val="D5D85A"/>
              </a:buClr>
              <a:defRPr/>
            </a:lvl4pPr>
            <a:lvl5pPr lvl="4">
              <a:spcBef>
                <a:spcPts val="0"/>
              </a:spcBef>
              <a:buClr>
                <a:srgbClr val="D5D85A"/>
              </a:buClr>
              <a:defRPr/>
            </a:lvl5pPr>
            <a:lvl6pPr lvl="5">
              <a:spcBef>
                <a:spcPts val="0"/>
              </a:spcBef>
              <a:buClr>
                <a:srgbClr val="D5D85A"/>
              </a:buClr>
              <a:defRPr/>
            </a:lvl6pPr>
            <a:lvl7pPr lvl="6">
              <a:spcBef>
                <a:spcPts val="0"/>
              </a:spcBef>
              <a:buClr>
                <a:srgbClr val="D5D85A"/>
              </a:buClr>
              <a:defRPr/>
            </a:lvl7pPr>
            <a:lvl8pPr lvl="7">
              <a:spcBef>
                <a:spcPts val="0"/>
              </a:spcBef>
              <a:buClr>
                <a:srgbClr val="D5D85A"/>
              </a:buClr>
              <a:defRPr/>
            </a:lvl8pPr>
            <a:lvl9pPr lvl="8">
              <a:spcBef>
                <a:spcPts val="0"/>
              </a:spcBef>
              <a:buClr>
                <a:srgbClr val="D5D85A"/>
              </a:buClr>
              <a:defRPr/>
            </a:lvl9pPr>
          </a:lstStyle>
          <a:p>
            <a:pPr lvl="0"/>
            <a:r>
              <a:rPr lang="en-US" smtClean="0"/>
              <a:t>Click to edit Master text styles</a:t>
            </a:r>
          </a:p>
        </p:txBody>
      </p:sp>
      <p:sp>
        <p:nvSpPr>
          <p:cNvPr id="27" name="Shape 27"/>
          <p:cNvSpPr/>
          <p:nvPr/>
        </p:nvSpPr>
        <p:spPr>
          <a:xfrm>
            <a:off x="813273" y="1506189"/>
            <a:ext cx="15336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a:p>
        </p:txBody>
      </p:sp>
      <p:sp>
        <p:nvSpPr>
          <p:cNvPr id="28" name="Shape 28"/>
          <p:cNvSpPr/>
          <p:nvPr/>
        </p:nvSpPr>
        <p:spPr>
          <a:xfrm>
            <a:off x="0" y="0"/>
            <a:ext cx="137700" cy="6858000"/>
          </a:xfrm>
          <a:prstGeom prst="rect">
            <a:avLst/>
          </a:prstGeom>
          <a:solidFill>
            <a:srgbClr val="D5D85A"/>
          </a:solidFill>
          <a:ln>
            <a:noFill/>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bg>
      <p:bgPr>
        <a:solidFill>
          <a:srgbClr val="D5D85A"/>
        </a:solidFill>
        <a:effectLst/>
      </p:bgPr>
    </p:bg>
    <p:spTree>
      <p:nvGrpSpPr>
        <p:cNvPr id="1" name="Shape 50"/>
        <p:cNvGrpSpPr/>
        <p:nvPr/>
      </p:nvGrpSpPr>
      <p:grpSpPr>
        <a:xfrm>
          <a:off x="0" y="0"/>
          <a:ext cx="0" cy="0"/>
          <a:chOff x="0" y="0"/>
          <a:chExt cx="0" cy="0"/>
        </a:xfrm>
      </p:grpSpPr>
      <p:sp>
        <p:nvSpPr>
          <p:cNvPr id="51" name="Shape 51"/>
          <p:cNvSpPr/>
          <p:nvPr/>
        </p:nvSpPr>
        <p:spPr>
          <a:xfrm>
            <a:off x="-4" y="6720300"/>
            <a:ext cx="91440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91200" y="634300"/>
            <a:ext cx="7761600" cy="657900"/>
          </a:xfrm>
          <a:prstGeom prst="rect">
            <a:avLst/>
          </a:prstGeom>
          <a:noFill/>
          <a:ln>
            <a:noFill/>
          </a:ln>
        </p:spPr>
        <p:txBody>
          <a:bodyPr wrap="square" lIns="91425" tIns="91425" rIns="91425" bIns="91425" anchor="b" anchorCtr="0"/>
          <a:lstStyle>
            <a:lvl1pPr lvl="0">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1pPr>
            <a:lvl2pPr lvl="1">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2pPr>
            <a:lvl3pPr lvl="2">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3pPr>
            <a:lvl4pPr lvl="3">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4pPr>
            <a:lvl5pPr lvl="4">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5pPr>
            <a:lvl6pPr lvl="5">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6pPr>
            <a:lvl7pPr lvl="6">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7pPr>
            <a:lvl8pPr lvl="7">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8pPr>
            <a:lvl9pPr lvl="8">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691200" y="1811604"/>
            <a:ext cx="7761600" cy="4412100"/>
          </a:xfrm>
          <a:prstGeom prst="rect">
            <a:avLst/>
          </a:prstGeom>
          <a:noFill/>
          <a:ln>
            <a:noFill/>
          </a:ln>
        </p:spPr>
        <p:txBody>
          <a:bodyPr wrap="square" lIns="91425" tIns="91425" rIns="91425" bIns="91425" anchor="t" anchorCtr="0"/>
          <a:lstStyle>
            <a:lvl1pPr lvl="0">
              <a:spcBef>
                <a:spcPts val="600"/>
              </a:spcBef>
              <a:buClr>
                <a:srgbClr val="D5D85A"/>
              </a:buClr>
              <a:buSzPct val="100000"/>
              <a:buFont typeface="Montserrat"/>
              <a:buChar char="▣"/>
              <a:defRPr sz="2400">
                <a:solidFill>
                  <a:srgbClr val="454F5B"/>
                </a:solidFill>
                <a:latin typeface="Montserrat"/>
                <a:ea typeface="Montserrat"/>
                <a:cs typeface="Montserrat"/>
                <a:sym typeface="Montserrat"/>
              </a:defRPr>
            </a:lvl1pPr>
            <a:lvl2pPr lvl="1">
              <a:spcBef>
                <a:spcPts val="480"/>
              </a:spcBef>
              <a:buClr>
                <a:srgbClr val="D5D85A"/>
              </a:buClr>
              <a:buSzPct val="100000"/>
              <a:buFont typeface="Montserrat"/>
              <a:buChar char="□"/>
              <a:defRPr sz="2000">
                <a:solidFill>
                  <a:srgbClr val="454F5B"/>
                </a:solidFill>
                <a:latin typeface="Montserrat"/>
                <a:ea typeface="Montserrat"/>
                <a:cs typeface="Montserrat"/>
                <a:sym typeface="Montserrat"/>
              </a:defRPr>
            </a:lvl2pPr>
            <a:lvl3pPr lvl="2">
              <a:spcBef>
                <a:spcPts val="480"/>
              </a:spcBef>
              <a:buClr>
                <a:srgbClr val="D5D85A"/>
              </a:buClr>
              <a:buSzPct val="100000"/>
              <a:buFont typeface="Montserrat"/>
              <a:buChar char="■"/>
              <a:defRPr sz="2000">
                <a:solidFill>
                  <a:srgbClr val="454F5B"/>
                </a:solidFill>
                <a:latin typeface="Montserrat"/>
                <a:ea typeface="Montserrat"/>
                <a:cs typeface="Montserrat"/>
                <a:sym typeface="Montserrat"/>
              </a:defRPr>
            </a:lvl3pPr>
            <a:lvl4pPr lvl="3">
              <a:spcBef>
                <a:spcPts val="360"/>
              </a:spcBef>
              <a:buClr>
                <a:srgbClr val="608643"/>
              </a:buClr>
              <a:buSzPct val="100000"/>
              <a:buFont typeface="Montserrat"/>
              <a:buChar char="●"/>
              <a:defRPr sz="1800">
                <a:solidFill>
                  <a:srgbClr val="454F5B"/>
                </a:solidFill>
                <a:latin typeface="Montserrat"/>
                <a:ea typeface="Montserrat"/>
                <a:cs typeface="Montserrat"/>
                <a:sym typeface="Montserrat"/>
              </a:defRPr>
            </a:lvl4pPr>
            <a:lvl5pPr lvl="4">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5pPr>
            <a:lvl6pPr lvl="5">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6pPr>
            <a:lvl7pPr lvl="6">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7pPr>
            <a:lvl8pPr lvl="7">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8pPr>
            <a:lvl9pPr lvl="8">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9pPr>
          </a:lstStyle>
          <a:p>
            <a:endParaRPr/>
          </a:p>
        </p:txBody>
      </p:sp>
      <p:pic>
        <p:nvPicPr>
          <p:cNvPr id="8" name="Shape 8" descr="engage.png"/>
          <p:cNvPicPr preferRelativeResize="0"/>
          <p:nvPr/>
        </p:nvPicPr>
        <p:blipFill>
          <a:blip r:embed="rId6">
            <a:alphaModFix/>
          </a:blip>
          <a:stretch>
            <a:fillRect/>
          </a:stretch>
        </p:blipFill>
        <p:spPr>
          <a:xfrm>
            <a:off x="6595543" y="229225"/>
            <a:ext cx="2230756" cy="1062975"/>
          </a:xfrm>
          <a:prstGeom prst="rect">
            <a:avLst/>
          </a:prstGeom>
          <a:noFill/>
          <a:ln>
            <a:noFill/>
          </a:ln>
        </p:spPr>
      </p:pic>
      <p:pic>
        <p:nvPicPr>
          <p:cNvPr id="9" name="Shape 9" descr="erasmusplus.png"/>
          <p:cNvPicPr preferRelativeResize="0"/>
          <p:nvPr/>
        </p:nvPicPr>
        <p:blipFill>
          <a:blip r:embed="rId7">
            <a:alphaModFix/>
          </a:blip>
          <a:stretch>
            <a:fillRect/>
          </a:stretch>
        </p:blipFill>
        <p:spPr>
          <a:xfrm>
            <a:off x="6454563" y="5966788"/>
            <a:ext cx="2371725" cy="6762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6" r:id="rId4"/>
  </p:sldLayoutIdLst>
  <p:transition xmlns:p14="http://schemas.microsoft.com/office/powerpoint/2010/main">
    <p:fade thruBlk="1"/>
  </p:transition>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hyperlink" Target="http://www.ombudsman.gov.cy/" TargetMode="External"/><Relationship Id="rId4" Type="http://schemas.openxmlformats.org/officeDocument/2006/relationships/hyperlink" Target="http://www.childcom.org.cy" TargetMode="External"/><Relationship Id="rId5" Type="http://schemas.openxmlformats.org/officeDocument/2006/relationships/hyperlink" Target="http://www.iaiacap.gov.cy" TargetMode="External"/><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4" Type="http://schemas.openxmlformats.org/officeDocument/2006/relationships/image" Target="../media/image12.jpg"/><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3.jpg"/></Relationships>
</file>

<file path=ppt/slides/_rels/slide14.xml.rels><?xml version="1.0" encoding="UTF-8" standalone="yes"?>
<Relationships xmlns="http://schemas.openxmlformats.org/package/2006/relationships"><Relationship Id="rId3" Type="http://schemas.openxmlformats.org/officeDocument/2006/relationships/hyperlink" Target="http://www.synthesis-center.org" TargetMode="External"/><Relationship Id="rId4" Type="http://schemas.openxmlformats.org/officeDocument/2006/relationships/hyperlink" Target="http://www.aequitas-humanrights.org" TargetMode="External"/><Relationship Id="rId5" Type="http://schemas.openxmlformats.org/officeDocument/2006/relationships/hyperlink" Target="http://www.ngo-sc.org" TargetMode="External"/><Relationship Id="rId6" Type="http://schemas.openxmlformats.org/officeDocument/2006/relationships/hyperlink" Target="http://www.cyprusaware.eu" TargetMode="External"/><Relationship Id="rId7" Type="http://schemas.openxmlformats.org/officeDocument/2006/relationships/hyperlink" Target="http://www.volunteerism-cc.org.cy/pan_cyprian_voluntary_organisations" TargetMode="External"/><Relationship Id="rId8" Type="http://schemas.openxmlformats.org/officeDocument/2006/relationships/hyperlink" Target="https://www.ngosincyprus.org/All-NGOs" TargetMode="External"/><Relationship Id="rId1" Type="http://schemas.openxmlformats.org/officeDocument/2006/relationships/slideLayout" Target="../slideLayouts/slideLayout3.xml"/><Relationship Id="rId2" Type="http://schemas.openxmlformats.org/officeDocument/2006/relationships/hyperlink" Target="http://www.cardet.or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4" Type="http://schemas.openxmlformats.org/officeDocument/2006/relationships/image" Target="../media/image15.jpg"/><Relationship Id="rId5" Type="http://schemas.openxmlformats.org/officeDocument/2006/relationships/image" Target="../media/image16.jpg"/><Relationship Id="rId6" Type="http://schemas.openxmlformats.org/officeDocument/2006/relationships/image" Target="../media/image17.jpg"/><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hyperlink" Target="http://www.moi.gov.cy/moi/asylum/asylumservice.nsf/" TargetMode="External"/><Relationship Id="rId4" Type="http://schemas.openxmlformats.org/officeDocument/2006/relationships/hyperlink" Target="http://www.police.gov.cy/police/police.nsf/dmldept15_en/dmldept15_en?OpenDocument" TargetMode="External"/><Relationship Id="rId5" Type="http://schemas.openxmlformats.org/officeDocument/2006/relationships/hyperlink" Target="http://www.mlsi.gov.cy/mlsi/sws/sws.nsf/dmlcontactus_en/dmlcontactus_en?OpenDocument" TargetMode="External"/><Relationship Id="rId6" Type="http://schemas.openxmlformats.org/officeDocument/2006/relationships/hyperlink" Target="http://www.police.gov.cy/police/police.nsf/All/B62C14B4889EC3A3C22578A900271B28?OpenDocument" TargetMode="External"/><Relationship Id="rId7" Type="http://schemas.openxmlformats.org/officeDocument/2006/relationships/hyperlink" Target="http://www.mlsi.gov.cy/mlsi/dl/dl.nsf/All/CDC4767871307868C22580E50031DD2C?OpenDocument" TargetMode="External"/><Relationship Id="rId8" Type="http://schemas.openxmlformats.org/officeDocument/2006/relationships/hyperlink" Target="http://www.moh.gov.cy" TargetMode="External"/><Relationship Id="rId9" Type="http://schemas.openxmlformats.org/officeDocument/2006/relationships/hyperlink" Target="http://www.moec.gov.cy/en/index.html" TargetMode="External"/><Relationship Id="rId1" Type="http://schemas.openxmlformats.org/officeDocument/2006/relationships/slideLayout" Target="../slideLayouts/slideLayout3.xml"/><Relationship Id="rId2" Type="http://schemas.openxmlformats.org/officeDocument/2006/relationships/hyperlink" Target="http://www.moi.gov.cy/moi/crmd/crmd.nsf/index_en/index_en?OpenDocument"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geiaxara.eu" TargetMode="External"/><Relationship Id="rId4" Type="http://schemas.openxmlformats.org/officeDocument/2006/relationships/hyperlink" Target="http://www.moec.gov.cy/en/state_institutes.html" TargetMode="External"/><Relationship Id="rId5" Type="http://schemas.openxmlformats.org/officeDocument/2006/relationships/hyperlink" Target="http://www.moec.gov.cy/epimorfotika/en/index.html" TargetMode="External"/><Relationship Id="rId6" Type="http://schemas.openxmlformats.org/officeDocument/2006/relationships/hyperlink" Target="https://www.facebook.com/learningrefuge/" TargetMode="External"/><Relationship Id="rId7" Type="http://schemas.openxmlformats.org/officeDocument/2006/relationships/hyperlink" Target="http://www.caritascyprus.org" TargetMode="External"/><Relationship Id="rId8" Type="http://schemas.openxmlformats.org/officeDocument/2006/relationships/hyperlink" Target="http://www.facebook.com/oasislarnaca" TargetMode="External"/><Relationship Id="rId9" Type="http://schemas.openxmlformats.org/officeDocument/2006/relationships/hyperlink" Target="http://www.mihub.eu" TargetMode="External"/><Relationship Id="rId10" Type="http://schemas.openxmlformats.org/officeDocument/2006/relationships/hyperlink" Target="http://www.synthesis-center.org" TargetMode="External"/><Relationship Id="rId11" Type="http://schemas.openxmlformats.org/officeDocument/2006/relationships/hyperlink" Target="http://www.ucy.ac.cy/mogr/en/courses" TargetMode="External"/><Relationship Id="rId1" Type="http://schemas.openxmlformats.org/officeDocument/2006/relationships/slideLayout" Target="../slideLayouts/slideLayout3.xml"/><Relationship Id="rId2" Type="http://schemas.openxmlformats.org/officeDocument/2006/relationships/hyperlink" Target="http://www.ilearngreek.e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9.jp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www.mihub.eu/en/info/info-by-topic" TargetMode="External"/><Relationship Id="rId4" Type="http://schemas.openxmlformats.org/officeDocument/2006/relationships/hyperlink" Target="http://help.unhcr.org/cyprus/" TargetMode="External"/><Relationship Id="rId5" Type="http://schemas.openxmlformats.org/officeDocument/2006/relationships/hyperlink" Target="http://www.cyprus-guide.org/en" TargetMode="External"/><Relationship Id="rId6" Type="http://schemas.openxmlformats.org/officeDocument/2006/relationships/hyperlink" Target="http://www.helprefugeeswork.org" TargetMode="External"/><Relationship Id="rId7" Type="http://schemas.openxmlformats.org/officeDocument/2006/relationships/hyperlink" Target="http://www.support-refugees.eu" TargetMode="External"/><Relationship Id="rId8" Type="http://schemas.openxmlformats.org/officeDocument/2006/relationships/hyperlink" Target="http://www.goo.gl/QPeMLH" TargetMode="External"/><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www.mihub.eu/en" TargetMode="External"/><Relationship Id="rId4" Type="http://schemas.openxmlformats.org/officeDocument/2006/relationships/hyperlink" Target="http://www.caritascyprus.org" TargetMode="External"/><Relationship Id="rId5" Type="http://schemas.openxmlformats.org/officeDocument/2006/relationships/hyperlink" Target="http://www.kisa.org.cy" TargetMode="External"/><Relationship Id="rId6" Type="http://schemas.openxmlformats.org/officeDocument/2006/relationships/hyperlink" Target="http://www.redcross.org.cy" TargetMode="External"/><Relationship Id="rId7" Type="http://schemas.openxmlformats.org/officeDocument/2006/relationships/hyperlink" Target="http://www.cyrefugeecouncil.org" TargetMode="External"/><Relationship Id="rId8" Type="http://schemas.openxmlformats.org/officeDocument/2006/relationships/hyperlink" Target="http://www.uncrcpc.org"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012325" y="2960550"/>
            <a:ext cx="5445900" cy="2405700"/>
          </a:xfrm>
          <a:prstGeom prst="rect">
            <a:avLst/>
          </a:prstGeom>
        </p:spPr>
        <p:txBody>
          <a:bodyPr wrap="square" lIns="91425" tIns="91425" rIns="91425" bIns="91425" anchor="b" anchorCtr="0">
            <a:noAutofit/>
          </a:bodyPr>
          <a:lstStyle/>
          <a:p>
            <a:pPr lvl="0">
              <a:spcBef>
                <a:spcPts val="0"/>
              </a:spcBef>
              <a:buNone/>
            </a:pPr>
            <a:r>
              <a:rPr lang="en-US" dirty="0" smtClean="0">
                <a:latin typeface="Arial"/>
                <a:cs typeface="Arial"/>
              </a:rPr>
              <a:t>Access to Information in your new country – Cyprus</a:t>
            </a:r>
            <a:endParaRPr lang="en"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46125" y="2762250"/>
            <a:ext cx="1936750" cy="1200328"/>
          </a:xfrm>
          <a:prstGeom prst="rect">
            <a:avLst/>
          </a:prstGeom>
          <a:noFill/>
        </p:spPr>
        <p:txBody>
          <a:bodyPr wrap="square" rtlCol="0">
            <a:spAutoFit/>
          </a:bodyPr>
          <a:lstStyle/>
          <a:p>
            <a:pPr algn="r"/>
            <a:r>
              <a:rPr lang="en-US" sz="2400" b="1" dirty="0" smtClean="0"/>
              <a:t>Volunteer’s Groups</a:t>
            </a:r>
          </a:p>
          <a:p>
            <a:pPr algn="r"/>
            <a:endParaRPr lang="en-US" sz="2400" b="1" dirty="0"/>
          </a:p>
        </p:txBody>
      </p:sp>
      <p:pic>
        <p:nvPicPr>
          <p:cNvPr id="4" name="Picture 3" descr="S10_Volunteeri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4175" y="1270000"/>
            <a:ext cx="5486400" cy="4318000"/>
          </a:xfrm>
          <a:prstGeom prst="rect">
            <a:avLst/>
          </a:prstGeom>
        </p:spPr>
      </p:pic>
    </p:spTree>
    <p:extLst>
      <p:ext uri="{BB962C8B-B14F-4D97-AF65-F5344CB8AC3E}">
        <p14:creationId xmlns:p14="http://schemas.microsoft.com/office/powerpoint/2010/main" val="1402156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Supervisory Bodies</a:t>
            </a:r>
            <a:endParaRPr lang="en-US" dirty="0"/>
          </a:p>
        </p:txBody>
      </p:sp>
      <p:sp>
        <p:nvSpPr>
          <p:cNvPr id="3" name="Text Placeholder 2"/>
          <p:cNvSpPr>
            <a:spLocks noGrp="1"/>
          </p:cNvSpPr>
          <p:nvPr>
            <p:ph type="body" idx="1"/>
          </p:nvPr>
        </p:nvSpPr>
        <p:spPr/>
        <p:txBody>
          <a:bodyPr/>
          <a:lstStyle/>
          <a:p>
            <a:r>
              <a:rPr lang="en-IE" dirty="0" smtClean="0">
                <a:latin typeface="Arial"/>
                <a:cs typeface="Arial"/>
              </a:rPr>
              <a:t>Ombudsman</a:t>
            </a:r>
            <a:r>
              <a:rPr lang="en-IE" dirty="0">
                <a:latin typeface="Arial"/>
                <a:cs typeface="Arial"/>
              </a:rPr>
              <a:t> </a:t>
            </a:r>
            <a:r>
              <a:rPr lang="en-IE" dirty="0" smtClean="0">
                <a:latin typeface="Arial"/>
                <a:cs typeface="Arial"/>
              </a:rPr>
              <a:t>- Commissioner </a:t>
            </a:r>
            <a:r>
              <a:rPr lang="en-IE" dirty="0">
                <a:latin typeface="Arial"/>
                <a:cs typeface="Arial"/>
              </a:rPr>
              <a:t>for Administration and Protection of Human Rights </a:t>
            </a:r>
            <a:r>
              <a:rPr lang="en-IE" dirty="0" smtClean="0">
                <a:latin typeface="Arial"/>
                <a:cs typeface="Arial"/>
              </a:rPr>
              <a:t>– </a:t>
            </a:r>
          </a:p>
          <a:p>
            <a:pPr algn="r">
              <a:buNone/>
            </a:pPr>
            <a:r>
              <a:rPr lang="en-IE" dirty="0" smtClean="0">
                <a:hlinkClick r:id="rId3"/>
              </a:rPr>
              <a:t>www.ombudsman.gov.cy</a:t>
            </a:r>
            <a:r>
              <a:rPr lang="en-US" dirty="0" smtClean="0"/>
              <a:t> </a:t>
            </a:r>
            <a:endParaRPr lang="en-IE" dirty="0" smtClean="0">
              <a:latin typeface="Arial"/>
              <a:cs typeface="Arial"/>
            </a:endParaRPr>
          </a:p>
          <a:p>
            <a:endParaRPr lang="en-IE" dirty="0">
              <a:latin typeface="Arial"/>
              <a:cs typeface="Arial"/>
            </a:endParaRPr>
          </a:p>
          <a:p>
            <a:r>
              <a:rPr lang="en-US" dirty="0">
                <a:latin typeface="Arial"/>
                <a:cs typeface="Arial"/>
              </a:rPr>
              <a:t>Commissioner for Children’s Rights </a:t>
            </a:r>
            <a:r>
              <a:rPr lang="en-US" dirty="0" smtClean="0">
                <a:latin typeface="Arial"/>
                <a:cs typeface="Arial"/>
              </a:rPr>
              <a:t>–</a:t>
            </a:r>
          </a:p>
          <a:p>
            <a:pPr algn="r">
              <a:buNone/>
            </a:pPr>
            <a:r>
              <a:rPr lang="en-US" dirty="0" smtClean="0">
                <a:latin typeface="Arial"/>
                <a:cs typeface="Arial"/>
                <a:hlinkClick r:id="rId4"/>
              </a:rPr>
              <a:t>www.childcom.org.cy</a:t>
            </a:r>
            <a:r>
              <a:rPr lang="en-US" dirty="0" smtClean="0">
                <a:latin typeface="Arial"/>
                <a:cs typeface="Arial"/>
              </a:rPr>
              <a:t> </a:t>
            </a:r>
          </a:p>
          <a:p>
            <a:endParaRPr lang="en-US" dirty="0">
              <a:latin typeface="Arial"/>
              <a:cs typeface="Arial"/>
            </a:endParaRPr>
          </a:p>
          <a:p>
            <a:r>
              <a:rPr lang="en-US" dirty="0">
                <a:latin typeface="Arial"/>
                <a:cs typeface="Arial"/>
              </a:rPr>
              <a:t>Independent Authority for the Investigation of Allegations and Complaints Against the Police </a:t>
            </a:r>
            <a:endParaRPr lang="en-US" dirty="0" smtClean="0">
              <a:latin typeface="Arial"/>
              <a:cs typeface="Arial"/>
            </a:endParaRPr>
          </a:p>
          <a:p>
            <a:pPr algn="r">
              <a:buNone/>
            </a:pPr>
            <a:r>
              <a:rPr lang="en-US" dirty="0">
                <a:hlinkClick r:id="rId5"/>
              </a:rPr>
              <a:t>www.iaiacap.gov.cy</a:t>
            </a:r>
            <a:r>
              <a:rPr lang="en-US" dirty="0"/>
              <a:t> </a:t>
            </a:r>
            <a:endParaRPr lang="en-IE" dirty="0" smtClean="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1966957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Authorities</a:t>
            </a:r>
            <a:endParaRPr lang="en-US" dirty="0"/>
          </a:p>
        </p:txBody>
      </p:sp>
      <p:pic>
        <p:nvPicPr>
          <p:cNvPr id="5" name="Picture 4" descr="S12_Municipalit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220" y="2291055"/>
            <a:ext cx="4099598" cy="2733065"/>
          </a:xfrm>
          <a:prstGeom prst="rect">
            <a:avLst/>
          </a:prstGeom>
        </p:spPr>
      </p:pic>
      <p:pic>
        <p:nvPicPr>
          <p:cNvPr id="7" name="Picture 6" descr="S12_City Lif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60315" y="2291055"/>
            <a:ext cx="4091559" cy="2733065"/>
          </a:xfrm>
          <a:prstGeom prst="rect">
            <a:avLst/>
          </a:prstGeom>
        </p:spPr>
      </p:pic>
    </p:spTree>
    <p:extLst>
      <p:ext uri="{BB962C8B-B14F-4D97-AF65-F5344CB8AC3E}">
        <p14:creationId xmlns:p14="http://schemas.microsoft.com/office/powerpoint/2010/main" val="3779200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Courses</a:t>
            </a:r>
            <a:endParaRPr lang="en-US" dirty="0"/>
          </a:p>
        </p:txBody>
      </p:sp>
      <p:pic>
        <p:nvPicPr>
          <p:cNvPr id="5" name="Picture 4" descr="Languag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5549" y="2166207"/>
            <a:ext cx="4124325" cy="3048414"/>
          </a:xfrm>
          <a:prstGeom prst="rect">
            <a:avLst/>
          </a:prstGeom>
        </p:spPr>
      </p:pic>
    </p:spTree>
    <p:extLst>
      <p:ext uri="{BB962C8B-B14F-4D97-AF65-F5344CB8AC3E}">
        <p14:creationId xmlns:p14="http://schemas.microsoft.com/office/powerpoint/2010/main" val="213506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civil society </a:t>
            </a:r>
            <a:r>
              <a:rPr lang="en-US" dirty="0" err="1" smtClean="0"/>
              <a:t>organisations</a:t>
            </a:r>
            <a:r>
              <a:rPr lang="en-US" dirty="0" smtClean="0"/>
              <a:t/>
            </a:r>
            <a:br>
              <a:rPr lang="en-US" dirty="0" smtClean="0"/>
            </a:br>
            <a:r>
              <a:rPr lang="en-US" dirty="0" smtClean="0"/>
              <a:t>and networks</a:t>
            </a:r>
            <a:endParaRPr lang="en-US" dirty="0"/>
          </a:p>
        </p:txBody>
      </p:sp>
      <p:sp>
        <p:nvSpPr>
          <p:cNvPr id="3" name="Text Placeholder 2"/>
          <p:cNvSpPr>
            <a:spLocks noGrp="1"/>
          </p:cNvSpPr>
          <p:nvPr>
            <p:ph type="body" idx="1"/>
          </p:nvPr>
        </p:nvSpPr>
        <p:spPr>
          <a:xfrm>
            <a:off x="691200" y="1651000"/>
            <a:ext cx="7761600" cy="4572704"/>
          </a:xfrm>
        </p:spPr>
        <p:txBody>
          <a:bodyPr/>
          <a:lstStyle/>
          <a:p>
            <a:pPr lvl="0"/>
            <a:r>
              <a:rPr lang="en-IE" sz="2200" dirty="0" smtClean="0"/>
              <a:t>CARDET (</a:t>
            </a:r>
            <a:r>
              <a:rPr lang="en-IE" sz="2200" dirty="0" smtClean="0">
                <a:hlinkClick r:id="rId2"/>
              </a:rPr>
              <a:t>www.cardet.org</a:t>
            </a:r>
            <a:r>
              <a:rPr lang="en-IE" sz="2200" dirty="0" smtClean="0"/>
              <a:t> ) </a:t>
            </a:r>
            <a:endParaRPr lang="en-US" sz="2200" dirty="0"/>
          </a:p>
          <a:p>
            <a:pPr lvl="0"/>
            <a:r>
              <a:rPr lang="en-IE" sz="2200" dirty="0"/>
              <a:t>Synthesis </a:t>
            </a:r>
            <a:r>
              <a:rPr lang="en-IE" sz="2200" dirty="0" smtClean="0"/>
              <a:t>(</a:t>
            </a:r>
            <a:r>
              <a:rPr lang="en-IE" sz="2200" dirty="0" smtClean="0">
                <a:hlinkClick r:id="rId3"/>
              </a:rPr>
              <a:t>www.synthesis</a:t>
            </a:r>
            <a:r>
              <a:rPr lang="en-IE" sz="2200" dirty="0">
                <a:hlinkClick r:id="rId3"/>
              </a:rPr>
              <a:t>-</a:t>
            </a:r>
            <a:r>
              <a:rPr lang="en-IE" sz="2200" dirty="0" smtClean="0">
                <a:hlinkClick r:id="rId3"/>
              </a:rPr>
              <a:t>center.org</a:t>
            </a:r>
            <a:r>
              <a:rPr lang="en-IE" sz="2200" dirty="0" smtClean="0"/>
              <a:t> )</a:t>
            </a:r>
            <a:endParaRPr lang="en-US" sz="2200" dirty="0"/>
          </a:p>
          <a:p>
            <a:pPr lvl="0"/>
            <a:r>
              <a:rPr lang="en-IE" sz="2200" dirty="0"/>
              <a:t>Aequitas </a:t>
            </a:r>
            <a:r>
              <a:rPr lang="en-IE" sz="2200" dirty="0" smtClean="0"/>
              <a:t>(</a:t>
            </a:r>
            <a:r>
              <a:rPr lang="en-IE" sz="2200" dirty="0" smtClean="0">
                <a:hlinkClick r:id="rId4"/>
              </a:rPr>
              <a:t>www.aequitas</a:t>
            </a:r>
            <a:r>
              <a:rPr lang="en-IE" sz="2200" dirty="0">
                <a:hlinkClick r:id="rId4"/>
              </a:rPr>
              <a:t>-</a:t>
            </a:r>
            <a:r>
              <a:rPr lang="en-IE" sz="2200" dirty="0" smtClean="0">
                <a:hlinkClick r:id="rId4"/>
              </a:rPr>
              <a:t>humanrights.org</a:t>
            </a:r>
            <a:r>
              <a:rPr lang="en-IE" sz="2200" dirty="0"/>
              <a:t> </a:t>
            </a:r>
            <a:r>
              <a:rPr lang="en-IE" sz="2200" dirty="0" smtClean="0"/>
              <a:t>)</a:t>
            </a:r>
            <a:endParaRPr lang="en-US" sz="2200" dirty="0"/>
          </a:p>
          <a:p>
            <a:pPr lvl="0"/>
            <a:r>
              <a:rPr lang="en-IE" sz="2200" dirty="0"/>
              <a:t>NGO Support Centre </a:t>
            </a:r>
            <a:r>
              <a:rPr lang="en-IE" sz="2200" dirty="0" smtClean="0"/>
              <a:t>(</a:t>
            </a:r>
            <a:r>
              <a:rPr lang="en-IE" sz="2200" dirty="0" smtClean="0">
                <a:hlinkClick r:id="rId5"/>
              </a:rPr>
              <a:t>www.ngo</a:t>
            </a:r>
            <a:r>
              <a:rPr lang="en-IE" sz="2200" dirty="0">
                <a:hlinkClick r:id="rId5"/>
              </a:rPr>
              <a:t>-</a:t>
            </a:r>
            <a:r>
              <a:rPr lang="en-IE" sz="2200" dirty="0" smtClean="0">
                <a:hlinkClick r:id="rId5"/>
              </a:rPr>
              <a:t>sc.org</a:t>
            </a:r>
            <a:r>
              <a:rPr lang="en-IE" sz="2200" dirty="0" smtClean="0"/>
              <a:t> )</a:t>
            </a:r>
            <a:endParaRPr lang="en-US" sz="2200" dirty="0"/>
          </a:p>
          <a:p>
            <a:pPr lvl="0"/>
            <a:r>
              <a:rPr lang="en-IE" sz="2200" dirty="0"/>
              <a:t>Cyprus Aware </a:t>
            </a:r>
            <a:r>
              <a:rPr lang="en-IE" sz="2200" dirty="0" smtClean="0"/>
              <a:t>(</a:t>
            </a:r>
            <a:r>
              <a:rPr lang="en-IE" sz="2200" dirty="0" smtClean="0">
                <a:hlinkClick r:id="rId6"/>
              </a:rPr>
              <a:t>www.cyprusaware.eu</a:t>
            </a:r>
            <a:r>
              <a:rPr lang="en-IE" sz="2200" dirty="0" smtClean="0"/>
              <a:t> )</a:t>
            </a:r>
          </a:p>
          <a:p>
            <a:pPr lvl="0"/>
            <a:endParaRPr lang="en-IE" sz="2200" dirty="0" smtClean="0"/>
          </a:p>
          <a:p>
            <a:pPr lvl="0">
              <a:buNone/>
            </a:pPr>
            <a:endParaRPr lang="en-IE" sz="2200" dirty="0"/>
          </a:p>
          <a:p>
            <a:pPr marL="342900" indent="-342900">
              <a:buFont typeface="Wingdings" charset="2"/>
              <a:buChar char="Ø"/>
            </a:pPr>
            <a:r>
              <a:rPr lang="en-US" sz="2200" dirty="0" smtClean="0"/>
              <a:t>Pan Cyprian Voluntary </a:t>
            </a:r>
            <a:r>
              <a:rPr lang="en-US" sz="2200" dirty="0" err="1" smtClean="0"/>
              <a:t>Organisations</a:t>
            </a:r>
            <a:r>
              <a:rPr lang="en-US" sz="2200" dirty="0"/>
              <a:t> </a:t>
            </a:r>
            <a:r>
              <a:rPr lang="en-US" sz="2200" dirty="0">
                <a:hlinkClick r:id="rId7"/>
              </a:rPr>
              <a:t>http://www.volunteerism-cc.org.cy/</a:t>
            </a:r>
            <a:r>
              <a:rPr lang="en-US" sz="2200" dirty="0" smtClean="0">
                <a:hlinkClick r:id="rId7"/>
              </a:rPr>
              <a:t>pan_cyprian_voluntary_organisations</a:t>
            </a:r>
            <a:r>
              <a:rPr lang="en-US" sz="2200" dirty="0" smtClean="0"/>
              <a:t> </a:t>
            </a:r>
          </a:p>
          <a:p>
            <a:pPr marL="342900" indent="-342900">
              <a:buFont typeface="Wingdings" charset="2"/>
              <a:buChar char="Ø"/>
            </a:pPr>
            <a:r>
              <a:rPr lang="en-US" sz="2200" dirty="0" smtClean="0"/>
              <a:t>All NGOs </a:t>
            </a:r>
            <a:r>
              <a:rPr lang="en-US" sz="2200" dirty="0"/>
              <a:t>in Cyprus  </a:t>
            </a:r>
            <a:r>
              <a:rPr lang="en-US" sz="2200" dirty="0">
                <a:hlinkClick r:id="rId8"/>
              </a:rPr>
              <a:t>https://www.ngosincyprus.org/All-</a:t>
            </a:r>
            <a:r>
              <a:rPr lang="en-US" sz="2200" dirty="0" smtClean="0">
                <a:hlinkClick r:id="rId8"/>
              </a:rPr>
              <a:t>NGOs</a:t>
            </a:r>
            <a:r>
              <a:rPr lang="en-US" sz="2200" dirty="0" smtClean="0"/>
              <a:t> </a:t>
            </a:r>
            <a:endParaRPr lang="en-US" sz="2200" dirty="0"/>
          </a:p>
          <a:p>
            <a:pPr>
              <a:buNone/>
            </a:pPr>
            <a:endParaRPr lang="en-US" sz="2200" dirty="0" smtClean="0"/>
          </a:p>
          <a:p>
            <a:pPr>
              <a:buNone/>
            </a:pPr>
            <a:endParaRPr lang="en-US" sz="2200" dirty="0"/>
          </a:p>
        </p:txBody>
      </p:sp>
    </p:spTree>
    <p:extLst>
      <p:ext uri="{BB962C8B-B14F-4D97-AF65-F5344CB8AC3E}">
        <p14:creationId xmlns:p14="http://schemas.microsoft.com/office/powerpoint/2010/main" val="2003619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 informed</a:t>
            </a:r>
            <a:endParaRPr lang="en-US" dirty="0"/>
          </a:p>
        </p:txBody>
      </p:sp>
      <p:pic>
        <p:nvPicPr>
          <p:cNvPr id="4" name="Picture 3" descr="S14_Social medi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7925" y="1730375"/>
            <a:ext cx="2571750" cy="1714500"/>
          </a:xfrm>
          <a:prstGeom prst="rect">
            <a:avLst/>
          </a:prstGeom>
        </p:spPr>
      </p:pic>
      <p:pic>
        <p:nvPicPr>
          <p:cNvPr id="5" name="Picture 4" descr="S14_Newslett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81625" y="1730376"/>
            <a:ext cx="2587638" cy="1721716"/>
          </a:xfrm>
          <a:prstGeom prst="rect">
            <a:avLst/>
          </a:prstGeom>
        </p:spPr>
      </p:pic>
      <p:pic>
        <p:nvPicPr>
          <p:cNvPr id="6" name="Picture 5" descr="S14_Event.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77925" y="4038947"/>
            <a:ext cx="2571750" cy="1707802"/>
          </a:xfrm>
          <a:prstGeom prst="rect">
            <a:avLst/>
          </a:prstGeom>
        </p:spPr>
      </p:pic>
      <p:pic>
        <p:nvPicPr>
          <p:cNvPr id="7" name="Picture 6" descr="S14_community.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81625" y="4038947"/>
            <a:ext cx="2587638" cy="1764262"/>
          </a:xfrm>
          <a:prstGeom prst="rect">
            <a:avLst/>
          </a:prstGeom>
        </p:spPr>
      </p:pic>
      <p:sp>
        <p:nvSpPr>
          <p:cNvPr id="8" name="TextBox 7"/>
          <p:cNvSpPr txBox="1"/>
          <p:nvPr/>
        </p:nvSpPr>
        <p:spPr>
          <a:xfrm>
            <a:off x="984250" y="3452092"/>
            <a:ext cx="2980303" cy="338554"/>
          </a:xfrm>
          <a:prstGeom prst="rect">
            <a:avLst/>
          </a:prstGeom>
          <a:noFill/>
        </p:spPr>
        <p:txBody>
          <a:bodyPr wrap="none" rtlCol="0">
            <a:spAutoFit/>
          </a:bodyPr>
          <a:lstStyle/>
          <a:p>
            <a:r>
              <a:rPr lang="en-US" sz="1600" b="1" dirty="0" smtClean="0"/>
              <a:t>Follow them on social media</a:t>
            </a:r>
            <a:endParaRPr lang="en-US" sz="1600" b="1" dirty="0"/>
          </a:p>
        </p:txBody>
      </p:sp>
      <p:sp>
        <p:nvSpPr>
          <p:cNvPr id="9" name="TextBox 8"/>
          <p:cNvSpPr txBox="1"/>
          <p:nvPr/>
        </p:nvSpPr>
        <p:spPr>
          <a:xfrm>
            <a:off x="5207000" y="3452092"/>
            <a:ext cx="3001042" cy="338554"/>
          </a:xfrm>
          <a:prstGeom prst="rect">
            <a:avLst/>
          </a:prstGeom>
          <a:noFill/>
        </p:spPr>
        <p:txBody>
          <a:bodyPr wrap="none" rtlCol="0">
            <a:spAutoFit/>
          </a:bodyPr>
          <a:lstStyle/>
          <a:p>
            <a:r>
              <a:rPr lang="en-US" sz="1600" b="1" dirty="0" smtClean="0"/>
              <a:t>Register on their newsletters</a:t>
            </a:r>
            <a:endParaRPr lang="en-US" sz="1600" b="1" dirty="0"/>
          </a:p>
        </p:txBody>
      </p:sp>
      <p:sp>
        <p:nvSpPr>
          <p:cNvPr id="10" name="TextBox 9"/>
          <p:cNvSpPr txBox="1"/>
          <p:nvPr/>
        </p:nvSpPr>
        <p:spPr>
          <a:xfrm>
            <a:off x="1317625" y="5746749"/>
            <a:ext cx="2202546" cy="338554"/>
          </a:xfrm>
          <a:prstGeom prst="rect">
            <a:avLst/>
          </a:prstGeom>
          <a:noFill/>
        </p:spPr>
        <p:txBody>
          <a:bodyPr wrap="none" rtlCol="0">
            <a:spAutoFit/>
          </a:bodyPr>
          <a:lstStyle/>
          <a:p>
            <a:r>
              <a:rPr lang="en-US" sz="1600" b="1" dirty="0" smtClean="0"/>
              <a:t>Attend public events</a:t>
            </a:r>
            <a:endParaRPr lang="en-US" sz="1600" b="1" dirty="0"/>
          </a:p>
        </p:txBody>
      </p:sp>
      <p:sp>
        <p:nvSpPr>
          <p:cNvPr id="11" name="TextBox 10"/>
          <p:cNvSpPr txBox="1"/>
          <p:nvPr/>
        </p:nvSpPr>
        <p:spPr>
          <a:xfrm>
            <a:off x="4873625" y="5803209"/>
            <a:ext cx="3867064" cy="338554"/>
          </a:xfrm>
          <a:prstGeom prst="rect">
            <a:avLst/>
          </a:prstGeom>
          <a:noFill/>
        </p:spPr>
        <p:txBody>
          <a:bodyPr wrap="none" rtlCol="0">
            <a:spAutoFit/>
          </a:bodyPr>
          <a:lstStyle/>
          <a:p>
            <a:r>
              <a:rPr lang="en-US" sz="1600" b="1" dirty="0" smtClean="0"/>
              <a:t>Join community &amp; volunteers’ groups</a:t>
            </a:r>
            <a:endParaRPr lang="en-US" sz="1600" b="1" dirty="0"/>
          </a:p>
        </p:txBody>
      </p:sp>
    </p:spTree>
    <p:extLst>
      <p:ext uri="{BB962C8B-B14F-4D97-AF65-F5344CB8AC3E}">
        <p14:creationId xmlns:p14="http://schemas.microsoft.com/office/powerpoint/2010/main" val="1311653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Text Placeholder 2"/>
          <p:cNvSpPr>
            <a:spLocks noGrp="1"/>
          </p:cNvSpPr>
          <p:nvPr>
            <p:ph type="body" idx="1"/>
          </p:nvPr>
        </p:nvSpPr>
        <p:spPr>
          <a:xfrm>
            <a:off x="4572000" y="1811604"/>
            <a:ext cx="3880800" cy="4412100"/>
          </a:xfrm>
        </p:spPr>
        <p:txBody>
          <a:bodyPr/>
          <a:lstStyle/>
          <a:p>
            <a:pPr marL="342900" indent="-342900">
              <a:lnSpc>
                <a:spcPct val="150000"/>
              </a:lnSpc>
              <a:buFont typeface="Arial"/>
              <a:buChar char="•"/>
            </a:pPr>
            <a:r>
              <a:rPr lang="en-US" dirty="0" smtClean="0"/>
              <a:t>Vanessa</a:t>
            </a:r>
          </a:p>
          <a:p>
            <a:pPr marL="342900" indent="-342900">
              <a:lnSpc>
                <a:spcPct val="150000"/>
              </a:lnSpc>
              <a:buFont typeface="Arial"/>
              <a:buChar char="•"/>
            </a:pPr>
            <a:r>
              <a:rPr lang="en-US" dirty="0" smtClean="0"/>
              <a:t>26 years old</a:t>
            </a:r>
          </a:p>
          <a:p>
            <a:pPr marL="342900" indent="-342900">
              <a:lnSpc>
                <a:spcPct val="150000"/>
              </a:lnSpc>
              <a:buFont typeface="Arial"/>
              <a:buChar char="•"/>
            </a:pPr>
            <a:r>
              <a:rPr lang="en-US" dirty="0" smtClean="0"/>
              <a:t>Staying with a friend</a:t>
            </a:r>
          </a:p>
          <a:p>
            <a:pPr marL="342900" indent="-342900">
              <a:lnSpc>
                <a:spcPct val="150000"/>
              </a:lnSpc>
              <a:buFont typeface="Arial"/>
              <a:buChar char="•"/>
            </a:pPr>
            <a:r>
              <a:rPr lang="en-US" dirty="0" smtClean="0"/>
              <a:t>2 years in the country</a:t>
            </a:r>
          </a:p>
          <a:p>
            <a:pPr marL="342900" indent="-342900">
              <a:lnSpc>
                <a:spcPct val="150000"/>
              </a:lnSpc>
              <a:buFont typeface="Arial"/>
              <a:buChar char="•"/>
            </a:pPr>
            <a:r>
              <a:rPr lang="en-US" dirty="0" smtClean="0"/>
              <a:t>Left abusive employer</a:t>
            </a:r>
          </a:p>
          <a:p>
            <a:pPr marL="342900" indent="-342900">
              <a:lnSpc>
                <a:spcPct val="150000"/>
              </a:lnSpc>
              <a:buFont typeface="Arial"/>
              <a:buChar char="•"/>
            </a:pPr>
            <a:r>
              <a:rPr lang="en-US" dirty="0" smtClean="0"/>
              <a:t>Looking for a new job</a:t>
            </a:r>
          </a:p>
          <a:p>
            <a:pPr marL="342900" indent="-342900">
              <a:lnSpc>
                <a:spcPct val="150000"/>
              </a:lnSpc>
              <a:buFont typeface="Arial"/>
              <a:buChar char="•"/>
            </a:pPr>
            <a:r>
              <a:rPr lang="en-US" dirty="0" smtClean="0"/>
              <a:t>Afraid to be sent back</a:t>
            </a:r>
          </a:p>
          <a:p>
            <a:pPr marL="342900" indent="-342900">
              <a:lnSpc>
                <a:spcPct val="150000"/>
              </a:lnSpc>
              <a:buFont typeface="Arial"/>
              <a:buChar char="•"/>
            </a:pPr>
            <a:endParaRPr lang="en-US" dirty="0"/>
          </a:p>
        </p:txBody>
      </p:sp>
      <p:pic>
        <p:nvPicPr>
          <p:cNvPr id="5" name="Picture 4" descr="S15_Femal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3500" y="1905704"/>
            <a:ext cx="2159000" cy="4318000"/>
          </a:xfrm>
          <a:prstGeom prst="rect">
            <a:avLst/>
          </a:prstGeom>
        </p:spPr>
      </p:pic>
    </p:spTree>
    <p:extLst>
      <p:ext uri="{BB962C8B-B14F-4D97-AF65-F5344CB8AC3E}">
        <p14:creationId xmlns:p14="http://schemas.microsoft.com/office/powerpoint/2010/main" val="3414915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Text Placeholder 2"/>
          <p:cNvSpPr>
            <a:spLocks noGrp="1"/>
          </p:cNvSpPr>
          <p:nvPr>
            <p:ph type="body" idx="1"/>
          </p:nvPr>
        </p:nvSpPr>
        <p:spPr/>
        <p:txBody>
          <a:bodyPr/>
          <a:lstStyle/>
          <a:p>
            <a:pPr>
              <a:buNone/>
            </a:pPr>
            <a:r>
              <a:rPr lang="en-US" dirty="0" smtClean="0"/>
              <a:t>Discuss in a small group &amp; </a:t>
            </a:r>
            <a:r>
              <a:rPr lang="en-IE" dirty="0" smtClean="0"/>
              <a:t>plan her next steps </a:t>
            </a:r>
          </a:p>
          <a:p>
            <a:pPr>
              <a:buNone/>
            </a:pPr>
            <a:endParaRPr lang="en-IE" dirty="0" smtClean="0"/>
          </a:p>
          <a:p>
            <a:pPr>
              <a:buNone/>
            </a:pPr>
            <a:r>
              <a:rPr lang="en-IE" dirty="0" smtClean="0"/>
              <a:t>Consider </a:t>
            </a:r>
            <a:r>
              <a:rPr lang="en-IE" dirty="0"/>
              <a:t>things like:</a:t>
            </a:r>
            <a:endParaRPr lang="en-US" dirty="0"/>
          </a:p>
          <a:p>
            <a:pPr lvl="0"/>
            <a:r>
              <a:rPr lang="en-IE" dirty="0"/>
              <a:t>What are the most important information that she immediately needs?</a:t>
            </a:r>
            <a:endParaRPr lang="en-US" dirty="0"/>
          </a:p>
          <a:p>
            <a:pPr lvl="0"/>
            <a:r>
              <a:rPr lang="en-IE" dirty="0"/>
              <a:t>What other needs will she have in the next few months?</a:t>
            </a:r>
            <a:endParaRPr lang="en-US" dirty="0"/>
          </a:p>
          <a:p>
            <a:pPr lvl="0"/>
            <a:r>
              <a:rPr lang="en-IE" dirty="0"/>
              <a:t>Which organisations or services can help her?</a:t>
            </a:r>
            <a:endParaRPr lang="en-US" dirty="0"/>
          </a:p>
          <a:p>
            <a:pPr lvl="0"/>
            <a:r>
              <a:rPr lang="en-IE" dirty="0"/>
              <a:t>What are the first steps she should take?</a:t>
            </a:r>
            <a:endParaRPr lang="en-US" dirty="0"/>
          </a:p>
          <a:p>
            <a:pPr lvl="0"/>
            <a:r>
              <a:rPr lang="en-IE" dirty="0"/>
              <a:t>What can be the role of the various types of </a:t>
            </a:r>
            <a:r>
              <a:rPr lang="en-IE" dirty="0" smtClean="0"/>
              <a:t>organisations</a:t>
            </a:r>
            <a:r>
              <a:rPr lang="en-IE" dirty="0"/>
              <a:t>?</a:t>
            </a:r>
            <a:endParaRPr lang="en-US" dirty="0"/>
          </a:p>
        </p:txBody>
      </p:sp>
    </p:spTree>
    <p:extLst>
      <p:ext uri="{BB962C8B-B14F-4D97-AF65-F5344CB8AC3E}">
        <p14:creationId xmlns:p14="http://schemas.microsoft.com/office/powerpoint/2010/main" val="3378572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Governmental Services</a:t>
            </a:r>
            <a:endParaRPr lang="en-US" dirty="0"/>
          </a:p>
        </p:txBody>
      </p:sp>
      <p:sp>
        <p:nvSpPr>
          <p:cNvPr id="3" name="Text Placeholder 2"/>
          <p:cNvSpPr>
            <a:spLocks noGrp="1"/>
          </p:cNvSpPr>
          <p:nvPr>
            <p:ph type="body" idx="1"/>
          </p:nvPr>
        </p:nvSpPr>
        <p:spPr>
          <a:xfrm>
            <a:off x="691200" y="1619250"/>
            <a:ext cx="7761600" cy="4604454"/>
          </a:xfrm>
        </p:spPr>
        <p:txBody>
          <a:bodyPr/>
          <a:lstStyle/>
          <a:p>
            <a:pPr>
              <a:buNone/>
            </a:pPr>
            <a:r>
              <a:rPr lang="en-US" sz="1700" b="1" dirty="0" smtClean="0">
                <a:latin typeface="Arial"/>
                <a:cs typeface="Arial"/>
              </a:rPr>
              <a:t>Civil Registry and Migration Department</a:t>
            </a:r>
          </a:p>
          <a:p>
            <a:pPr>
              <a:buNone/>
            </a:pPr>
            <a:r>
              <a:rPr lang="en-US" sz="1700" dirty="0" smtClean="0">
                <a:latin typeface="Arial"/>
                <a:cs typeface="Arial"/>
                <a:hlinkClick r:id="rId2"/>
              </a:rPr>
              <a:t>http://www.moi.gov.cy/moi/crmd/crmd.nsf/index_en/index_en?OpenDocument</a:t>
            </a:r>
            <a:endParaRPr lang="en-US" sz="1700" dirty="0" smtClean="0">
              <a:latin typeface="Arial"/>
              <a:cs typeface="Arial"/>
            </a:endParaRPr>
          </a:p>
          <a:p>
            <a:pPr>
              <a:buNone/>
            </a:pPr>
            <a:r>
              <a:rPr lang="en-IE" sz="1700" b="1" dirty="0" smtClean="0">
                <a:latin typeface="Arial"/>
                <a:cs typeface="Arial"/>
              </a:rPr>
              <a:t>Asylum Service</a:t>
            </a:r>
            <a:r>
              <a:rPr lang="en-US" sz="1700" b="1" dirty="0" smtClean="0">
                <a:latin typeface="Arial"/>
                <a:cs typeface="Arial"/>
              </a:rPr>
              <a:t> </a:t>
            </a:r>
            <a:r>
              <a:rPr lang="en-US" sz="1700" dirty="0" smtClean="0">
                <a:latin typeface="Arial"/>
                <a:cs typeface="Arial"/>
                <a:hlinkClick r:id="rId3"/>
              </a:rPr>
              <a:t>http://www.moi.gov.cy/moi/asylum/asylumservice.nsf/</a:t>
            </a:r>
            <a:r>
              <a:rPr lang="en-US" sz="1700" dirty="0" smtClean="0">
                <a:latin typeface="Arial"/>
                <a:cs typeface="Arial"/>
              </a:rPr>
              <a:t> </a:t>
            </a:r>
          </a:p>
          <a:p>
            <a:pPr>
              <a:buNone/>
            </a:pPr>
            <a:r>
              <a:rPr lang="en-IE" sz="1700" b="1" dirty="0" smtClean="0">
                <a:latin typeface="Arial"/>
                <a:cs typeface="Arial"/>
              </a:rPr>
              <a:t>District Immigration Police Offices</a:t>
            </a:r>
            <a:r>
              <a:rPr lang="en-US" sz="1700" dirty="0" smtClean="0">
                <a:latin typeface="Arial"/>
                <a:cs typeface="Arial"/>
              </a:rPr>
              <a:t> </a:t>
            </a:r>
          </a:p>
          <a:p>
            <a:pPr>
              <a:buNone/>
            </a:pPr>
            <a:r>
              <a:rPr lang="en-US" sz="1700" dirty="0" smtClean="0">
                <a:latin typeface="Arial"/>
                <a:cs typeface="Arial"/>
                <a:hlinkClick r:id="rId4"/>
              </a:rPr>
              <a:t>http://www.police.gov.cy/police/police.nsf/dmldept15_en/dmldept15_en?OpenDocument</a:t>
            </a:r>
            <a:r>
              <a:rPr lang="en-US" sz="1700" dirty="0" smtClean="0">
                <a:latin typeface="Arial"/>
                <a:cs typeface="Arial"/>
              </a:rPr>
              <a:t> </a:t>
            </a:r>
          </a:p>
          <a:p>
            <a:pPr>
              <a:buNone/>
            </a:pPr>
            <a:r>
              <a:rPr lang="en-US" sz="1700" b="1" dirty="0" smtClean="0">
                <a:latin typeface="Arial"/>
                <a:cs typeface="Arial"/>
              </a:rPr>
              <a:t>Social </a:t>
            </a:r>
            <a:r>
              <a:rPr lang="en-IE" sz="1700" b="1" dirty="0" smtClean="0">
                <a:latin typeface="Arial"/>
                <a:cs typeface="Arial"/>
              </a:rPr>
              <a:t>Welfare Services</a:t>
            </a:r>
          </a:p>
          <a:p>
            <a:pPr>
              <a:buNone/>
            </a:pPr>
            <a:r>
              <a:rPr lang="en-IE" sz="1700" dirty="0" smtClean="0">
                <a:latin typeface="Arial"/>
                <a:cs typeface="Arial"/>
                <a:hlinkClick r:id="rId5"/>
              </a:rPr>
              <a:t>http://www.mlsi.gov.cy/mlsi/sws/sws.nsf/dmlcontactus_en/dmlcontactus_en?OpenDocument</a:t>
            </a:r>
            <a:r>
              <a:rPr lang="en-IE" sz="1700" dirty="0" smtClean="0">
                <a:latin typeface="Arial"/>
                <a:cs typeface="Arial"/>
              </a:rPr>
              <a:t> </a:t>
            </a:r>
          </a:p>
          <a:p>
            <a:pPr>
              <a:buNone/>
            </a:pPr>
            <a:r>
              <a:rPr lang="en-IE" sz="1700" b="1" dirty="0" smtClean="0">
                <a:latin typeface="Arial"/>
                <a:cs typeface="Arial"/>
              </a:rPr>
              <a:t>Office of Combating Trafficking in Human Beings of the Cyprus Police.</a:t>
            </a:r>
            <a:r>
              <a:rPr lang="en-IE" sz="1700" dirty="0" smtClean="0">
                <a:latin typeface="Arial"/>
                <a:cs typeface="Arial"/>
              </a:rPr>
              <a:t> </a:t>
            </a:r>
          </a:p>
          <a:p>
            <a:pPr>
              <a:buNone/>
            </a:pPr>
            <a:r>
              <a:rPr lang="en-IE" sz="1700" dirty="0" smtClean="0">
                <a:latin typeface="Arial"/>
                <a:cs typeface="Arial"/>
                <a:hlinkClick r:id="rId6"/>
              </a:rPr>
              <a:t>http://www.police.gov.cy/police/police.nsf/All/B62C14B4889EC3A3C22578A900271B28?OpenDocument</a:t>
            </a:r>
            <a:r>
              <a:rPr lang="en-IE" sz="1700" dirty="0" smtClean="0">
                <a:latin typeface="Arial"/>
                <a:cs typeface="Arial"/>
              </a:rPr>
              <a:t> </a:t>
            </a:r>
            <a:endParaRPr lang="en-US" sz="1700" dirty="0" smtClean="0">
              <a:latin typeface="Arial"/>
              <a:cs typeface="Arial"/>
            </a:endParaRPr>
          </a:p>
          <a:p>
            <a:pPr>
              <a:buNone/>
            </a:pPr>
            <a:r>
              <a:rPr lang="en-IE" sz="1700" b="1" dirty="0" smtClean="0">
                <a:latin typeface="Arial"/>
                <a:cs typeface="Arial"/>
              </a:rPr>
              <a:t>District Labour Offices</a:t>
            </a:r>
            <a:r>
              <a:rPr lang="en-US" sz="1700" dirty="0" smtClean="0">
                <a:latin typeface="Arial"/>
                <a:cs typeface="Arial"/>
              </a:rPr>
              <a:t> </a:t>
            </a:r>
            <a:r>
              <a:rPr lang="en-US" sz="1700" dirty="0" smtClean="0">
                <a:latin typeface="Arial"/>
                <a:cs typeface="Arial"/>
                <a:hlinkClick r:id="rId7"/>
              </a:rPr>
              <a:t>http://www.mlsi.gov.cy/mlsi/dl/dl.nsf/All/CDC4767871307868C22580E50031DD2C?OpenDocument</a:t>
            </a:r>
            <a:r>
              <a:rPr lang="en-US" sz="1700" dirty="0" smtClean="0">
                <a:latin typeface="Arial"/>
                <a:cs typeface="Arial"/>
              </a:rPr>
              <a:t> </a:t>
            </a:r>
          </a:p>
          <a:p>
            <a:pPr>
              <a:buNone/>
            </a:pPr>
            <a:r>
              <a:rPr lang="en-US" sz="1700" b="1" dirty="0" smtClean="0">
                <a:latin typeface="Arial"/>
                <a:cs typeface="Arial"/>
              </a:rPr>
              <a:t>Ministry of Health </a:t>
            </a:r>
            <a:r>
              <a:rPr lang="en-US" sz="1700" dirty="0" smtClean="0">
                <a:latin typeface="Arial"/>
                <a:cs typeface="Arial"/>
                <a:hlinkClick r:id="rId8"/>
              </a:rPr>
              <a:t>www.moh.gov.cy</a:t>
            </a:r>
            <a:r>
              <a:rPr lang="en-US" sz="1700" dirty="0" smtClean="0">
                <a:latin typeface="Arial"/>
                <a:cs typeface="Arial"/>
              </a:rPr>
              <a:t> </a:t>
            </a:r>
          </a:p>
          <a:p>
            <a:pPr>
              <a:buNone/>
            </a:pPr>
            <a:r>
              <a:rPr lang="en-US" sz="1700" b="1" dirty="0" smtClean="0">
                <a:latin typeface="Arial"/>
                <a:cs typeface="Arial"/>
              </a:rPr>
              <a:t>Ministry of Education </a:t>
            </a:r>
            <a:r>
              <a:rPr lang="en-US" sz="1700" dirty="0" smtClean="0">
                <a:latin typeface="Arial"/>
                <a:cs typeface="Arial"/>
                <a:hlinkClick r:id="rId9"/>
              </a:rPr>
              <a:t>http://www.moec.gov.cy/en/index.html</a:t>
            </a:r>
            <a:r>
              <a:rPr lang="en-US" sz="1700" dirty="0" smtClean="0">
                <a:latin typeface="Arial"/>
                <a:cs typeface="Arial"/>
              </a:rPr>
              <a:t> </a:t>
            </a:r>
            <a:endParaRPr lang="en-IE" sz="1700" dirty="0" smtClean="0">
              <a:latin typeface="Arial"/>
              <a:cs typeface="Arial"/>
            </a:endParaRPr>
          </a:p>
          <a:p>
            <a:pPr>
              <a:buNone/>
            </a:pPr>
            <a:endParaRPr lang="en-US" sz="1700" dirty="0">
              <a:latin typeface="Arial"/>
              <a:cs typeface="Arial"/>
            </a:endParaRPr>
          </a:p>
        </p:txBody>
      </p:sp>
    </p:spTree>
    <p:extLst>
      <p:ext uri="{BB962C8B-B14F-4D97-AF65-F5344CB8AC3E}">
        <p14:creationId xmlns:p14="http://schemas.microsoft.com/office/powerpoint/2010/main" val="3059905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Courses</a:t>
            </a:r>
            <a:endParaRPr lang="en-US" dirty="0"/>
          </a:p>
        </p:txBody>
      </p:sp>
      <p:sp>
        <p:nvSpPr>
          <p:cNvPr id="3" name="Text Placeholder 2"/>
          <p:cNvSpPr>
            <a:spLocks noGrp="1"/>
          </p:cNvSpPr>
          <p:nvPr>
            <p:ph type="body" idx="1"/>
          </p:nvPr>
        </p:nvSpPr>
        <p:spPr>
          <a:xfrm>
            <a:off x="691200" y="1652854"/>
            <a:ext cx="7761600" cy="4412100"/>
          </a:xfrm>
        </p:spPr>
        <p:txBody>
          <a:bodyPr/>
          <a:lstStyle/>
          <a:p>
            <a:pPr lvl="0"/>
            <a:r>
              <a:rPr lang="en-IE" sz="2000" dirty="0">
                <a:latin typeface="Arial"/>
                <a:cs typeface="Arial"/>
              </a:rPr>
              <a:t>iLearnGreek – </a:t>
            </a:r>
            <a:r>
              <a:rPr lang="en-IE" sz="2000" u="sng" dirty="0">
                <a:latin typeface="Arial"/>
                <a:cs typeface="Arial"/>
                <a:hlinkClick r:id="rId2"/>
              </a:rPr>
              <a:t>www.ilearngreek.eu</a:t>
            </a:r>
            <a:endParaRPr lang="en-US" sz="2000" dirty="0">
              <a:latin typeface="Arial"/>
              <a:cs typeface="Arial"/>
            </a:endParaRPr>
          </a:p>
          <a:p>
            <a:pPr lvl="0"/>
            <a:r>
              <a:rPr lang="en-IE" sz="2000" dirty="0">
                <a:latin typeface="Arial"/>
                <a:cs typeface="Arial"/>
              </a:rPr>
              <a:t>GeiaXara – </a:t>
            </a:r>
            <a:r>
              <a:rPr lang="en-IE" sz="2000" u="sng" dirty="0">
                <a:latin typeface="Arial"/>
                <a:cs typeface="Arial"/>
                <a:hlinkClick r:id="rId3"/>
              </a:rPr>
              <a:t>www.geiaxara.eu</a:t>
            </a:r>
            <a:endParaRPr lang="en-US" sz="2000" dirty="0">
              <a:latin typeface="Arial"/>
              <a:cs typeface="Arial"/>
            </a:endParaRPr>
          </a:p>
          <a:p>
            <a:pPr lvl="0"/>
            <a:r>
              <a:rPr lang="en-IE" sz="2000" dirty="0" smtClean="0">
                <a:latin typeface="Arial"/>
                <a:cs typeface="Arial"/>
              </a:rPr>
              <a:t>State </a:t>
            </a:r>
            <a:r>
              <a:rPr lang="en-IE" sz="2000" dirty="0">
                <a:latin typeface="Arial"/>
                <a:cs typeface="Arial"/>
              </a:rPr>
              <a:t>Institutes of Further Education, Ministry of Education - </a:t>
            </a:r>
            <a:r>
              <a:rPr lang="en-IE" sz="2000" u="sng" dirty="0">
                <a:latin typeface="Arial"/>
                <a:cs typeface="Arial"/>
                <a:hlinkClick r:id="rId4"/>
              </a:rPr>
              <a:t>http://www.moec.gov.cy/en/state_institutes.html</a:t>
            </a:r>
            <a:endParaRPr lang="en-US" sz="2000" dirty="0">
              <a:latin typeface="Arial"/>
              <a:cs typeface="Arial"/>
            </a:endParaRPr>
          </a:p>
          <a:p>
            <a:pPr lvl="0"/>
            <a:r>
              <a:rPr lang="en-IE" sz="2000" u="sng" dirty="0">
                <a:latin typeface="Arial"/>
                <a:cs typeface="Arial"/>
              </a:rPr>
              <a:t>Adult Education Centres (epimorfotika), Ministry of Education - </a:t>
            </a:r>
            <a:r>
              <a:rPr lang="en-IE" sz="2000" u="sng" dirty="0">
                <a:latin typeface="Arial"/>
                <a:cs typeface="Arial"/>
                <a:hlinkClick r:id="rId5"/>
              </a:rPr>
              <a:t>http://www.moec.gov.cy/epimorfotika/en/index.html</a:t>
            </a:r>
            <a:endParaRPr lang="en-US" sz="2000" dirty="0">
              <a:latin typeface="Arial"/>
              <a:cs typeface="Arial"/>
            </a:endParaRPr>
          </a:p>
          <a:p>
            <a:pPr lvl="0"/>
            <a:r>
              <a:rPr lang="en-IE" sz="2000" u="sng" dirty="0">
                <a:latin typeface="Arial"/>
                <a:cs typeface="Arial"/>
              </a:rPr>
              <a:t>The Learning Refuge – CARITAS Pafos - </a:t>
            </a:r>
            <a:r>
              <a:rPr lang="en-GB" sz="2000" u="sng" dirty="0">
                <a:latin typeface="Arial"/>
                <a:cs typeface="Arial"/>
                <a:hlinkClick r:id="rId6"/>
              </a:rPr>
              <a:t>https://www.facebook.com/learningrefuge/</a:t>
            </a:r>
            <a:endParaRPr lang="en-US" sz="2000" dirty="0">
              <a:latin typeface="Arial"/>
              <a:cs typeface="Arial"/>
            </a:endParaRPr>
          </a:p>
          <a:p>
            <a:pPr lvl="0"/>
            <a:r>
              <a:rPr lang="en-GB" sz="2000" u="sng" dirty="0">
                <a:latin typeface="Arial"/>
                <a:cs typeface="Arial"/>
              </a:rPr>
              <a:t>CARITAS Cyprus Migrant Centres – </a:t>
            </a:r>
            <a:r>
              <a:rPr lang="en-GB" sz="2000" u="sng" dirty="0">
                <a:latin typeface="Arial"/>
                <a:cs typeface="Arial"/>
                <a:hlinkClick r:id="rId7"/>
              </a:rPr>
              <a:t>www.caritascyprus.org</a:t>
            </a:r>
            <a:endParaRPr lang="en-US" sz="2000" dirty="0">
              <a:latin typeface="Arial"/>
              <a:cs typeface="Arial"/>
            </a:endParaRPr>
          </a:p>
          <a:p>
            <a:pPr lvl="0"/>
            <a:r>
              <a:rPr lang="en-GB" sz="2000" u="sng" dirty="0">
                <a:latin typeface="Arial"/>
                <a:cs typeface="Arial"/>
              </a:rPr>
              <a:t>OASIS – </a:t>
            </a:r>
            <a:r>
              <a:rPr lang="en-GB" sz="2000" u="sng" dirty="0">
                <a:latin typeface="Arial"/>
                <a:cs typeface="Arial"/>
                <a:hlinkClick r:id="rId8"/>
              </a:rPr>
              <a:t>www.facebook.com/oasislarnaca</a:t>
            </a:r>
            <a:endParaRPr lang="en-US" sz="2000" dirty="0">
              <a:latin typeface="Arial"/>
              <a:cs typeface="Arial"/>
            </a:endParaRPr>
          </a:p>
          <a:p>
            <a:pPr lvl="0"/>
            <a:r>
              <a:rPr lang="en-IE" sz="2000" dirty="0">
                <a:latin typeface="Arial"/>
                <a:cs typeface="Arial"/>
              </a:rPr>
              <a:t>Migrant Information Centres (MiHub) – </a:t>
            </a:r>
            <a:r>
              <a:rPr lang="en-IE" sz="2000" u="sng" dirty="0">
                <a:latin typeface="Arial"/>
                <a:cs typeface="Arial"/>
                <a:hlinkClick r:id="rId9"/>
              </a:rPr>
              <a:t>www.mihub.eu</a:t>
            </a:r>
            <a:r>
              <a:rPr lang="en-IE" sz="2000" dirty="0">
                <a:latin typeface="Arial"/>
                <a:cs typeface="Arial"/>
              </a:rPr>
              <a:t> </a:t>
            </a:r>
            <a:endParaRPr lang="en-US" sz="2000" dirty="0">
              <a:latin typeface="Arial"/>
              <a:cs typeface="Arial"/>
            </a:endParaRPr>
          </a:p>
          <a:p>
            <a:pPr lvl="0"/>
            <a:r>
              <a:rPr lang="en-IE" sz="2000" dirty="0">
                <a:latin typeface="Arial"/>
                <a:cs typeface="Arial"/>
              </a:rPr>
              <a:t>Synthesis Centre for Research and Education – </a:t>
            </a:r>
            <a:r>
              <a:rPr lang="en-IE" sz="2000" u="sng" dirty="0">
                <a:latin typeface="Arial"/>
                <a:cs typeface="Arial"/>
                <a:hlinkClick r:id="rId10"/>
              </a:rPr>
              <a:t>www.synthesis-center.org</a:t>
            </a:r>
            <a:r>
              <a:rPr lang="en-IE" sz="2000" dirty="0">
                <a:latin typeface="Arial"/>
                <a:cs typeface="Arial"/>
              </a:rPr>
              <a:t> </a:t>
            </a:r>
            <a:endParaRPr lang="en-IE" sz="2000" dirty="0" smtClean="0">
              <a:latin typeface="Arial"/>
              <a:cs typeface="Arial"/>
            </a:endParaRPr>
          </a:p>
          <a:p>
            <a:r>
              <a:rPr lang="en-IE" sz="2000" dirty="0">
                <a:latin typeface="Arial"/>
                <a:cs typeface="Arial"/>
              </a:rPr>
              <a:t>University of Cyprus – School of Modern Greek - </a:t>
            </a:r>
            <a:r>
              <a:rPr lang="en-GB" sz="2000" u="sng" dirty="0">
                <a:latin typeface="Arial"/>
                <a:cs typeface="Arial"/>
                <a:hlinkClick r:id="rId11"/>
              </a:rPr>
              <a:t>http://www.ucy.ac.cy/mogr/en/courses</a:t>
            </a:r>
            <a:r>
              <a:rPr lang="en-GB" sz="2000" u="sng" dirty="0">
                <a:latin typeface="Arial"/>
                <a:cs typeface="Arial"/>
              </a:rPr>
              <a:t> </a:t>
            </a:r>
            <a:endParaRPr lang="en-US" sz="2000" dirty="0">
              <a:latin typeface="Arial"/>
              <a:cs typeface="Arial"/>
            </a:endParaRPr>
          </a:p>
          <a:p>
            <a:pPr lvl="0"/>
            <a:endParaRPr lang="en-US" sz="2000" dirty="0">
              <a:latin typeface="Arial"/>
              <a:cs typeface="Arial"/>
            </a:endParaRPr>
          </a:p>
          <a:p>
            <a:endParaRPr lang="en-US" sz="2000" dirty="0">
              <a:latin typeface="Arial"/>
              <a:cs typeface="Arial"/>
            </a:endParaRPr>
          </a:p>
        </p:txBody>
      </p:sp>
    </p:spTree>
    <p:extLst>
      <p:ext uri="{BB962C8B-B14F-4D97-AF65-F5344CB8AC3E}">
        <p14:creationId xmlns:p14="http://schemas.microsoft.com/office/powerpoint/2010/main" val="4028729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Introducing the issue</a:t>
            </a:r>
            <a:endParaRPr lang="en-US" dirty="0">
              <a:latin typeface="Arial"/>
              <a:cs typeface="Arial"/>
            </a:endParaRPr>
          </a:p>
        </p:txBody>
      </p:sp>
      <p:pic>
        <p:nvPicPr>
          <p:cNvPr id="4" name="Picture 3" descr="S2_Law.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778" y="1961444"/>
            <a:ext cx="3104444" cy="1933223"/>
          </a:xfrm>
          <a:prstGeom prst="rect">
            <a:avLst/>
          </a:prstGeom>
        </p:spPr>
      </p:pic>
      <p:pic>
        <p:nvPicPr>
          <p:cNvPr id="5" name="Picture 4" descr="S2_Health.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0778" y="4148667"/>
            <a:ext cx="3104444" cy="2137127"/>
          </a:xfrm>
          <a:prstGeom prst="rect">
            <a:avLst/>
          </a:prstGeom>
        </p:spPr>
      </p:pic>
      <p:pic>
        <p:nvPicPr>
          <p:cNvPr id="7" name="Picture 6" descr="S2_Housing.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71017" y="1961444"/>
            <a:ext cx="3144094" cy="1933223"/>
          </a:xfrm>
          <a:prstGeom prst="rect">
            <a:avLst/>
          </a:prstGeom>
        </p:spPr>
      </p:pic>
      <p:pic>
        <p:nvPicPr>
          <p:cNvPr id="10" name="Picture 9" descr="S2_Sports.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71017" y="4148667"/>
            <a:ext cx="3144094" cy="2137126"/>
          </a:xfrm>
          <a:prstGeom prst="rect">
            <a:avLst/>
          </a:prstGeom>
        </p:spPr>
      </p:pic>
    </p:spTree>
    <p:extLst>
      <p:ext uri="{BB962C8B-B14F-4D97-AF65-F5344CB8AC3E}">
        <p14:creationId xmlns:p14="http://schemas.microsoft.com/office/powerpoint/2010/main" val="2011392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p:nvPr/>
        </p:nvSpPr>
        <p:spPr>
          <a:xfrm>
            <a:off x="0" y="0"/>
            <a:ext cx="9144000" cy="26199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a:p>
        </p:txBody>
      </p:sp>
      <p:sp>
        <p:nvSpPr>
          <p:cNvPr id="255" name="Shape 255"/>
          <p:cNvSpPr txBox="1">
            <a:spLocks noGrp="1"/>
          </p:cNvSpPr>
          <p:nvPr>
            <p:ph type="ctrTitle" idx="4294967295"/>
          </p:nvPr>
        </p:nvSpPr>
        <p:spPr>
          <a:xfrm>
            <a:off x="582500" y="1650475"/>
            <a:ext cx="6746100" cy="1546500"/>
          </a:xfrm>
          <a:prstGeom prst="rect">
            <a:avLst/>
          </a:prstGeom>
        </p:spPr>
        <p:txBody>
          <a:bodyPr wrap="square" lIns="91425" tIns="91425" rIns="91425" bIns="91425" anchor="b" anchorCtr="0">
            <a:noAutofit/>
          </a:bodyPr>
          <a:lstStyle/>
          <a:p>
            <a:pPr lvl="0" rtl="0">
              <a:spcBef>
                <a:spcPts val="0"/>
              </a:spcBef>
              <a:buNone/>
            </a:pPr>
            <a:r>
              <a:rPr lang="en" sz="12000" dirty="0">
                <a:solidFill>
                  <a:srgbClr val="FFFFFF"/>
                </a:solidFill>
              </a:rPr>
              <a:t>Thanks!</a:t>
            </a:r>
          </a:p>
        </p:txBody>
      </p:sp>
      <p:sp>
        <p:nvSpPr>
          <p:cNvPr id="257" name="Shape 257"/>
          <p:cNvSpPr txBox="1">
            <a:spLocks noGrp="1"/>
          </p:cNvSpPr>
          <p:nvPr>
            <p:ph type="body" idx="4294967295"/>
          </p:nvPr>
        </p:nvSpPr>
        <p:spPr>
          <a:xfrm>
            <a:off x="701975" y="4598650"/>
            <a:ext cx="6665100" cy="1893000"/>
          </a:xfrm>
          <a:prstGeom prst="rect">
            <a:avLst/>
          </a:prstGeom>
        </p:spPr>
        <p:txBody>
          <a:bodyPr wrap="square" lIns="91425" tIns="91425" rIns="91425" bIns="91425" anchor="t" anchorCtr="0">
            <a:noAutofit/>
          </a:bodyPr>
          <a:lstStyle/>
          <a:p>
            <a:pPr lvl="0" rtl="0">
              <a:spcBef>
                <a:spcPts val="0"/>
              </a:spcBef>
              <a:buNone/>
            </a:pPr>
            <a:endParaRPr lang="en" sz="2000" dirty="0">
              <a:solidFill>
                <a:srgbClr val="454F5B"/>
              </a:solidFill>
            </a:endParaRPr>
          </a:p>
        </p:txBody>
      </p:sp>
      <p:sp>
        <p:nvSpPr>
          <p:cNvPr id="258" name="Shape 258"/>
          <p:cNvSpPr/>
          <p:nvPr/>
        </p:nvSpPr>
        <p:spPr>
          <a:xfrm>
            <a:off x="813273" y="4100264"/>
            <a:ext cx="1533600" cy="137700"/>
          </a:xfrm>
          <a:prstGeom prst="rect">
            <a:avLst/>
          </a:prstGeom>
          <a:solidFill>
            <a:srgbClr val="454F5B"/>
          </a:solidFill>
          <a:ln>
            <a:noFill/>
          </a:ln>
        </p:spPr>
        <p:txBody>
          <a:bodyPr wrap="square" lIns="91425" tIns="91425" rIns="91425" bIns="91425" anchor="ctr" anchorCtr="0">
            <a:noAutofit/>
          </a:bodyPr>
          <a:lstStyle/>
          <a:p>
            <a:pPr lvl="0" rtl="0">
              <a:spcBef>
                <a:spcPts val="0"/>
              </a:spcBef>
              <a:buNone/>
            </a:pPr>
            <a:endParaRPr>
              <a:solidFill>
                <a:srgbClr val="454F5B"/>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idx="4294967295"/>
          </p:nvPr>
        </p:nvSpPr>
        <p:spPr>
          <a:xfrm>
            <a:off x="972900" y="3101724"/>
            <a:ext cx="7198200" cy="2331054"/>
          </a:xfrm>
          <a:prstGeom prst="rect">
            <a:avLst/>
          </a:prstGeom>
        </p:spPr>
        <p:txBody>
          <a:bodyPr wrap="square" lIns="91425" tIns="91425" rIns="91425" bIns="91425" anchor="b" anchorCtr="0">
            <a:noAutofit/>
          </a:bodyPr>
          <a:lstStyle/>
          <a:p>
            <a:pPr lvl="0" algn="ctr" rtl="0">
              <a:spcBef>
                <a:spcPts val="0"/>
              </a:spcBef>
              <a:buNone/>
            </a:pPr>
            <a:r>
              <a:rPr lang="en-US" sz="7200" dirty="0" smtClean="0">
                <a:solidFill>
                  <a:srgbClr val="FFFFFF"/>
                </a:solidFill>
                <a:latin typeface="Arial"/>
                <a:cs typeface="Arial"/>
              </a:rPr>
              <a:t/>
            </a:r>
            <a:br>
              <a:rPr lang="en-US" sz="7200" dirty="0" smtClean="0">
                <a:solidFill>
                  <a:srgbClr val="FFFFFF"/>
                </a:solidFill>
                <a:latin typeface="Arial"/>
                <a:cs typeface="Arial"/>
              </a:rPr>
            </a:br>
            <a:r>
              <a:rPr lang="en-US" sz="7200" dirty="0" smtClean="0">
                <a:solidFill>
                  <a:srgbClr val="FFFFFF"/>
                </a:solidFill>
                <a:latin typeface="Arial"/>
                <a:cs typeface="Arial"/>
              </a:rPr>
              <a:t>Lost or </a:t>
            </a:r>
            <a:r>
              <a:rPr lang="en" sz="7200" dirty="0" smtClean="0">
                <a:solidFill>
                  <a:srgbClr val="FFFFFF"/>
                </a:solidFill>
                <a:latin typeface="Arial"/>
                <a:cs typeface="Arial"/>
              </a:rPr>
              <a:t>Confused?</a:t>
            </a:r>
            <a:endParaRPr lang="en" sz="7200" dirty="0">
              <a:solidFill>
                <a:srgbClr val="FFFFFF"/>
              </a:solidFill>
              <a:latin typeface="Arial"/>
              <a:cs typeface="Arial"/>
            </a:endParaRPr>
          </a:p>
        </p:txBody>
      </p:sp>
      <p:grpSp>
        <p:nvGrpSpPr>
          <p:cNvPr id="89" name="Shape 89"/>
          <p:cNvGrpSpPr/>
          <p:nvPr/>
        </p:nvGrpSpPr>
        <p:grpSpPr>
          <a:xfrm>
            <a:off x="3568956" y="1105062"/>
            <a:ext cx="2006085" cy="2006085"/>
            <a:chOff x="3782700" y="1538287"/>
            <a:chExt cx="1578600" cy="1578600"/>
          </a:xfrm>
        </p:grpSpPr>
        <p:sp>
          <p:nvSpPr>
            <p:cNvPr id="90" name="Shape 90"/>
            <p:cNvSpPr/>
            <p:nvPr/>
          </p:nvSpPr>
          <p:spPr>
            <a:xfrm>
              <a:off x="3782700" y="2757488"/>
              <a:ext cx="359400" cy="359400"/>
            </a:xfrm>
            <a:prstGeom prst="corner">
              <a:avLst>
                <a:gd name="adj1" fmla="val 50000"/>
                <a:gd name="adj2" fmla="val 50000"/>
              </a:avLst>
            </a:prstGeom>
            <a:solidFill>
              <a:srgbClr val="000000"/>
            </a:solidFill>
            <a:ln>
              <a:noFill/>
            </a:ln>
          </p:spPr>
          <p:txBody>
            <a:bodyPr wrap="square" lIns="91425" tIns="91425" rIns="91425" bIns="91425" anchor="ctr" anchorCtr="0">
              <a:noAutofit/>
            </a:bodyPr>
            <a:lstStyle/>
            <a:p>
              <a:pPr lvl="0">
                <a:spcBef>
                  <a:spcPts val="0"/>
                </a:spcBef>
                <a:buNone/>
              </a:pPr>
              <a:endParaRPr/>
            </a:p>
          </p:txBody>
        </p:sp>
        <p:sp>
          <p:nvSpPr>
            <p:cNvPr id="91" name="Shape 91"/>
            <p:cNvSpPr/>
            <p:nvPr/>
          </p:nvSpPr>
          <p:spPr>
            <a:xfrm rot="-5400000">
              <a:off x="5001900" y="2757487"/>
              <a:ext cx="359400" cy="359400"/>
            </a:xfrm>
            <a:prstGeom prst="corner">
              <a:avLst>
                <a:gd name="adj1" fmla="val 50000"/>
                <a:gd name="adj2" fmla="val 50000"/>
              </a:avLst>
            </a:prstGeom>
            <a:solidFill>
              <a:srgbClr val="000000"/>
            </a:solidFill>
            <a:ln>
              <a:noFill/>
            </a:ln>
          </p:spPr>
          <p:txBody>
            <a:bodyPr wrap="square" lIns="91425" tIns="91425" rIns="91425" bIns="91425" anchor="ctr" anchorCtr="0">
              <a:noAutofit/>
            </a:bodyPr>
            <a:lstStyle/>
            <a:p>
              <a:pPr lvl="0">
                <a:spcBef>
                  <a:spcPts val="0"/>
                </a:spcBef>
                <a:buNone/>
              </a:pPr>
              <a:endParaRPr/>
            </a:p>
          </p:txBody>
        </p:sp>
        <p:sp>
          <p:nvSpPr>
            <p:cNvPr id="92" name="Shape 92"/>
            <p:cNvSpPr/>
            <p:nvPr/>
          </p:nvSpPr>
          <p:spPr>
            <a:xfrm rot="5400000">
              <a:off x="3782700" y="1538288"/>
              <a:ext cx="359400" cy="359400"/>
            </a:xfrm>
            <a:prstGeom prst="corner">
              <a:avLst>
                <a:gd name="adj1" fmla="val 50000"/>
                <a:gd name="adj2" fmla="val 50000"/>
              </a:avLst>
            </a:prstGeom>
            <a:solidFill>
              <a:srgbClr val="000000"/>
            </a:solidFill>
            <a:ln>
              <a:noFill/>
            </a:ln>
          </p:spPr>
          <p:txBody>
            <a:bodyPr wrap="square" lIns="91425" tIns="91425" rIns="91425" bIns="91425" anchor="ctr" anchorCtr="0">
              <a:noAutofit/>
            </a:bodyPr>
            <a:lstStyle/>
            <a:p>
              <a:pPr lvl="0">
                <a:spcBef>
                  <a:spcPts val="0"/>
                </a:spcBef>
                <a:buNone/>
              </a:pPr>
              <a:endParaRPr/>
            </a:p>
          </p:txBody>
        </p:sp>
        <p:sp>
          <p:nvSpPr>
            <p:cNvPr id="93" name="Shape 93"/>
            <p:cNvSpPr/>
            <p:nvPr/>
          </p:nvSpPr>
          <p:spPr>
            <a:xfrm rot="10800000">
              <a:off x="5001900" y="1538287"/>
              <a:ext cx="359400" cy="359400"/>
            </a:xfrm>
            <a:prstGeom prst="corner">
              <a:avLst>
                <a:gd name="adj1" fmla="val 50000"/>
                <a:gd name="adj2" fmla="val 50000"/>
              </a:avLst>
            </a:prstGeom>
            <a:solidFill>
              <a:srgbClr val="000000"/>
            </a:solidFill>
            <a:ln>
              <a:noFill/>
            </a:ln>
          </p:spPr>
          <p:txBody>
            <a:bodyPr wrap="square" lIns="91425" tIns="91425" rIns="91425" bIns="91425" anchor="ctr" anchorCtr="0">
              <a:noAutofit/>
            </a:bodyPr>
            <a:lstStyle/>
            <a:p>
              <a:pPr lvl="0">
                <a:spcBef>
                  <a:spcPts val="0"/>
                </a:spcBef>
                <a:buNone/>
              </a:pPr>
              <a:endParaRPr/>
            </a:p>
          </p:txBody>
        </p:sp>
      </p:gr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1137" y="1366794"/>
            <a:ext cx="1483364" cy="146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285750" lvl="0" indent="-285750">
              <a:buFont typeface="Wingdings" charset="2"/>
              <a:buChar char="q"/>
            </a:pPr>
            <a:r>
              <a:rPr lang="en-IE" sz="2400" kern="1200" dirty="0">
                <a:solidFill>
                  <a:schemeClr val="tx1"/>
                </a:solidFill>
                <a:latin typeface="Arial"/>
                <a:cs typeface="Arial"/>
              </a:rPr>
              <a:t>R</a:t>
            </a:r>
            <a:r>
              <a:rPr lang="en-IE" sz="2400" kern="1200" dirty="0" smtClean="0">
                <a:solidFill>
                  <a:schemeClr val="tx1"/>
                </a:solidFill>
                <a:latin typeface="Arial"/>
                <a:cs typeface="Arial"/>
              </a:rPr>
              <a:t>ights </a:t>
            </a:r>
            <a:r>
              <a:rPr lang="en-IE" sz="2400" kern="1200" dirty="0">
                <a:solidFill>
                  <a:schemeClr val="tx1"/>
                </a:solidFill>
                <a:latin typeface="Arial"/>
                <a:cs typeface="Arial"/>
              </a:rPr>
              <a:t>and responsibilities</a:t>
            </a:r>
            <a:endParaRPr lang="en-US" sz="2400" kern="1200" dirty="0">
              <a:solidFill>
                <a:schemeClr val="tx1"/>
              </a:solidFill>
              <a:latin typeface="Arial"/>
              <a:cs typeface="Arial"/>
            </a:endParaRPr>
          </a:p>
          <a:p>
            <a:pPr marL="285750" lvl="0" indent="-285750">
              <a:buFont typeface="Wingdings" charset="2"/>
              <a:buChar char="q"/>
            </a:pPr>
            <a:r>
              <a:rPr lang="en-IE" sz="2400" kern="1200" dirty="0">
                <a:solidFill>
                  <a:schemeClr val="tx1"/>
                </a:solidFill>
                <a:latin typeface="Arial"/>
                <a:cs typeface="Arial"/>
              </a:rPr>
              <a:t>Governmental </a:t>
            </a:r>
            <a:r>
              <a:rPr lang="en-IE" sz="2400" kern="1200" dirty="0" smtClean="0">
                <a:solidFill>
                  <a:schemeClr val="tx1"/>
                </a:solidFill>
                <a:latin typeface="Arial"/>
                <a:cs typeface="Arial"/>
              </a:rPr>
              <a:t>procedures</a:t>
            </a:r>
            <a:endParaRPr lang="en-US" sz="2400" kern="1200" dirty="0">
              <a:solidFill>
                <a:schemeClr val="tx1"/>
              </a:solidFill>
              <a:latin typeface="Arial"/>
              <a:cs typeface="Arial"/>
            </a:endParaRPr>
          </a:p>
          <a:p>
            <a:pPr marL="285750" lvl="0" indent="-285750">
              <a:buFont typeface="Wingdings" charset="2"/>
              <a:buChar char="q"/>
            </a:pPr>
            <a:r>
              <a:rPr lang="en-IE" sz="2400" kern="1200" dirty="0">
                <a:solidFill>
                  <a:schemeClr val="tx1"/>
                </a:solidFill>
                <a:latin typeface="Arial"/>
                <a:cs typeface="Arial"/>
              </a:rPr>
              <a:t>Employment</a:t>
            </a:r>
            <a:endParaRPr lang="en-US" sz="2400" kern="1200" dirty="0">
              <a:solidFill>
                <a:schemeClr val="tx1"/>
              </a:solidFill>
              <a:latin typeface="Arial"/>
              <a:cs typeface="Arial"/>
            </a:endParaRPr>
          </a:p>
          <a:p>
            <a:pPr marL="285750" lvl="0" indent="-285750">
              <a:buFont typeface="Wingdings" charset="2"/>
              <a:buChar char="q"/>
            </a:pPr>
            <a:r>
              <a:rPr lang="en-IE" sz="2400" kern="1200" dirty="0">
                <a:solidFill>
                  <a:schemeClr val="tx1"/>
                </a:solidFill>
                <a:latin typeface="Arial"/>
                <a:cs typeface="Arial"/>
              </a:rPr>
              <a:t>Housing</a:t>
            </a:r>
            <a:endParaRPr lang="en-US" sz="2400" kern="1200" dirty="0">
              <a:solidFill>
                <a:schemeClr val="tx1"/>
              </a:solidFill>
              <a:latin typeface="Arial"/>
              <a:cs typeface="Arial"/>
            </a:endParaRPr>
          </a:p>
          <a:p>
            <a:pPr marL="285750" lvl="0" indent="-285750">
              <a:buFont typeface="Wingdings" charset="2"/>
              <a:buChar char="q"/>
            </a:pPr>
            <a:r>
              <a:rPr lang="en-IE" sz="2400" kern="1200" dirty="0">
                <a:solidFill>
                  <a:schemeClr val="tx1"/>
                </a:solidFill>
                <a:latin typeface="Arial"/>
                <a:cs typeface="Arial"/>
              </a:rPr>
              <a:t>Children’s Education</a:t>
            </a:r>
            <a:endParaRPr lang="en-US" sz="2400" kern="1200" dirty="0">
              <a:solidFill>
                <a:schemeClr val="tx1"/>
              </a:solidFill>
              <a:latin typeface="Arial"/>
              <a:cs typeface="Arial"/>
            </a:endParaRPr>
          </a:p>
          <a:p>
            <a:pPr marL="285750" lvl="0" indent="-285750">
              <a:buFont typeface="Wingdings" charset="2"/>
              <a:buChar char="q"/>
            </a:pPr>
            <a:r>
              <a:rPr lang="en-IE" sz="2400" kern="1200" dirty="0">
                <a:solidFill>
                  <a:schemeClr val="tx1"/>
                </a:solidFill>
                <a:latin typeface="Arial"/>
                <a:cs typeface="Arial"/>
              </a:rPr>
              <a:t>Health</a:t>
            </a:r>
            <a:endParaRPr lang="en-US" sz="2400" kern="1200" dirty="0">
              <a:solidFill>
                <a:schemeClr val="tx1"/>
              </a:solidFill>
              <a:latin typeface="Arial"/>
              <a:cs typeface="Arial"/>
            </a:endParaRPr>
          </a:p>
          <a:p>
            <a:pPr marL="285750" lvl="0" indent="-285750">
              <a:buFont typeface="Wingdings" charset="2"/>
              <a:buChar char="q"/>
            </a:pPr>
            <a:r>
              <a:rPr lang="en-IE" sz="2400" kern="1200" dirty="0">
                <a:solidFill>
                  <a:schemeClr val="tx1"/>
                </a:solidFill>
                <a:latin typeface="Arial"/>
                <a:cs typeface="Arial"/>
              </a:rPr>
              <a:t>Language Learning</a:t>
            </a:r>
            <a:endParaRPr lang="en-US" sz="2400" kern="1200" dirty="0">
              <a:solidFill>
                <a:schemeClr val="tx1"/>
              </a:solidFill>
              <a:latin typeface="Arial"/>
              <a:cs typeface="Arial"/>
            </a:endParaRPr>
          </a:p>
          <a:p>
            <a:pPr marL="285750" lvl="0" indent="-285750">
              <a:buFont typeface="Wingdings" charset="2"/>
              <a:buChar char="q"/>
            </a:pPr>
            <a:r>
              <a:rPr lang="en-IE" sz="2400" kern="1200" dirty="0">
                <a:solidFill>
                  <a:schemeClr val="tx1"/>
                </a:solidFill>
                <a:latin typeface="Arial"/>
                <a:cs typeface="Arial"/>
              </a:rPr>
              <a:t>Local culture and society </a:t>
            </a:r>
            <a:endParaRPr lang="en-US" sz="2400" kern="1200" dirty="0">
              <a:solidFill>
                <a:schemeClr val="tx1"/>
              </a:solidFill>
              <a:latin typeface="Arial"/>
              <a:cs typeface="Arial"/>
            </a:endParaRPr>
          </a:p>
          <a:p>
            <a:endParaRPr lang="en-US" sz="2400" dirty="0">
              <a:latin typeface="Arial"/>
              <a:cs typeface="Arial"/>
            </a:endParaRPr>
          </a:p>
        </p:txBody>
      </p:sp>
    </p:spTree>
    <p:extLst>
      <p:ext uri="{BB962C8B-B14F-4D97-AF65-F5344CB8AC3E}">
        <p14:creationId xmlns:p14="http://schemas.microsoft.com/office/powerpoint/2010/main" val="1771799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794000" y="1857375"/>
            <a:ext cx="6349999" cy="4005691"/>
          </a:xfrm>
        </p:spPr>
        <p:txBody>
          <a:bodyPr/>
          <a:lstStyle/>
          <a:p>
            <a:pPr lvl="0"/>
            <a:r>
              <a:rPr lang="en-IE" sz="2400" dirty="0">
                <a:latin typeface="Arial"/>
                <a:cs typeface="Arial"/>
              </a:rPr>
              <a:t>Public </a:t>
            </a:r>
            <a:r>
              <a:rPr lang="en-IE" sz="2400" dirty="0" smtClean="0">
                <a:latin typeface="Arial"/>
                <a:cs typeface="Arial"/>
              </a:rPr>
              <a:t>services </a:t>
            </a:r>
            <a:endParaRPr lang="en-US" sz="2400" dirty="0">
              <a:latin typeface="Arial"/>
              <a:cs typeface="Arial"/>
            </a:endParaRPr>
          </a:p>
          <a:p>
            <a:pPr lvl="0"/>
            <a:r>
              <a:rPr lang="en-IE" sz="2400" dirty="0">
                <a:latin typeface="Arial"/>
                <a:cs typeface="Arial"/>
              </a:rPr>
              <a:t>Non-governmental </a:t>
            </a:r>
            <a:r>
              <a:rPr lang="en-IE" sz="2400" dirty="0" smtClean="0">
                <a:latin typeface="Arial"/>
                <a:cs typeface="Arial"/>
              </a:rPr>
              <a:t>organisations (NGOs)</a:t>
            </a:r>
            <a:endParaRPr lang="en-US" sz="2400" dirty="0">
              <a:latin typeface="Arial"/>
              <a:cs typeface="Arial"/>
            </a:endParaRPr>
          </a:p>
          <a:p>
            <a:pPr lvl="0"/>
            <a:r>
              <a:rPr lang="en-IE" sz="2400" dirty="0">
                <a:latin typeface="Arial"/>
                <a:cs typeface="Arial"/>
              </a:rPr>
              <a:t>Specialised </a:t>
            </a:r>
            <a:r>
              <a:rPr lang="en-IE" sz="2400" dirty="0" smtClean="0">
                <a:latin typeface="Arial"/>
                <a:cs typeface="Arial"/>
              </a:rPr>
              <a:t>websites</a:t>
            </a:r>
          </a:p>
          <a:p>
            <a:pPr lvl="0"/>
            <a:r>
              <a:rPr lang="en-IE" sz="2400" dirty="0" smtClean="0">
                <a:latin typeface="Arial"/>
                <a:cs typeface="Arial"/>
              </a:rPr>
              <a:t>Local </a:t>
            </a:r>
            <a:r>
              <a:rPr lang="en-IE" sz="2400" dirty="0">
                <a:latin typeface="Arial"/>
                <a:cs typeface="Arial"/>
              </a:rPr>
              <a:t>authorities</a:t>
            </a:r>
            <a:endParaRPr lang="en-US" sz="2400" dirty="0">
              <a:latin typeface="Arial"/>
              <a:cs typeface="Arial"/>
            </a:endParaRPr>
          </a:p>
          <a:p>
            <a:pPr lvl="0"/>
            <a:r>
              <a:rPr lang="en-IE" sz="2400" dirty="0">
                <a:latin typeface="Arial"/>
                <a:cs typeface="Arial"/>
              </a:rPr>
              <a:t>Migrant led organisations</a:t>
            </a:r>
            <a:endParaRPr lang="en-US" sz="2400" dirty="0">
              <a:latin typeface="Arial"/>
              <a:cs typeface="Arial"/>
            </a:endParaRPr>
          </a:p>
          <a:p>
            <a:pPr lvl="0"/>
            <a:r>
              <a:rPr lang="en-IE" sz="2400" dirty="0">
                <a:latin typeface="Arial"/>
                <a:cs typeface="Arial"/>
              </a:rPr>
              <a:t>Volunteers’ Groups</a:t>
            </a:r>
            <a:endParaRPr lang="en-US" sz="2400" dirty="0">
              <a:latin typeface="Arial"/>
              <a:cs typeface="Arial"/>
            </a:endParaRPr>
          </a:p>
          <a:p>
            <a:endParaRPr lang="en-US" sz="2400" dirty="0">
              <a:latin typeface="Arial"/>
              <a:cs typeface="Arial"/>
            </a:endParaRPr>
          </a:p>
        </p:txBody>
      </p:sp>
      <p:sp>
        <p:nvSpPr>
          <p:cNvPr id="3" name="TextBox 2"/>
          <p:cNvSpPr txBox="1"/>
          <p:nvPr/>
        </p:nvSpPr>
        <p:spPr>
          <a:xfrm>
            <a:off x="476250" y="2794000"/>
            <a:ext cx="2190750" cy="1569660"/>
          </a:xfrm>
          <a:prstGeom prst="rect">
            <a:avLst/>
          </a:prstGeom>
          <a:noFill/>
        </p:spPr>
        <p:txBody>
          <a:bodyPr wrap="square" rtlCol="0">
            <a:spAutoFit/>
          </a:bodyPr>
          <a:lstStyle/>
          <a:p>
            <a:pPr algn="r"/>
            <a:r>
              <a:rPr lang="en-US" sz="2400" b="1" dirty="0" smtClean="0"/>
              <a:t>Where can you find these information?</a:t>
            </a:r>
            <a:endParaRPr lang="en-US" sz="2400" b="1" dirty="0"/>
          </a:p>
        </p:txBody>
      </p:sp>
    </p:spTree>
    <p:extLst>
      <p:ext uri="{BB962C8B-B14F-4D97-AF65-F5344CB8AC3E}">
        <p14:creationId xmlns:p14="http://schemas.microsoft.com/office/powerpoint/2010/main" val="3142479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1199" y="889001"/>
            <a:ext cx="5801675" cy="461665"/>
          </a:xfrm>
          <a:prstGeom prst="rect">
            <a:avLst/>
          </a:prstGeom>
          <a:noFill/>
        </p:spPr>
        <p:txBody>
          <a:bodyPr wrap="square" rtlCol="0">
            <a:spAutoFit/>
          </a:bodyPr>
          <a:lstStyle/>
          <a:p>
            <a:r>
              <a:rPr lang="en-US" sz="2400" b="1" dirty="0" smtClean="0"/>
              <a:t>Getting Information</a:t>
            </a:r>
            <a:endParaRPr lang="en-US" sz="2400" b="1" dirty="0"/>
          </a:p>
        </p:txBody>
      </p:sp>
      <p:pic>
        <p:nvPicPr>
          <p:cNvPr id="6" name="Picture 5" descr="S6_Help.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1312" y="2143125"/>
            <a:ext cx="2143124" cy="2143124"/>
          </a:xfrm>
          <a:prstGeom prst="rect">
            <a:avLst/>
          </a:prstGeom>
        </p:spPr>
      </p:pic>
      <p:pic>
        <p:nvPicPr>
          <p:cNvPr id="7" name="Picture 6" descr="S6_ contact.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6626" y="2143125"/>
            <a:ext cx="3214686" cy="2143124"/>
          </a:xfrm>
          <a:prstGeom prst="rect">
            <a:avLst/>
          </a:prstGeom>
        </p:spPr>
      </p:pic>
    </p:spTree>
    <p:extLst>
      <p:ext uri="{BB962C8B-B14F-4D97-AF65-F5344CB8AC3E}">
        <p14:creationId xmlns:p14="http://schemas.microsoft.com/office/powerpoint/2010/main" val="1511390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Websites</a:t>
            </a:r>
            <a:endParaRPr lang="en-US" dirty="0"/>
          </a:p>
        </p:txBody>
      </p:sp>
      <p:sp>
        <p:nvSpPr>
          <p:cNvPr id="3" name="Text Placeholder 2"/>
          <p:cNvSpPr>
            <a:spLocks noGrp="1"/>
          </p:cNvSpPr>
          <p:nvPr>
            <p:ph type="body" idx="1"/>
          </p:nvPr>
        </p:nvSpPr>
        <p:spPr/>
        <p:txBody>
          <a:bodyPr/>
          <a:lstStyle/>
          <a:p>
            <a:pPr>
              <a:buNone/>
            </a:pPr>
            <a:r>
              <a:rPr lang="en-IE" sz="2000" u="sng" dirty="0" smtClean="0">
                <a:latin typeface="Arial"/>
                <a:cs typeface="Arial"/>
                <a:hlinkClick r:id="rId3"/>
              </a:rPr>
              <a:t>www.mihub.eu</a:t>
            </a:r>
            <a:r>
              <a:rPr lang="en-IE" sz="2000" u="sng" dirty="0">
                <a:latin typeface="Arial"/>
                <a:cs typeface="Arial"/>
                <a:hlinkClick r:id="rId3"/>
              </a:rPr>
              <a:t>/en/info/info-by-topic</a:t>
            </a:r>
            <a:r>
              <a:rPr lang="en-IE" sz="2000" dirty="0">
                <a:latin typeface="Arial"/>
                <a:cs typeface="Arial"/>
              </a:rPr>
              <a:t> </a:t>
            </a:r>
            <a:endParaRPr lang="en-IE" sz="2000" dirty="0" smtClean="0">
              <a:latin typeface="Arial"/>
              <a:cs typeface="Arial"/>
            </a:endParaRPr>
          </a:p>
          <a:p>
            <a:pPr>
              <a:buNone/>
            </a:pPr>
            <a:endParaRPr lang="en-IE" sz="2000" dirty="0" smtClean="0">
              <a:latin typeface="Arial"/>
              <a:cs typeface="Arial"/>
            </a:endParaRPr>
          </a:p>
          <a:p>
            <a:pPr>
              <a:buNone/>
            </a:pPr>
            <a:r>
              <a:rPr lang="en-IE" sz="2000" u="sng" dirty="0">
                <a:latin typeface="Arial"/>
                <a:cs typeface="Arial"/>
                <a:hlinkClick r:id="rId4"/>
              </a:rPr>
              <a:t>help.unhcr.org/cyprus/</a:t>
            </a:r>
            <a:r>
              <a:rPr lang="en-US" sz="2000" dirty="0">
                <a:latin typeface="Arial"/>
                <a:cs typeface="Arial"/>
              </a:rPr>
              <a:t> </a:t>
            </a:r>
            <a:endParaRPr lang="en-US" sz="2000" dirty="0" smtClean="0">
              <a:latin typeface="Arial"/>
              <a:cs typeface="Arial"/>
            </a:endParaRPr>
          </a:p>
          <a:p>
            <a:pPr>
              <a:buNone/>
            </a:pPr>
            <a:endParaRPr lang="en-US" sz="2000" dirty="0">
              <a:latin typeface="Arial"/>
              <a:cs typeface="Arial"/>
            </a:endParaRPr>
          </a:p>
          <a:p>
            <a:pPr>
              <a:buNone/>
            </a:pPr>
            <a:r>
              <a:rPr lang="en-IE" sz="2000" dirty="0" smtClean="0">
                <a:latin typeface="Arial"/>
                <a:cs typeface="Arial"/>
                <a:hlinkClick r:id="rId5"/>
              </a:rPr>
              <a:t>www.cyprus</a:t>
            </a:r>
            <a:r>
              <a:rPr lang="en-IE" sz="2000" dirty="0">
                <a:latin typeface="Arial"/>
                <a:cs typeface="Arial"/>
                <a:hlinkClick r:id="rId5"/>
              </a:rPr>
              <a:t>-guide.org/</a:t>
            </a:r>
            <a:r>
              <a:rPr lang="en-IE" sz="2000" dirty="0" smtClean="0">
                <a:latin typeface="Arial"/>
                <a:cs typeface="Arial"/>
                <a:hlinkClick r:id="rId5"/>
              </a:rPr>
              <a:t>en</a:t>
            </a:r>
            <a:r>
              <a:rPr lang="en-IE" sz="2000" dirty="0" smtClean="0">
                <a:latin typeface="Arial"/>
                <a:cs typeface="Arial"/>
              </a:rPr>
              <a:t>  </a:t>
            </a:r>
            <a:r>
              <a:rPr lang="en-US" sz="2000" dirty="0" smtClean="0">
                <a:latin typeface="Arial"/>
                <a:cs typeface="Arial"/>
              </a:rPr>
              <a:t> </a:t>
            </a:r>
          </a:p>
          <a:p>
            <a:pPr>
              <a:buNone/>
            </a:pPr>
            <a:endParaRPr lang="en-US" sz="2000" dirty="0">
              <a:latin typeface="Arial"/>
              <a:cs typeface="Arial"/>
            </a:endParaRPr>
          </a:p>
          <a:p>
            <a:pPr>
              <a:buNone/>
            </a:pPr>
            <a:r>
              <a:rPr lang="en-IE" sz="2000" u="sng" dirty="0">
                <a:latin typeface="Arial"/>
                <a:cs typeface="Arial"/>
                <a:hlinkClick r:id="rId6"/>
              </a:rPr>
              <a:t>www.helprefugeeswork.org</a:t>
            </a:r>
            <a:r>
              <a:rPr lang="en-IE" sz="2000" dirty="0">
                <a:latin typeface="Arial"/>
                <a:cs typeface="Arial"/>
              </a:rPr>
              <a:t> </a:t>
            </a:r>
            <a:r>
              <a:rPr lang="en-IE" sz="2000" dirty="0" smtClean="0">
                <a:latin typeface="Arial"/>
                <a:cs typeface="Arial"/>
                <a:sym typeface="Wingdings"/>
              </a:rPr>
              <a:t> Employment opportunities for recognised refugees and persons with subsidiary protection</a:t>
            </a:r>
          </a:p>
          <a:p>
            <a:pPr>
              <a:buNone/>
            </a:pPr>
            <a:endParaRPr lang="en-IE" sz="2000" dirty="0">
              <a:latin typeface="Arial"/>
              <a:cs typeface="Arial"/>
              <a:sym typeface="Wingdings"/>
            </a:endParaRPr>
          </a:p>
          <a:p>
            <a:pPr>
              <a:buNone/>
            </a:pPr>
            <a:r>
              <a:rPr lang="en-IE" sz="2000" u="sng" dirty="0">
                <a:latin typeface="Arial"/>
                <a:cs typeface="Arial"/>
                <a:hlinkClick r:id="rId7"/>
              </a:rPr>
              <a:t>www.support-refugees.eu</a:t>
            </a:r>
            <a:r>
              <a:rPr lang="en-US" sz="2000" dirty="0">
                <a:latin typeface="Arial"/>
                <a:cs typeface="Arial"/>
              </a:rPr>
              <a:t> </a:t>
            </a:r>
            <a:r>
              <a:rPr lang="en-US" sz="2000" dirty="0" smtClean="0">
                <a:latin typeface="Arial"/>
                <a:cs typeface="Arial"/>
                <a:sym typeface="Wingdings"/>
              </a:rPr>
              <a:t> Interactive map where you can find </a:t>
            </a:r>
            <a:r>
              <a:rPr lang="en-US" sz="2000" dirty="0" smtClean="0">
                <a:latin typeface="Arial"/>
                <a:cs typeface="Arial"/>
                <a:sym typeface="Wingdings"/>
              </a:rPr>
              <a:t>services &amp; other facilities </a:t>
            </a:r>
            <a:r>
              <a:rPr lang="en-US" sz="2000" dirty="0" smtClean="0">
                <a:latin typeface="Arial"/>
                <a:cs typeface="Arial"/>
                <a:sym typeface="Wingdings"/>
              </a:rPr>
              <a:t>in your </a:t>
            </a:r>
            <a:r>
              <a:rPr lang="en-US" sz="2000" dirty="0" smtClean="0">
                <a:latin typeface="Arial"/>
                <a:cs typeface="Arial"/>
                <a:sym typeface="Wingdings"/>
              </a:rPr>
              <a:t>area</a:t>
            </a:r>
          </a:p>
          <a:p>
            <a:pPr>
              <a:buNone/>
            </a:pPr>
            <a:endParaRPr lang="en-US" sz="2000" dirty="0" smtClean="0">
              <a:latin typeface="Arial"/>
              <a:cs typeface="Arial"/>
              <a:sym typeface="Wingdings"/>
            </a:endParaRPr>
          </a:p>
          <a:p>
            <a:pPr>
              <a:buNone/>
            </a:pPr>
            <a:r>
              <a:rPr lang="en-US" sz="2000" dirty="0" smtClean="0">
                <a:latin typeface="Arial"/>
                <a:cs typeface="Arial"/>
                <a:sym typeface="Wingdings"/>
                <a:hlinkClick r:id="rId8"/>
              </a:rPr>
              <a:t>g</a:t>
            </a:r>
            <a:r>
              <a:rPr lang="en-US" sz="2000" dirty="0" smtClean="0">
                <a:latin typeface="Arial"/>
                <a:cs typeface="Arial"/>
                <a:sym typeface="Wingdings"/>
                <a:hlinkClick r:id="rId8"/>
              </a:rPr>
              <a:t>oo.gl/QPeMLH</a:t>
            </a:r>
            <a:r>
              <a:rPr lang="en-US" sz="2000" dirty="0" smtClean="0">
                <a:latin typeface="Arial"/>
                <a:cs typeface="Arial"/>
                <a:sym typeface="Wingdings"/>
              </a:rPr>
              <a:t> </a:t>
            </a:r>
            <a:r>
              <a:rPr lang="en-US" sz="2000" dirty="0" smtClean="0">
                <a:latin typeface="Arial"/>
                <a:cs typeface="Arial"/>
                <a:sym typeface="Wingdings"/>
              </a:rPr>
              <a:t>  Google map of locations in Cyprus where they are assisting refugees (created by volunteers)</a:t>
            </a:r>
            <a:endParaRPr lang="en-US" sz="2000" dirty="0" smtClean="0">
              <a:latin typeface="Arial"/>
              <a:cs typeface="Arial"/>
              <a:sym typeface="Wingdings"/>
            </a:endParaRPr>
          </a:p>
          <a:p>
            <a:pPr>
              <a:buNone/>
            </a:pPr>
            <a:endParaRPr lang="en-US" sz="2000" dirty="0" smtClean="0">
              <a:latin typeface="Arial"/>
              <a:cs typeface="Arial"/>
              <a:sym typeface="Wingdings"/>
            </a:endParaRPr>
          </a:p>
          <a:p>
            <a:pPr>
              <a:buNone/>
            </a:pPr>
            <a:endParaRPr lang="en-US" sz="2000" dirty="0">
              <a:latin typeface="Arial"/>
              <a:cs typeface="Arial"/>
              <a:sym typeface="Wingdings"/>
            </a:endParaRPr>
          </a:p>
          <a:p>
            <a:pPr>
              <a:buNone/>
            </a:pPr>
            <a:endParaRPr lang="en-US" sz="2000" dirty="0" smtClean="0">
              <a:latin typeface="Arial"/>
              <a:cs typeface="Arial"/>
              <a:sym typeface="Wingdings"/>
            </a:endParaRPr>
          </a:p>
          <a:p>
            <a:pPr>
              <a:buNone/>
            </a:pPr>
            <a:endParaRPr lang="en-US" sz="2000" dirty="0">
              <a:latin typeface="Arial"/>
              <a:cs typeface="Arial"/>
            </a:endParaRPr>
          </a:p>
        </p:txBody>
      </p:sp>
      <p:sp>
        <p:nvSpPr>
          <p:cNvPr id="4" name="Right Brace 3"/>
          <p:cNvSpPr/>
          <p:nvPr/>
        </p:nvSpPr>
        <p:spPr>
          <a:xfrm>
            <a:off x="5000625" y="1811604"/>
            <a:ext cx="539750" cy="1712646"/>
          </a:xfrm>
          <a:prstGeom prst="rightBrace">
            <a:avLst/>
          </a:prstGeom>
          <a:ln w="57150" cmpd="sng"/>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5" name="TextBox 4"/>
          <p:cNvSpPr txBox="1"/>
          <p:nvPr/>
        </p:nvSpPr>
        <p:spPr>
          <a:xfrm>
            <a:off x="5889625" y="1811604"/>
            <a:ext cx="2397125" cy="1631216"/>
          </a:xfrm>
          <a:prstGeom prst="rect">
            <a:avLst/>
          </a:prstGeom>
          <a:noFill/>
        </p:spPr>
        <p:txBody>
          <a:bodyPr wrap="square" rtlCol="0">
            <a:spAutoFit/>
          </a:bodyPr>
          <a:lstStyle/>
          <a:p>
            <a:r>
              <a:rPr lang="en-US" sz="2000" dirty="0" smtClean="0"/>
              <a:t>General information on all aspects of life for refugees and migrants in Cyprus</a:t>
            </a:r>
            <a:endParaRPr lang="en-US" sz="2000" dirty="0"/>
          </a:p>
        </p:txBody>
      </p:sp>
    </p:spTree>
    <p:extLst>
      <p:ext uri="{BB962C8B-B14F-4D97-AF65-F5344CB8AC3E}">
        <p14:creationId xmlns:p14="http://schemas.microsoft.com/office/powerpoint/2010/main" val="3122747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Governmental Services</a:t>
            </a:r>
            <a:endParaRPr lang="en-US" dirty="0"/>
          </a:p>
        </p:txBody>
      </p:sp>
      <p:sp>
        <p:nvSpPr>
          <p:cNvPr id="3" name="Text Placeholder 2"/>
          <p:cNvSpPr>
            <a:spLocks noGrp="1"/>
          </p:cNvSpPr>
          <p:nvPr>
            <p:ph type="body" idx="1"/>
          </p:nvPr>
        </p:nvSpPr>
        <p:spPr>
          <a:xfrm>
            <a:off x="691200" y="1619250"/>
            <a:ext cx="7761600" cy="4604454"/>
          </a:xfrm>
        </p:spPr>
        <p:txBody>
          <a:bodyPr/>
          <a:lstStyle/>
          <a:p>
            <a:pPr marL="342900" indent="-342900"/>
            <a:r>
              <a:rPr lang="en-US" sz="2200" dirty="0" smtClean="0">
                <a:latin typeface="Arial"/>
                <a:cs typeface="Arial"/>
              </a:rPr>
              <a:t>Civil Registry and Migration Department</a:t>
            </a:r>
          </a:p>
          <a:p>
            <a:pPr marL="342900" indent="-342900"/>
            <a:r>
              <a:rPr lang="en-IE" sz="2200" dirty="0" smtClean="0">
                <a:latin typeface="Arial"/>
                <a:cs typeface="Arial"/>
              </a:rPr>
              <a:t>Asylum Service</a:t>
            </a:r>
            <a:r>
              <a:rPr lang="en-US" sz="2200" dirty="0" smtClean="0">
                <a:latin typeface="Arial"/>
                <a:cs typeface="Arial"/>
              </a:rPr>
              <a:t> </a:t>
            </a:r>
          </a:p>
          <a:p>
            <a:pPr marL="342900" indent="-342900"/>
            <a:r>
              <a:rPr lang="en-IE" sz="2200" dirty="0" smtClean="0">
                <a:latin typeface="Arial"/>
                <a:cs typeface="Arial"/>
              </a:rPr>
              <a:t>District Immigration Police Offices</a:t>
            </a:r>
            <a:r>
              <a:rPr lang="en-US" sz="2200" dirty="0" smtClean="0">
                <a:latin typeface="Arial"/>
                <a:cs typeface="Arial"/>
              </a:rPr>
              <a:t> </a:t>
            </a:r>
          </a:p>
          <a:p>
            <a:pPr marL="342900" indent="-342900"/>
            <a:r>
              <a:rPr lang="en-US" sz="2200" dirty="0" smtClean="0">
                <a:latin typeface="Arial"/>
                <a:cs typeface="Arial"/>
              </a:rPr>
              <a:t>Social </a:t>
            </a:r>
            <a:r>
              <a:rPr lang="en-IE" sz="2200" dirty="0" smtClean="0">
                <a:latin typeface="Arial"/>
                <a:cs typeface="Arial"/>
              </a:rPr>
              <a:t>Welfare Services</a:t>
            </a:r>
          </a:p>
          <a:p>
            <a:pPr marL="342900" indent="-342900"/>
            <a:r>
              <a:rPr lang="en-IE" sz="2200" dirty="0" smtClean="0">
                <a:latin typeface="Arial"/>
                <a:cs typeface="Arial"/>
              </a:rPr>
              <a:t>Office of Combating Trafficking in Human Beings of the Cyprus Police. </a:t>
            </a:r>
          </a:p>
          <a:p>
            <a:pPr marL="342900" indent="-342900"/>
            <a:r>
              <a:rPr lang="en-IE" sz="2200" dirty="0" smtClean="0">
                <a:latin typeface="Arial"/>
                <a:cs typeface="Arial"/>
              </a:rPr>
              <a:t>District Labour Offices</a:t>
            </a:r>
            <a:r>
              <a:rPr lang="en-US" sz="2200" dirty="0" smtClean="0">
                <a:latin typeface="Arial"/>
                <a:cs typeface="Arial"/>
              </a:rPr>
              <a:t> </a:t>
            </a:r>
          </a:p>
          <a:p>
            <a:pPr marL="342900" indent="-342900"/>
            <a:r>
              <a:rPr lang="en-US" sz="2200" dirty="0" smtClean="0">
                <a:latin typeface="Arial"/>
                <a:cs typeface="Arial"/>
              </a:rPr>
              <a:t>Ministry of Health </a:t>
            </a:r>
          </a:p>
          <a:p>
            <a:pPr marL="342900" indent="-342900"/>
            <a:r>
              <a:rPr lang="en-US" sz="2200" dirty="0" smtClean="0">
                <a:latin typeface="Arial"/>
                <a:cs typeface="Arial"/>
              </a:rPr>
              <a:t>Ministry of Education</a:t>
            </a:r>
          </a:p>
          <a:p>
            <a:pPr marL="342900" indent="-342900"/>
            <a:endParaRPr lang="en-US" sz="2200" dirty="0">
              <a:latin typeface="Arial"/>
              <a:cs typeface="Arial"/>
            </a:endParaRPr>
          </a:p>
          <a:p>
            <a:pPr marL="342900" indent="-342900"/>
            <a:endParaRPr lang="en-US" sz="2200" dirty="0" smtClean="0">
              <a:latin typeface="Arial"/>
              <a:cs typeface="Arial"/>
            </a:endParaRPr>
          </a:p>
          <a:p>
            <a:pPr>
              <a:buNone/>
            </a:pPr>
            <a:r>
              <a:rPr lang="en-US" sz="2200" i="1" dirty="0" smtClean="0">
                <a:latin typeface="Arial"/>
                <a:cs typeface="Arial"/>
              </a:rPr>
              <a:t>Links to all the services are provided at the end of this resource.</a:t>
            </a:r>
            <a:endParaRPr lang="en-US" sz="2200" i="1" dirty="0">
              <a:latin typeface="Arial"/>
              <a:cs typeface="Arial"/>
            </a:endParaRPr>
          </a:p>
        </p:txBody>
      </p:sp>
    </p:spTree>
    <p:extLst>
      <p:ext uri="{BB962C8B-B14F-4D97-AF65-F5344CB8AC3E}">
        <p14:creationId xmlns:p14="http://schemas.microsoft.com/office/powerpoint/2010/main" val="1123458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3" name="TextBox 2"/>
          <p:cNvSpPr txBox="1"/>
          <p:nvPr/>
        </p:nvSpPr>
        <p:spPr>
          <a:xfrm>
            <a:off x="393793" y="2752517"/>
            <a:ext cx="1888869" cy="1446550"/>
          </a:xfrm>
          <a:prstGeom prst="rect">
            <a:avLst/>
          </a:prstGeom>
          <a:noFill/>
        </p:spPr>
        <p:txBody>
          <a:bodyPr wrap="square" rtlCol="0">
            <a:spAutoFit/>
          </a:bodyPr>
          <a:lstStyle/>
          <a:p>
            <a:pPr algn="r"/>
            <a:r>
              <a:rPr lang="en-GB" sz="2200" b="1" dirty="0" smtClean="0"/>
              <a:t>NGOs working with migrants &amp; refugees</a:t>
            </a:r>
            <a:endParaRPr lang="en-GB" sz="2200" b="1" dirty="0"/>
          </a:p>
        </p:txBody>
      </p:sp>
      <p:sp>
        <p:nvSpPr>
          <p:cNvPr id="4" name="TextBox 3"/>
          <p:cNvSpPr txBox="1"/>
          <p:nvPr/>
        </p:nvSpPr>
        <p:spPr>
          <a:xfrm>
            <a:off x="2730501" y="984251"/>
            <a:ext cx="6413499" cy="5242461"/>
          </a:xfrm>
          <a:prstGeom prst="rect">
            <a:avLst/>
          </a:prstGeom>
          <a:noFill/>
        </p:spPr>
        <p:txBody>
          <a:bodyPr wrap="square" rtlCol="0">
            <a:spAutoFit/>
          </a:bodyPr>
          <a:lstStyle/>
          <a:p>
            <a:pPr marL="285750" indent="-285750">
              <a:lnSpc>
                <a:spcPct val="140000"/>
              </a:lnSpc>
              <a:buFont typeface="Arial"/>
              <a:buChar char="•"/>
            </a:pPr>
            <a:r>
              <a:rPr lang="en-US" sz="2000" dirty="0" smtClean="0"/>
              <a:t>Migrant Information </a:t>
            </a:r>
            <a:r>
              <a:rPr lang="en-US" sz="2000" dirty="0" err="1" smtClean="0"/>
              <a:t>Centres</a:t>
            </a:r>
            <a:r>
              <a:rPr lang="en-US" sz="2000" dirty="0" smtClean="0"/>
              <a:t> (</a:t>
            </a:r>
            <a:r>
              <a:rPr lang="en-US" sz="2000" dirty="0" err="1" smtClean="0"/>
              <a:t>Mihub</a:t>
            </a:r>
            <a:r>
              <a:rPr lang="en-US" sz="2000" dirty="0" smtClean="0"/>
              <a:t>)</a:t>
            </a:r>
          </a:p>
          <a:p>
            <a:pPr lvl="1" algn="r">
              <a:lnSpc>
                <a:spcPct val="140000"/>
              </a:lnSpc>
            </a:pPr>
            <a:r>
              <a:rPr lang="en-IE" sz="2000" dirty="0">
                <a:hlinkClick r:id="rId3"/>
              </a:rPr>
              <a:t>www.mihub.eu/en</a:t>
            </a:r>
            <a:r>
              <a:rPr lang="en-IE" sz="2000" dirty="0"/>
              <a:t> </a:t>
            </a:r>
            <a:endParaRPr lang="en-US" sz="2000" dirty="0" smtClean="0"/>
          </a:p>
          <a:p>
            <a:pPr marL="285750" indent="-285750">
              <a:lnSpc>
                <a:spcPct val="140000"/>
              </a:lnSpc>
              <a:buFont typeface="Arial"/>
              <a:buChar char="•"/>
            </a:pPr>
            <a:r>
              <a:rPr lang="en-US" sz="2000" dirty="0" smtClean="0"/>
              <a:t>Caritas Cyprus</a:t>
            </a:r>
          </a:p>
          <a:p>
            <a:pPr algn="r">
              <a:lnSpc>
                <a:spcPct val="140000"/>
              </a:lnSpc>
            </a:pPr>
            <a:r>
              <a:rPr lang="en-US" sz="2000" dirty="0" smtClean="0">
                <a:hlinkClick r:id="rId4"/>
              </a:rPr>
              <a:t>www.caritascyprus.org</a:t>
            </a:r>
            <a:r>
              <a:rPr lang="en-US" sz="2000" dirty="0" smtClean="0"/>
              <a:t> </a:t>
            </a:r>
          </a:p>
          <a:p>
            <a:pPr marL="285750" indent="-285750">
              <a:lnSpc>
                <a:spcPct val="140000"/>
              </a:lnSpc>
              <a:buFont typeface="Arial"/>
              <a:buChar char="•"/>
            </a:pPr>
            <a:r>
              <a:rPr lang="en-US" sz="2000" dirty="0" smtClean="0"/>
              <a:t>KISA – Action for Equality, Support, </a:t>
            </a:r>
            <a:r>
              <a:rPr lang="en-US" sz="2000" dirty="0" err="1" smtClean="0"/>
              <a:t>Antirasism</a:t>
            </a:r>
            <a:endParaRPr lang="en-US" sz="2000" dirty="0" smtClean="0"/>
          </a:p>
          <a:p>
            <a:pPr algn="r">
              <a:lnSpc>
                <a:spcPct val="140000"/>
              </a:lnSpc>
            </a:pPr>
            <a:r>
              <a:rPr lang="en-US" sz="2000" dirty="0" smtClean="0">
                <a:hlinkClick r:id="rId5"/>
              </a:rPr>
              <a:t>www.kisa.org.cy</a:t>
            </a:r>
            <a:r>
              <a:rPr lang="en-US" sz="2000" dirty="0" smtClean="0"/>
              <a:t> </a:t>
            </a:r>
          </a:p>
          <a:p>
            <a:pPr marL="285750" indent="-285750">
              <a:lnSpc>
                <a:spcPct val="140000"/>
              </a:lnSpc>
              <a:buFont typeface="Arial"/>
              <a:buChar char="•"/>
            </a:pPr>
            <a:r>
              <a:rPr lang="en-US" sz="2000" dirty="0" smtClean="0"/>
              <a:t>Cyprus Red Cross Society</a:t>
            </a:r>
          </a:p>
          <a:p>
            <a:pPr algn="r">
              <a:lnSpc>
                <a:spcPct val="140000"/>
              </a:lnSpc>
            </a:pPr>
            <a:r>
              <a:rPr lang="en-US" sz="2000" dirty="0" smtClean="0">
                <a:hlinkClick r:id="rId6"/>
              </a:rPr>
              <a:t>www.redcross.org.cy</a:t>
            </a:r>
            <a:r>
              <a:rPr lang="en-US" sz="2000" dirty="0" smtClean="0"/>
              <a:t> </a:t>
            </a:r>
          </a:p>
          <a:p>
            <a:pPr marL="285750" indent="-285750">
              <a:lnSpc>
                <a:spcPct val="140000"/>
              </a:lnSpc>
              <a:buFont typeface="Arial"/>
              <a:buChar char="•"/>
            </a:pPr>
            <a:r>
              <a:rPr lang="en-US" sz="2000" dirty="0" smtClean="0"/>
              <a:t>Cyprus Refugee Council</a:t>
            </a:r>
          </a:p>
          <a:p>
            <a:pPr algn="r">
              <a:lnSpc>
                <a:spcPct val="140000"/>
              </a:lnSpc>
            </a:pPr>
            <a:r>
              <a:rPr lang="en-US" sz="2000" dirty="0" smtClean="0">
                <a:hlinkClick r:id="rId7"/>
              </a:rPr>
              <a:t>www.cyrefugeecouncil.org</a:t>
            </a:r>
            <a:r>
              <a:rPr lang="en-US" sz="2000" dirty="0" smtClean="0"/>
              <a:t> </a:t>
            </a:r>
          </a:p>
          <a:p>
            <a:pPr marL="285750" indent="-285750">
              <a:lnSpc>
                <a:spcPct val="140000"/>
              </a:lnSpc>
              <a:buFont typeface="Arial"/>
              <a:buChar char="•"/>
            </a:pPr>
            <a:r>
              <a:rPr lang="en-US" sz="2000" dirty="0" smtClean="0"/>
              <a:t>Hope For Children CRC Policy Center</a:t>
            </a:r>
          </a:p>
          <a:p>
            <a:pPr algn="r">
              <a:lnSpc>
                <a:spcPct val="140000"/>
              </a:lnSpc>
            </a:pPr>
            <a:r>
              <a:rPr lang="en-US" sz="2000" dirty="0" smtClean="0">
                <a:hlinkClick r:id="rId8"/>
              </a:rPr>
              <a:t>www.uncrcpc.org</a:t>
            </a:r>
            <a:r>
              <a:rPr lang="en-US" sz="2000" dirty="0" smtClean="0"/>
              <a:t> </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ngagePowerpoint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EngagePowerpoint Template</Template>
  <TotalTime>3060</TotalTime>
  <Words>2749</Words>
  <Application>Microsoft Macintosh PowerPoint</Application>
  <PresentationFormat>On-screen Show (4:3)</PresentationFormat>
  <Paragraphs>222</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EngagePowerpoint Template</vt:lpstr>
      <vt:lpstr>Access to Information in your new country – Cyprus</vt:lpstr>
      <vt:lpstr>Introducing the issue</vt:lpstr>
      <vt:lpstr> Lost or Confused?</vt:lpstr>
      <vt:lpstr>PowerPoint Presentation</vt:lpstr>
      <vt:lpstr>PowerPoint Presentation</vt:lpstr>
      <vt:lpstr>PowerPoint Presentation</vt:lpstr>
      <vt:lpstr>Websites</vt:lpstr>
      <vt:lpstr>Governmental Services</vt:lpstr>
      <vt:lpstr>PowerPoint Presentation</vt:lpstr>
      <vt:lpstr>PowerPoint Presentation</vt:lpstr>
      <vt:lpstr>Independent Supervisory Bodies</vt:lpstr>
      <vt:lpstr>Local Authorities</vt:lpstr>
      <vt:lpstr>Language Courses</vt:lpstr>
      <vt:lpstr>Other civil society organisations and networks</vt:lpstr>
      <vt:lpstr>Stay informed</vt:lpstr>
      <vt:lpstr>Practice</vt:lpstr>
      <vt:lpstr>Practice</vt:lpstr>
      <vt:lpstr>Governmental Services</vt:lpstr>
      <vt:lpstr>Language Courses</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Philip Land</dc:creator>
  <cp:lastModifiedBy>Irini Anastassiou</cp:lastModifiedBy>
  <cp:revision>39</cp:revision>
  <dcterms:created xsi:type="dcterms:W3CDTF">2017-10-27T16:23:16Z</dcterms:created>
  <dcterms:modified xsi:type="dcterms:W3CDTF">2018-06-03T14:56:58Z</dcterms:modified>
</cp:coreProperties>
</file>