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13"/>
  </p:notesMasterIdLst>
  <p:sldIdLst>
    <p:sldId id="256" r:id="rId2"/>
    <p:sldId id="264" r:id="rId3"/>
    <p:sldId id="260" r:id="rId4"/>
    <p:sldId id="289" r:id="rId5"/>
    <p:sldId id="290" r:id="rId6"/>
    <p:sldId id="291" r:id="rId7"/>
    <p:sldId id="262" r:id="rId8"/>
    <p:sldId id="295" r:id="rId9"/>
    <p:sldId id="293" r:id="rId10"/>
    <p:sldId id="296" r:id="rId11"/>
    <p:sldId id="274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9900"/>
    <a:srgbClr val="336600"/>
    <a:srgbClr val="608643"/>
    <a:srgbClr val="99CC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7257817E-EC5C-4880-A810-ED7F254FEA46}">
  <a:tblStyle styleId="{7257817E-EC5C-4880-A810-ED7F254FEA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Designformatvorlage 2 - Akz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91" autoAdjust="0"/>
  </p:normalViewPr>
  <p:slideViewPr>
    <p:cSldViewPr snapToGrid="0" snapToObjects="1">
      <p:cViewPr>
        <p:scale>
          <a:sx n="68" d="100"/>
          <a:sy n="68" d="100"/>
        </p:scale>
        <p:origin x="-1208" y="-1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17590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881369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buNone/>
            </a:pP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1036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1285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noProof="0" dirty="0" smtClean="0"/>
              <a:t>In this lecture, you will be introduced</a:t>
            </a:r>
            <a:r>
              <a:rPr lang="en-GB" baseline="0" noProof="0" dirty="0" smtClean="0"/>
              <a:t> to an approach to support you if you are interested in implementing an event in your community. With a structured approach, you will learn what it needs to bring people together to celebrate, exchange their experiences or help each other with certain issues communities have to face. 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0879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buNone/>
            </a:pP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7902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1576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446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3097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buNone/>
            </a:pP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8541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8566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buNone/>
            </a:pP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1036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D5D85A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012325" y="2960550"/>
            <a:ext cx="5445900" cy="240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r">
              <a:spcBef>
                <a:spcPts val="0"/>
              </a:spcBef>
              <a:buSzPct val="100000"/>
              <a:defRPr sz="4800"/>
            </a:lvl1pPr>
            <a:lvl2pPr lvl="1" algn="r">
              <a:spcBef>
                <a:spcPts val="0"/>
              </a:spcBef>
              <a:buSzPct val="100000"/>
              <a:defRPr sz="6000"/>
            </a:lvl2pPr>
            <a:lvl3pPr lvl="2" algn="r">
              <a:spcBef>
                <a:spcPts val="0"/>
              </a:spcBef>
              <a:buSzPct val="100000"/>
              <a:defRPr sz="6000"/>
            </a:lvl3pPr>
            <a:lvl4pPr lvl="3" algn="r">
              <a:spcBef>
                <a:spcPts val="0"/>
              </a:spcBef>
              <a:buSzPct val="100000"/>
              <a:defRPr sz="6000"/>
            </a:lvl4pPr>
            <a:lvl5pPr lvl="4" algn="r">
              <a:spcBef>
                <a:spcPts val="0"/>
              </a:spcBef>
              <a:buSzPct val="100000"/>
              <a:defRPr sz="6000"/>
            </a:lvl5pPr>
            <a:lvl6pPr lvl="5" algn="r">
              <a:spcBef>
                <a:spcPts val="0"/>
              </a:spcBef>
              <a:buSzPct val="100000"/>
              <a:defRPr sz="6000"/>
            </a:lvl6pPr>
            <a:lvl7pPr lvl="6" algn="r">
              <a:spcBef>
                <a:spcPts val="0"/>
              </a:spcBef>
              <a:buSzPct val="100000"/>
              <a:defRPr sz="6000"/>
            </a:lvl7pPr>
            <a:lvl8pPr lvl="7" algn="r">
              <a:spcBef>
                <a:spcPts val="0"/>
              </a:spcBef>
              <a:buSzPct val="100000"/>
              <a:defRPr sz="6000"/>
            </a:lvl8pPr>
            <a:lvl9pPr lvl="8" algn="r">
              <a:spcBef>
                <a:spcPts val="0"/>
              </a:spcBef>
              <a:buSzPct val="100000"/>
              <a:defRPr sz="60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6208125" y="5619450"/>
            <a:ext cx="2250000" cy="137700"/>
          </a:xfrm>
          <a:prstGeom prst="rect">
            <a:avLst/>
          </a:prstGeom>
          <a:solidFill>
            <a:srgbClr val="60864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691200" y="0"/>
            <a:ext cx="7761600" cy="1292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91200" y="1811604"/>
            <a:ext cx="7761600" cy="4412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rgbClr val="D5D85A"/>
              </a:buClr>
              <a:defRPr/>
            </a:lvl1pPr>
            <a:lvl2pPr lvl="1">
              <a:spcBef>
                <a:spcPts val="0"/>
              </a:spcBef>
              <a:buClr>
                <a:srgbClr val="D5D85A"/>
              </a:buClr>
              <a:defRPr/>
            </a:lvl2pPr>
            <a:lvl3pPr lvl="2">
              <a:spcBef>
                <a:spcPts val="0"/>
              </a:spcBef>
              <a:buClr>
                <a:srgbClr val="D5D85A"/>
              </a:buClr>
              <a:defRPr/>
            </a:lvl3pPr>
            <a:lvl4pPr lvl="3">
              <a:spcBef>
                <a:spcPts val="0"/>
              </a:spcBef>
              <a:buClr>
                <a:srgbClr val="D5D85A"/>
              </a:buClr>
              <a:defRPr/>
            </a:lvl4pPr>
            <a:lvl5pPr lvl="4">
              <a:spcBef>
                <a:spcPts val="0"/>
              </a:spcBef>
              <a:buClr>
                <a:srgbClr val="D5D85A"/>
              </a:buClr>
              <a:defRPr/>
            </a:lvl5pPr>
            <a:lvl6pPr lvl="5">
              <a:spcBef>
                <a:spcPts val="0"/>
              </a:spcBef>
              <a:buClr>
                <a:srgbClr val="D5D85A"/>
              </a:buClr>
              <a:defRPr/>
            </a:lvl6pPr>
            <a:lvl7pPr lvl="6">
              <a:spcBef>
                <a:spcPts val="0"/>
              </a:spcBef>
              <a:buClr>
                <a:srgbClr val="D5D85A"/>
              </a:buClr>
              <a:defRPr/>
            </a:lvl7pPr>
            <a:lvl8pPr lvl="7">
              <a:spcBef>
                <a:spcPts val="0"/>
              </a:spcBef>
              <a:buClr>
                <a:srgbClr val="D5D85A"/>
              </a:buClr>
              <a:defRPr/>
            </a:lvl8pPr>
            <a:lvl9pPr lvl="8">
              <a:spcBef>
                <a:spcPts val="0"/>
              </a:spcBef>
              <a:buClr>
                <a:srgbClr val="D5D85A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Shape 27"/>
          <p:cNvSpPr/>
          <p:nvPr/>
        </p:nvSpPr>
        <p:spPr>
          <a:xfrm>
            <a:off x="813273" y="1506189"/>
            <a:ext cx="1533600" cy="137700"/>
          </a:xfrm>
          <a:prstGeom prst="rect">
            <a:avLst/>
          </a:prstGeom>
          <a:solidFill>
            <a:srgbClr val="60864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8" name="Shape 28"/>
          <p:cNvSpPr/>
          <p:nvPr/>
        </p:nvSpPr>
        <p:spPr>
          <a:xfrm>
            <a:off x="0" y="0"/>
            <a:ext cx="137700" cy="6858000"/>
          </a:xfrm>
          <a:prstGeom prst="rect">
            <a:avLst/>
          </a:prstGeom>
          <a:solidFill>
            <a:srgbClr val="D5D85A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91200" y="634300"/>
            <a:ext cx="7761600" cy="6579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91200" y="1857900"/>
            <a:ext cx="3767400" cy="4710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85500" y="1857900"/>
            <a:ext cx="3767400" cy="4710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Shape 33"/>
          <p:cNvSpPr/>
          <p:nvPr/>
        </p:nvSpPr>
        <p:spPr>
          <a:xfrm>
            <a:off x="813273" y="1506189"/>
            <a:ext cx="1533600" cy="137700"/>
          </a:xfrm>
          <a:prstGeom prst="rect">
            <a:avLst/>
          </a:prstGeom>
          <a:solidFill>
            <a:srgbClr val="60864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0" y="0"/>
            <a:ext cx="137700" cy="6858000"/>
          </a:xfrm>
          <a:prstGeom prst="rect">
            <a:avLst/>
          </a:prstGeom>
          <a:solidFill>
            <a:srgbClr val="D5D85A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rgbClr val="D5D85A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-4" y="6720300"/>
            <a:ext cx="9144000" cy="137700"/>
          </a:xfrm>
          <a:prstGeom prst="rect">
            <a:avLst/>
          </a:prstGeom>
          <a:solidFill>
            <a:srgbClr val="60864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91200" y="634300"/>
            <a:ext cx="7761600" cy="657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91200" y="1811604"/>
            <a:ext cx="7761600" cy="4412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D5D85A"/>
              </a:buClr>
              <a:buSzPct val="100000"/>
              <a:buFont typeface="Montserrat"/>
              <a:buChar char="▣"/>
              <a:defRPr sz="24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480"/>
              </a:spcBef>
              <a:buClr>
                <a:srgbClr val="D5D85A"/>
              </a:buClr>
              <a:buSzPct val="100000"/>
              <a:buFont typeface="Montserrat"/>
              <a:buChar char="□"/>
              <a:defRPr sz="2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480"/>
              </a:spcBef>
              <a:buClr>
                <a:srgbClr val="D5D85A"/>
              </a:buClr>
              <a:buSzPct val="100000"/>
              <a:buFont typeface="Montserrat"/>
              <a:buChar char="■"/>
              <a:defRPr sz="2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360"/>
              </a:spcBef>
              <a:buClr>
                <a:srgbClr val="608643"/>
              </a:buClr>
              <a:buSzPct val="100000"/>
              <a:buFont typeface="Montserrat"/>
              <a:buChar char="●"/>
              <a:defRPr sz="1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360"/>
              </a:spcBef>
              <a:buClr>
                <a:srgbClr val="D5D85A"/>
              </a:buClr>
              <a:buSzPct val="100000"/>
              <a:buFont typeface="Montserrat"/>
              <a:buChar char="○"/>
              <a:defRPr sz="1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360"/>
              </a:spcBef>
              <a:buClr>
                <a:srgbClr val="D5D85A"/>
              </a:buClr>
              <a:buSzPct val="100000"/>
              <a:buFont typeface="Montserrat"/>
              <a:buChar char="■"/>
              <a:defRPr sz="1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360"/>
              </a:spcBef>
              <a:buClr>
                <a:srgbClr val="D5D85A"/>
              </a:buClr>
              <a:buSzPct val="100000"/>
              <a:buFont typeface="Montserrat"/>
              <a:buChar char="●"/>
              <a:defRPr sz="1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360"/>
              </a:spcBef>
              <a:buClr>
                <a:srgbClr val="D5D85A"/>
              </a:buClr>
              <a:buSzPct val="100000"/>
              <a:buFont typeface="Montserrat"/>
              <a:buChar char="○"/>
              <a:defRPr sz="1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360"/>
              </a:spcBef>
              <a:buClr>
                <a:srgbClr val="D5D85A"/>
              </a:buClr>
              <a:buSzPct val="100000"/>
              <a:buFont typeface="Montserrat"/>
              <a:buChar char="■"/>
              <a:defRPr sz="1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pic>
        <p:nvPicPr>
          <p:cNvPr id="8" name="Shape 8" descr="engage.pn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95543" y="229225"/>
            <a:ext cx="2230756" cy="10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hape 9" descr="erasmusplus.png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454563" y="5966788"/>
            <a:ext cx="2371725" cy="6762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6" r:id="rId4"/>
  </p:sldLayoutIdLst>
  <p:transition xmlns:p14="http://schemas.microsoft.com/office/powerpoint/2010/main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012325" y="2960550"/>
            <a:ext cx="5445900" cy="240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smtClean="0"/>
              <a:t>Advocacy and Campaigning</a:t>
            </a:r>
            <a:endParaRPr lang="e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691200" y="0"/>
            <a:ext cx="7761600" cy="1292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 smtClean="0"/>
              <a:t>Planning your Campaign</a:t>
            </a:r>
            <a:endParaRPr lang="en" dirty="0"/>
          </a:p>
        </p:txBody>
      </p:sp>
      <p:pic>
        <p:nvPicPr>
          <p:cNvPr id="3" name="Picture 2" descr="vision-2372177_64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179" y="2225037"/>
            <a:ext cx="4729139" cy="315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482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/>
        </p:nvSpPr>
        <p:spPr>
          <a:xfrm>
            <a:off x="0" y="0"/>
            <a:ext cx="9144000" cy="2619900"/>
          </a:xfrm>
          <a:prstGeom prst="rect">
            <a:avLst/>
          </a:prstGeom>
          <a:solidFill>
            <a:srgbClr val="60864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55" name="Shape 255"/>
          <p:cNvSpPr txBox="1">
            <a:spLocks noGrp="1"/>
          </p:cNvSpPr>
          <p:nvPr>
            <p:ph type="ctrTitle" idx="4294967295"/>
          </p:nvPr>
        </p:nvSpPr>
        <p:spPr>
          <a:xfrm>
            <a:off x="582500" y="1650475"/>
            <a:ext cx="6746100" cy="1546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0" dirty="0">
                <a:solidFill>
                  <a:srgbClr val="FFFFFF"/>
                </a:solidFill>
              </a:rPr>
              <a:t>Thanks!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6954" y="3196975"/>
            <a:ext cx="2906443" cy="257322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189817" y="5492269"/>
            <a:ext cx="66506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This project </a:t>
            </a:r>
            <a:r>
              <a:rPr lang="en-GB" sz="1100" dirty="0" smtClean="0"/>
              <a:t>has </a:t>
            </a:r>
            <a:r>
              <a:rPr lang="en-GB" sz="1100" dirty="0"/>
              <a:t>been funded with support from the European </a:t>
            </a:r>
            <a:r>
              <a:rPr lang="en-GB" sz="1100" dirty="0" smtClean="0"/>
              <a:t>Commission.</a:t>
            </a:r>
          </a:p>
          <a:p>
            <a:endParaRPr lang="en-GB" sz="1100" dirty="0"/>
          </a:p>
          <a:p>
            <a:r>
              <a:rPr lang="en-GB" sz="1100" dirty="0" smtClean="0"/>
              <a:t>This </a:t>
            </a:r>
            <a:r>
              <a:rPr lang="en-GB" sz="1100" dirty="0"/>
              <a:t>document reflects the views only of the author and the Commission cannot </a:t>
            </a:r>
            <a:r>
              <a:rPr lang="en-GB" sz="1100" dirty="0" smtClean="0"/>
              <a:t>be</a:t>
            </a:r>
          </a:p>
          <a:p>
            <a:r>
              <a:rPr lang="en-GB" sz="1100" dirty="0" smtClean="0"/>
              <a:t>held </a:t>
            </a:r>
            <a:r>
              <a:rPr lang="en-GB" sz="1100" dirty="0"/>
              <a:t>responsible for any use which might be made of the information contained </a:t>
            </a:r>
            <a:r>
              <a:rPr lang="en-GB" sz="1100" dirty="0" smtClean="0"/>
              <a:t>herein.</a:t>
            </a:r>
          </a:p>
          <a:p>
            <a:endParaRPr lang="en-GB" sz="1100" dirty="0"/>
          </a:p>
          <a:p>
            <a:r>
              <a:rPr lang="en-GB" sz="1100" dirty="0" smtClean="0"/>
              <a:t>Project Number: 2017-1-FR01-KA204-037126</a:t>
            </a:r>
            <a:endParaRPr lang="de-AT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321043" y="5184492"/>
            <a:ext cx="3437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photographs courtesy of </a:t>
            </a:r>
            <a:r>
              <a:rPr lang="en-US" dirty="0" err="1" smtClean="0"/>
              <a:t>Pixabay.com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691200" y="242325"/>
            <a:ext cx="5815500" cy="1236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 smtClean="0"/>
              <a:t>Having a Voice</a:t>
            </a:r>
            <a:endParaRPr lang="en" dirty="0"/>
          </a:p>
        </p:txBody>
      </p:sp>
      <p:pic>
        <p:nvPicPr>
          <p:cNvPr id="2" name="Picture 1" descr="megaphone-1480342_64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447" y="2011803"/>
            <a:ext cx="5321611" cy="3542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691200" y="-15240"/>
            <a:ext cx="7761600" cy="1292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smtClean="0"/>
              <a:t>What are Advocacy</a:t>
            </a:r>
            <a:br>
              <a:rPr lang="en-GB" dirty="0" smtClean="0"/>
            </a:br>
            <a:r>
              <a:rPr lang="en-GB" dirty="0" smtClean="0"/>
              <a:t>and Campaigning?</a:t>
            </a:r>
            <a:endParaRPr lang="en" dirty="0"/>
          </a:p>
        </p:txBody>
      </p:sp>
      <p:sp>
        <p:nvSpPr>
          <p:cNvPr id="2" name="TextBox 1"/>
          <p:cNvSpPr txBox="1"/>
          <p:nvPr/>
        </p:nvSpPr>
        <p:spPr>
          <a:xfrm>
            <a:off x="4515307" y="3990842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volunteer-422598_64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0" y="1276860"/>
            <a:ext cx="8128000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I plan for Advocacy</a:t>
            </a:r>
            <a:br>
              <a:rPr lang="en-GB" dirty="0" smtClean="0"/>
            </a:br>
            <a:r>
              <a:rPr lang="en-GB" dirty="0" smtClean="0"/>
              <a:t>and Campaigning?</a:t>
            </a:r>
            <a:endParaRPr lang="en-GB" dirty="0"/>
          </a:p>
        </p:txBody>
      </p:sp>
      <p:sp>
        <p:nvSpPr>
          <p:cNvPr id="15" name="Shape 62"/>
          <p:cNvSpPr/>
          <p:nvPr/>
        </p:nvSpPr>
        <p:spPr>
          <a:xfrm>
            <a:off x="507638" y="2111057"/>
            <a:ext cx="1661795" cy="12579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000000"/>
              </a:buClr>
              <a:buSzPts val="1400"/>
            </a:pPr>
            <a:r>
              <a:rPr lang="en-GB" dirty="0">
                <a:solidFill>
                  <a:schemeClr val="bg1"/>
                </a:solidFill>
                <a:ea typeface="Arial"/>
                <a:cs typeface="Arial"/>
              </a:rPr>
              <a:t>Research and understand the issue</a:t>
            </a:r>
          </a:p>
        </p:txBody>
      </p:sp>
      <p:sp>
        <p:nvSpPr>
          <p:cNvPr id="16" name="Shape 63"/>
          <p:cNvSpPr/>
          <p:nvPr/>
        </p:nvSpPr>
        <p:spPr>
          <a:xfrm>
            <a:off x="912460" y="4248467"/>
            <a:ext cx="1662430" cy="126555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64"/>
          <p:cNvSpPr/>
          <p:nvPr/>
        </p:nvSpPr>
        <p:spPr>
          <a:xfrm>
            <a:off x="7086104" y="2111057"/>
            <a:ext cx="1774190" cy="12579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65"/>
          <p:cNvSpPr/>
          <p:nvPr/>
        </p:nvSpPr>
        <p:spPr>
          <a:xfrm>
            <a:off x="7086104" y="4046854"/>
            <a:ext cx="1774190" cy="126555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68"/>
          <p:cNvSpPr txBox="1"/>
          <p:nvPr/>
        </p:nvSpPr>
        <p:spPr>
          <a:xfrm>
            <a:off x="1055970" y="4679632"/>
            <a:ext cx="1518920" cy="521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 allies for your cause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69"/>
          <p:cNvSpPr txBox="1"/>
          <p:nvPr/>
        </p:nvSpPr>
        <p:spPr>
          <a:xfrm>
            <a:off x="7168172" y="2363787"/>
            <a:ext cx="1562100" cy="737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Identify and understand your opponents</a:t>
            </a:r>
            <a:endParaRPr sz="14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70"/>
          <p:cNvSpPr txBox="1"/>
          <p:nvPr/>
        </p:nvSpPr>
        <p:spPr>
          <a:xfrm>
            <a:off x="7157224" y="4203064"/>
            <a:ext cx="1703070" cy="953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latin typeface="Arial"/>
                <a:ea typeface="Arial"/>
                <a:cs typeface="Arial"/>
                <a:sym typeface="Arial"/>
              </a:rPr>
              <a:t>Establish goals and </a:t>
            </a:r>
            <a:r>
              <a:rPr lang="en-GB" sz="1400" b="0" i="0" u="none" strike="noStrike" cap="none" dirty="0" err="1">
                <a:latin typeface="Arial"/>
                <a:ea typeface="Arial"/>
                <a:cs typeface="Arial"/>
                <a:sym typeface="Arial"/>
              </a:rPr>
              <a:t>dentify</a:t>
            </a:r>
            <a:r>
              <a:rPr lang="en-GB" sz="1400" b="0" i="0" u="none" strike="noStrike" cap="none" dirty="0">
                <a:latin typeface="Arial"/>
                <a:ea typeface="Arial"/>
                <a:cs typeface="Arial"/>
                <a:sym typeface="Arial"/>
              </a:rPr>
              <a:t> tools to assist in your campaign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female-865110_64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560" y="2363787"/>
            <a:ext cx="3920425" cy="260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32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and understand</a:t>
            </a:r>
            <a:br>
              <a:rPr lang="en-GB" dirty="0" smtClean="0"/>
            </a:br>
            <a:r>
              <a:rPr lang="en-GB" dirty="0" smtClean="0"/>
              <a:t>the issue</a:t>
            </a:r>
            <a:endParaRPr lang="en-GB" dirty="0"/>
          </a:p>
        </p:txBody>
      </p:sp>
      <p:pic>
        <p:nvPicPr>
          <p:cNvPr id="3" name="Picture 2" descr="knowledge-1052010_64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033" y="1806538"/>
            <a:ext cx="5372168" cy="402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712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Find </a:t>
            </a:r>
            <a:r>
              <a:rPr lang="de-AT" dirty="0" err="1" smtClean="0"/>
              <a:t>allies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your</a:t>
            </a:r>
            <a:r>
              <a:rPr lang="de-AT" dirty="0" smtClean="0"/>
              <a:t> </a:t>
            </a:r>
            <a:r>
              <a:rPr lang="de-AT" dirty="0" err="1" smtClean="0"/>
              <a:t>cause</a:t>
            </a:r>
            <a:endParaRPr lang="de-AT" dirty="0"/>
          </a:p>
        </p:txBody>
      </p:sp>
      <p:pic>
        <p:nvPicPr>
          <p:cNvPr id="3" name="Picture 2" descr="partnership-2750197_64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360" y="2191638"/>
            <a:ext cx="5095762" cy="339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655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91200" y="634300"/>
            <a:ext cx="7761600" cy="6579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smtClean="0"/>
              <a:t>Identify and understand </a:t>
            </a:r>
            <a:br>
              <a:rPr lang="en-GB" dirty="0" smtClean="0"/>
            </a:br>
            <a:r>
              <a:rPr lang="en-GB" dirty="0" smtClean="0"/>
              <a:t>your opponents</a:t>
            </a:r>
            <a:endParaRPr lang="en" dirty="0"/>
          </a:p>
        </p:txBody>
      </p:sp>
      <p:pic>
        <p:nvPicPr>
          <p:cNvPr id="2" name="Picture 1" descr="alone-2666433_64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966" y="2114517"/>
            <a:ext cx="5289405" cy="3520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1200" y="156006"/>
            <a:ext cx="7761600" cy="1292100"/>
          </a:xfrm>
        </p:spPr>
        <p:txBody>
          <a:bodyPr/>
          <a:lstStyle/>
          <a:p>
            <a:r>
              <a:rPr lang="en-GB" dirty="0" smtClean="0"/>
              <a:t>Establish goals and identify</a:t>
            </a:r>
            <a:br>
              <a:rPr lang="en-GB" dirty="0" smtClean="0"/>
            </a:br>
            <a:r>
              <a:rPr lang="en-GB" dirty="0" smtClean="0"/>
              <a:t>tools to assist in your</a:t>
            </a:r>
            <a:br>
              <a:rPr lang="en-GB" dirty="0" smtClean="0"/>
            </a:br>
            <a:r>
              <a:rPr lang="en-GB" dirty="0" smtClean="0"/>
              <a:t>campaign</a:t>
            </a:r>
            <a:endParaRPr lang="en-GB" dirty="0"/>
          </a:p>
        </p:txBody>
      </p:sp>
      <p:pic>
        <p:nvPicPr>
          <p:cNvPr id="4" name="Picture 3" descr="goals-2691265_64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0" y="2272406"/>
            <a:ext cx="8128000" cy="311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909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691200" y="0"/>
            <a:ext cx="7761600" cy="1292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 smtClean="0"/>
              <a:t>Get Inspired </a:t>
            </a:r>
            <a:r>
              <a:rPr lang="mr-IN" dirty="0" smtClean="0"/>
              <a:t>–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Media Campaigns</a:t>
            </a:r>
            <a:endParaRPr lang="en" dirty="0"/>
          </a:p>
        </p:txBody>
      </p:sp>
      <p:sp>
        <p:nvSpPr>
          <p:cNvPr id="4" name="Shape 182"/>
          <p:cNvSpPr txBox="1"/>
          <p:nvPr/>
        </p:nvSpPr>
        <p:spPr>
          <a:xfrm>
            <a:off x="2538531" y="2553335"/>
            <a:ext cx="4532630" cy="2461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https://www.youtube.com/watch?v=-LDn32PzN-w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https://www.youtube.com/watch?v=JyL58vlbvgw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https://www.youtube.com/watch?v=KOKUT8mDClc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https://www.youtube.com/watch?v=By_BHbskg_E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8191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ngagePowerpoint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EngagePowerpoint Template</Template>
  <TotalTime>20</TotalTime>
  <Words>227</Words>
  <Application>Microsoft Macintosh PowerPoint</Application>
  <PresentationFormat>On-screen Show (4:3)</PresentationFormat>
  <Paragraphs>31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EngagePowerpoint Template</vt:lpstr>
      <vt:lpstr>Advocacy and Campaigning</vt:lpstr>
      <vt:lpstr>Having a Voice</vt:lpstr>
      <vt:lpstr>What are Advocacy and Campaigning?</vt:lpstr>
      <vt:lpstr>How do I plan for Advocacy and Campaigning?</vt:lpstr>
      <vt:lpstr>Research and understand the issue</vt:lpstr>
      <vt:lpstr>Find allies for your cause</vt:lpstr>
      <vt:lpstr>Identify and understand  your opponents</vt:lpstr>
      <vt:lpstr>Establish goals and identify tools to assist in your campaign</vt:lpstr>
      <vt:lpstr>Get Inspired – Media Campaigns</vt:lpstr>
      <vt:lpstr>Planning your Campaign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Philip Land</dc:creator>
  <cp:lastModifiedBy>Mike Keegan</cp:lastModifiedBy>
  <cp:revision>88</cp:revision>
  <dcterms:created xsi:type="dcterms:W3CDTF">2017-10-27T16:23:16Z</dcterms:created>
  <dcterms:modified xsi:type="dcterms:W3CDTF">2018-07-17T15:46:04Z</dcterms:modified>
</cp:coreProperties>
</file>