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14"/>
  </p:notesMasterIdLst>
  <p:sldIdLst>
    <p:sldId id="256" r:id="rId2"/>
    <p:sldId id="264" r:id="rId3"/>
    <p:sldId id="260" r:id="rId4"/>
    <p:sldId id="289" r:id="rId5"/>
    <p:sldId id="290" r:id="rId6"/>
    <p:sldId id="291" r:id="rId7"/>
    <p:sldId id="292" r:id="rId8"/>
    <p:sldId id="262" r:id="rId9"/>
    <p:sldId id="295" r:id="rId10"/>
    <p:sldId id="293" r:id="rId11"/>
    <p:sldId id="296" r:id="rId12"/>
    <p:sldId id="274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9900"/>
    <a:srgbClr val="336600"/>
    <a:srgbClr val="608643"/>
    <a:srgbClr val="99CC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7257817E-EC5C-4880-A810-ED7F254FEA46}">
  <a:tblStyle styleId="{7257817E-EC5C-4880-A810-ED7F254FEA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Designformatvorlage 2 - Akz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198" autoAdjust="0"/>
  </p:normalViewPr>
  <p:slideViewPr>
    <p:cSldViewPr snapToGrid="0" snapToObjects="1">
      <p:cViewPr>
        <p:scale>
          <a:sx n="68" d="100"/>
          <a:sy n="68" d="100"/>
        </p:scale>
        <p:origin x="-1080" y="-7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17590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88136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1036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1036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1285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0879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buNone/>
            </a:pP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7902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1576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446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3097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7470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buNone/>
            </a:pP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85416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856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D5D85A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012325" y="2960550"/>
            <a:ext cx="5445900" cy="240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r">
              <a:spcBef>
                <a:spcPts val="0"/>
              </a:spcBef>
              <a:buSzPct val="100000"/>
              <a:defRPr sz="4800"/>
            </a:lvl1pPr>
            <a:lvl2pPr lvl="1" algn="r">
              <a:spcBef>
                <a:spcPts val="0"/>
              </a:spcBef>
              <a:buSzPct val="100000"/>
              <a:defRPr sz="6000"/>
            </a:lvl2pPr>
            <a:lvl3pPr lvl="2" algn="r">
              <a:spcBef>
                <a:spcPts val="0"/>
              </a:spcBef>
              <a:buSzPct val="100000"/>
              <a:defRPr sz="6000"/>
            </a:lvl3pPr>
            <a:lvl4pPr lvl="3" algn="r">
              <a:spcBef>
                <a:spcPts val="0"/>
              </a:spcBef>
              <a:buSzPct val="100000"/>
              <a:defRPr sz="6000"/>
            </a:lvl4pPr>
            <a:lvl5pPr lvl="4" algn="r">
              <a:spcBef>
                <a:spcPts val="0"/>
              </a:spcBef>
              <a:buSzPct val="100000"/>
              <a:defRPr sz="6000"/>
            </a:lvl5pPr>
            <a:lvl6pPr lvl="5" algn="r">
              <a:spcBef>
                <a:spcPts val="0"/>
              </a:spcBef>
              <a:buSzPct val="100000"/>
              <a:defRPr sz="6000"/>
            </a:lvl6pPr>
            <a:lvl7pPr lvl="6" algn="r">
              <a:spcBef>
                <a:spcPts val="0"/>
              </a:spcBef>
              <a:buSzPct val="100000"/>
              <a:defRPr sz="6000"/>
            </a:lvl7pPr>
            <a:lvl8pPr lvl="7" algn="r">
              <a:spcBef>
                <a:spcPts val="0"/>
              </a:spcBef>
              <a:buSzPct val="100000"/>
              <a:defRPr sz="6000"/>
            </a:lvl8pPr>
            <a:lvl9pPr lvl="8" algn="r">
              <a:spcBef>
                <a:spcPts val="0"/>
              </a:spcBef>
              <a:buSzPct val="100000"/>
              <a:defRPr sz="6000"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6208125" y="5619450"/>
            <a:ext cx="2250000" cy="137700"/>
          </a:xfrm>
          <a:prstGeom prst="rect">
            <a:avLst/>
          </a:prstGeom>
          <a:solidFill>
            <a:srgbClr val="60864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600" cy="1292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91200" y="1811604"/>
            <a:ext cx="7761600" cy="4412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D5D85A"/>
              </a:buClr>
              <a:defRPr/>
            </a:lvl1pPr>
            <a:lvl2pPr lvl="1">
              <a:spcBef>
                <a:spcPts val="0"/>
              </a:spcBef>
              <a:buClr>
                <a:srgbClr val="D5D85A"/>
              </a:buClr>
              <a:defRPr/>
            </a:lvl2pPr>
            <a:lvl3pPr lvl="2">
              <a:spcBef>
                <a:spcPts val="0"/>
              </a:spcBef>
              <a:buClr>
                <a:srgbClr val="D5D85A"/>
              </a:buClr>
              <a:defRPr/>
            </a:lvl3pPr>
            <a:lvl4pPr lvl="3">
              <a:spcBef>
                <a:spcPts val="0"/>
              </a:spcBef>
              <a:buClr>
                <a:srgbClr val="D5D85A"/>
              </a:buClr>
              <a:defRPr/>
            </a:lvl4pPr>
            <a:lvl5pPr lvl="4">
              <a:spcBef>
                <a:spcPts val="0"/>
              </a:spcBef>
              <a:buClr>
                <a:srgbClr val="D5D85A"/>
              </a:buClr>
              <a:defRPr/>
            </a:lvl5pPr>
            <a:lvl6pPr lvl="5">
              <a:spcBef>
                <a:spcPts val="0"/>
              </a:spcBef>
              <a:buClr>
                <a:srgbClr val="D5D85A"/>
              </a:buClr>
              <a:defRPr/>
            </a:lvl6pPr>
            <a:lvl7pPr lvl="6">
              <a:spcBef>
                <a:spcPts val="0"/>
              </a:spcBef>
              <a:buClr>
                <a:srgbClr val="D5D85A"/>
              </a:buClr>
              <a:defRPr/>
            </a:lvl7pPr>
            <a:lvl8pPr lvl="7">
              <a:spcBef>
                <a:spcPts val="0"/>
              </a:spcBef>
              <a:buClr>
                <a:srgbClr val="D5D85A"/>
              </a:buClr>
              <a:defRPr/>
            </a:lvl8pPr>
            <a:lvl9pPr lvl="8">
              <a:spcBef>
                <a:spcPts val="0"/>
              </a:spcBef>
              <a:buClr>
                <a:srgbClr val="D5D85A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Shape 27"/>
          <p:cNvSpPr/>
          <p:nvPr/>
        </p:nvSpPr>
        <p:spPr>
          <a:xfrm>
            <a:off x="813273" y="1506189"/>
            <a:ext cx="1533600" cy="137700"/>
          </a:xfrm>
          <a:prstGeom prst="rect">
            <a:avLst/>
          </a:prstGeom>
          <a:solidFill>
            <a:srgbClr val="60864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8" name="Shape 28"/>
          <p:cNvSpPr/>
          <p:nvPr/>
        </p:nvSpPr>
        <p:spPr>
          <a:xfrm>
            <a:off x="0" y="0"/>
            <a:ext cx="137700" cy="6858000"/>
          </a:xfrm>
          <a:prstGeom prst="rect">
            <a:avLst/>
          </a:prstGeom>
          <a:solidFill>
            <a:srgbClr val="D5D85A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91200" y="634300"/>
            <a:ext cx="7761600" cy="657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91200" y="1857900"/>
            <a:ext cx="3767400" cy="4710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85500" y="1857900"/>
            <a:ext cx="3767400" cy="4710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Shape 33"/>
          <p:cNvSpPr/>
          <p:nvPr/>
        </p:nvSpPr>
        <p:spPr>
          <a:xfrm>
            <a:off x="813273" y="1506189"/>
            <a:ext cx="1533600" cy="137700"/>
          </a:xfrm>
          <a:prstGeom prst="rect">
            <a:avLst/>
          </a:prstGeom>
          <a:solidFill>
            <a:srgbClr val="60864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" name="Shape 34"/>
          <p:cNvSpPr/>
          <p:nvPr/>
        </p:nvSpPr>
        <p:spPr>
          <a:xfrm>
            <a:off x="0" y="0"/>
            <a:ext cx="137700" cy="6858000"/>
          </a:xfrm>
          <a:prstGeom prst="rect">
            <a:avLst/>
          </a:prstGeom>
          <a:solidFill>
            <a:srgbClr val="D5D85A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rgbClr val="D5D85A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-4" y="6720300"/>
            <a:ext cx="9144000" cy="137700"/>
          </a:xfrm>
          <a:prstGeom prst="rect">
            <a:avLst/>
          </a:prstGeom>
          <a:solidFill>
            <a:srgbClr val="60864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91200" y="634300"/>
            <a:ext cx="7761600" cy="65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buClr>
                <a:srgbClr val="454F5B"/>
              </a:buClr>
              <a:buSzPct val="100000"/>
              <a:buFont typeface="Montserrat"/>
              <a:buNone/>
              <a:defRPr sz="3000" b="1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91200" y="1811604"/>
            <a:ext cx="7761600" cy="441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D5D85A"/>
              </a:buClr>
              <a:buSzPct val="100000"/>
              <a:buFont typeface="Montserrat"/>
              <a:buChar char="▣"/>
              <a:defRPr sz="24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480"/>
              </a:spcBef>
              <a:buClr>
                <a:srgbClr val="D5D85A"/>
              </a:buClr>
              <a:buSzPct val="100000"/>
              <a:buFont typeface="Montserrat"/>
              <a:buChar char="□"/>
              <a:defRPr sz="2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480"/>
              </a:spcBef>
              <a:buClr>
                <a:srgbClr val="D5D85A"/>
              </a:buClr>
              <a:buSzPct val="100000"/>
              <a:buFont typeface="Montserrat"/>
              <a:buChar char="■"/>
              <a:defRPr sz="2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360"/>
              </a:spcBef>
              <a:buClr>
                <a:srgbClr val="608643"/>
              </a:buClr>
              <a:buSzPct val="100000"/>
              <a:buFont typeface="Montserrat"/>
              <a:buChar char="●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360"/>
              </a:spcBef>
              <a:buClr>
                <a:srgbClr val="D5D85A"/>
              </a:buClr>
              <a:buSzPct val="100000"/>
              <a:buFont typeface="Montserrat"/>
              <a:buChar char="○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360"/>
              </a:spcBef>
              <a:buClr>
                <a:srgbClr val="D5D85A"/>
              </a:buClr>
              <a:buSzPct val="100000"/>
              <a:buFont typeface="Montserrat"/>
              <a:buChar char="■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360"/>
              </a:spcBef>
              <a:buClr>
                <a:srgbClr val="D5D85A"/>
              </a:buClr>
              <a:buSzPct val="100000"/>
              <a:buFont typeface="Montserrat"/>
              <a:buChar char="●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360"/>
              </a:spcBef>
              <a:buClr>
                <a:srgbClr val="D5D85A"/>
              </a:buClr>
              <a:buSzPct val="100000"/>
              <a:buFont typeface="Montserrat"/>
              <a:buChar char="○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360"/>
              </a:spcBef>
              <a:buClr>
                <a:srgbClr val="D5D85A"/>
              </a:buClr>
              <a:buSzPct val="100000"/>
              <a:buFont typeface="Montserrat"/>
              <a:buChar char="■"/>
              <a:defRPr sz="1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pic>
        <p:nvPicPr>
          <p:cNvPr id="8" name="Shape 8" descr="engage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595543" y="229225"/>
            <a:ext cx="2230756" cy="1062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hape 9" descr="erasmusplus.pn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454563" y="5966788"/>
            <a:ext cx="2371725" cy="6762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6" r:id="rId4"/>
  </p:sldLayoutIdLst>
  <p:transition xmlns:p14="http://schemas.microsoft.com/office/powerpoint/2010/main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012325" y="2960550"/>
            <a:ext cx="5445900" cy="2405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smtClean="0"/>
              <a:t>EU Institutions</a:t>
            </a:r>
            <a:endParaRPr lang="e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600" cy="1292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 smtClean="0"/>
              <a:t>Activity 1 </a:t>
            </a:r>
            <a:r>
              <a:rPr lang="mr-IN" dirty="0" smtClean="0"/>
              <a:t>–</a:t>
            </a:r>
            <a:r>
              <a:rPr lang="en-GB" dirty="0" smtClean="0"/>
              <a:t> Fill in the names</a:t>
            </a:r>
            <a:br>
              <a:rPr lang="en-GB" dirty="0" smtClean="0"/>
            </a:br>
            <a:r>
              <a:rPr lang="en-GB" dirty="0" smtClean="0"/>
              <a:t>of the EU Countries</a:t>
            </a:r>
            <a:endParaRPr lang="en" dirty="0"/>
          </a:p>
        </p:txBody>
      </p:sp>
      <p:pic>
        <p:nvPicPr>
          <p:cNvPr id="3" name="Shape 1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19755" y="1959313"/>
            <a:ext cx="3837940" cy="3649345"/>
          </a:xfrm>
          <a:prstGeom prst="rect">
            <a:avLst/>
          </a:prstGeom>
          <a:noFill/>
          <a:ln w="76200" cap="flat" cmpd="sng">
            <a:solidFill>
              <a:srgbClr val="F9680D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978191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691200" y="0"/>
            <a:ext cx="7761600" cy="1292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 smtClean="0"/>
              <a:t>Activity 2 </a:t>
            </a:r>
            <a:r>
              <a:rPr lang="mr-IN" dirty="0" smtClean="0"/>
              <a:t>–</a:t>
            </a:r>
            <a:r>
              <a:rPr lang="en-GB" dirty="0" smtClean="0"/>
              <a:t> Connect the facts</a:t>
            </a:r>
            <a:endParaRPr lang="en" dirty="0"/>
          </a:p>
        </p:txBody>
      </p:sp>
      <p:sp>
        <p:nvSpPr>
          <p:cNvPr id="4" name="Shape 134"/>
          <p:cNvSpPr/>
          <p:nvPr/>
        </p:nvSpPr>
        <p:spPr>
          <a:xfrm>
            <a:off x="1104900" y="2563841"/>
            <a:ext cx="3180715" cy="51435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135"/>
          <p:cNvSpPr/>
          <p:nvPr/>
        </p:nvSpPr>
        <p:spPr>
          <a:xfrm>
            <a:off x="5232400" y="2563841"/>
            <a:ext cx="3180715" cy="51435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has 28 members with experience in auditing public finances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136"/>
          <p:cNvSpPr/>
          <p:nvPr/>
        </p:nvSpPr>
        <p:spPr>
          <a:xfrm>
            <a:off x="5232400" y="3243926"/>
            <a:ext cx="3180715" cy="51435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current president is Jean-Claude </a:t>
            </a:r>
            <a:r>
              <a:rPr lang="en-GB" sz="14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Juncker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7" name="Shape 137"/>
          <p:cNvSpPr/>
          <p:nvPr/>
        </p:nvSpPr>
        <p:spPr>
          <a:xfrm>
            <a:off x="5232400" y="3964016"/>
            <a:ext cx="3180715" cy="51435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There are 8 Advocate Generals who assist in making decisions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8" name="Shape 138"/>
          <p:cNvSpPr/>
          <p:nvPr/>
        </p:nvSpPr>
        <p:spPr>
          <a:xfrm>
            <a:off x="1104900" y="3964016"/>
            <a:ext cx="3180715" cy="51435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400"/>
            </a:pPr>
            <a:r>
              <a:rPr lang="en-GB" dirty="0">
                <a:solidFill>
                  <a:srgbClr val="000000"/>
                </a:solidFill>
                <a:ea typeface="Arial"/>
                <a:cs typeface="Arial"/>
              </a:rPr>
              <a:t>The European </a:t>
            </a:r>
            <a:r>
              <a:rPr lang="en-GB" dirty="0" smtClean="0">
                <a:solidFill>
                  <a:srgbClr val="000000"/>
                </a:solidFill>
                <a:ea typeface="Arial"/>
                <a:cs typeface="Arial"/>
              </a:rPr>
              <a:t>Parliament</a:t>
            </a:r>
            <a:endParaRPr lang="en-GB" dirty="0"/>
          </a:p>
        </p:txBody>
      </p:sp>
      <p:sp>
        <p:nvSpPr>
          <p:cNvPr id="9" name="Shape 139"/>
          <p:cNvSpPr/>
          <p:nvPr/>
        </p:nvSpPr>
        <p:spPr>
          <a:xfrm>
            <a:off x="5232400" y="4677756"/>
            <a:ext cx="3180715" cy="61722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Each member state holds the presidency on a 6 month rotating basis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0" name="Shape 140"/>
          <p:cNvSpPr/>
          <p:nvPr/>
        </p:nvSpPr>
        <p:spPr>
          <a:xfrm>
            <a:off x="1104900" y="4677121"/>
            <a:ext cx="3180715" cy="51435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 Court of Justice</a:t>
            </a:r>
            <a:endParaRPr sz="1400" b="0" i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41"/>
          <p:cNvSpPr/>
          <p:nvPr/>
        </p:nvSpPr>
        <p:spPr>
          <a:xfrm>
            <a:off x="5232400" y="5374986"/>
            <a:ext cx="3180715" cy="51435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President is elected every two and a half years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2" name="Shape 142"/>
          <p:cNvSpPr/>
          <p:nvPr/>
        </p:nvSpPr>
        <p:spPr>
          <a:xfrm>
            <a:off x="1104900" y="5374986"/>
            <a:ext cx="3180715" cy="51435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43"/>
          <p:cNvSpPr/>
          <p:nvPr/>
        </p:nvSpPr>
        <p:spPr>
          <a:xfrm>
            <a:off x="1105535" y="3243291"/>
            <a:ext cx="3180715" cy="514350"/>
          </a:xfrm>
          <a:prstGeom prst="roundRect">
            <a:avLst>
              <a:gd name="adj" fmla="val 16667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4"/>
          <p:cNvSpPr txBox="1"/>
          <p:nvPr/>
        </p:nvSpPr>
        <p:spPr>
          <a:xfrm>
            <a:off x="1362075" y="2667981"/>
            <a:ext cx="2667000" cy="30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European Commission</a:t>
            </a:r>
            <a:endParaRPr/>
          </a:p>
        </p:txBody>
      </p:sp>
      <p:sp>
        <p:nvSpPr>
          <p:cNvPr id="18" name="Shape 148"/>
          <p:cNvSpPr txBox="1"/>
          <p:nvPr/>
        </p:nvSpPr>
        <p:spPr>
          <a:xfrm>
            <a:off x="1104900" y="5478491"/>
            <a:ext cx="3041650" cy="306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Council of the European Union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1711913" y="3334790"/>
            <a:ext cx="18910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000000"/>
              </a:buClr>
              <a:buSzPts val="1400"/>
            </a:pPr>
            <a:r>
              <a:rPr lang="en-GB" dirty="0"/>
              <a:t>The Court of Auditors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377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/>
        </p:nvSpPr>
        <p:spPr>
          <a:xfrm>
            <a:off x="0" y="0"/>
            <a:ext cx="9144000" cy="2619900"/>
          </a:xfrm>
          <a:prstGeom prst="rect">
            <a:avLst/>
          </a:prstGeom>
          <a:solidFill>
            <a:srgbClr val="60864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55" name="Shape 255"/>
          <p:cNvSpPr txBox="1">
            <a:spLocks noGrp="1"/>
          </p:cNvSpPr>
          <p:nvPr>
            <p:ph type="ctrTitle" idx="4294967295"/>
          </p:nvPr>
        </p:nvSpPr>
        <p:spPr>
          <a:xfrm>
            <a:off x="582500" y="1650475"/>
            <a:ext cx="6746100" cy="15465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0" dirty="0">
                <a:solidFill>
                  <a:srgbClr val="FFFFFF"/>
                </a:solidFill>
              </a:rPr>
              <a:t>Thanks!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6954" y="3196975"/>
            <a:ext cx="2906443" cy="257322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89817" y="5492269"/>
            <a:ext cx="66506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This project </a:t>
            </a:r>
            <a:r>
              <a:rPr lang="en-GB" sz="1100" dirty="0" smtClean="0"/>
              <a:t>has </a:t>
            </a:r>
            <a:r>
              <a:rPr lang="en-GB" sz="1100" dirty="0"/>
              <a:t>been funded with support from the European </a:t>
            </a:r>
            <a:r>
              <a:rPr lang="en-GB" sz="1100" dirty="0" smtClean="0"/>
              <a:t>Commission.</a:t>
            </a:r>
          </a:p>
          <a:p>
            <a:endParaRPr lang="en-GB" sz="1100" dirty="0"/>
          </a:p>
          <a:p>
            <a:r>
              <a:rPr lang="en-GB" sz="1100" dirty="0" smtClean="0"/>
              <a:t>This </a:t>
            </a:r>
            <a:r>
              <a:rPr lang="en-GB" sz="1100" dirty="0"/>
              <a:t>document reflects the views only of the author and the Commission cannot </a:t>
            </a:r>
            <a:r>
              <a:rPr lang="en-GB" sz="1100" dirty="0" smtClean="0"/>
              <a:t>be</a:t>
            </a:r>
          </a:p>
          <a:p>
            <a:r>
              <a:rPr lang="en-GB" sz="1100" dirty="0" smtClean="0"/>
              <a:t>held </a:t>
            </a:r>
            <a:r>
              <a:rPr lang="en-GB" sz="1100" dirty="0"/>
              <a:t>responsible for any use which might be made of the information contained </a:t>
            </a:r>
            <a:r>
              <a:rPr lang="en-GB" sz="1100" dirty="0" smtClean="0"/>
              <a:t>herein.</a:t>
            </a:r>
          </a:p>
          <a:p>
            <a:endParaRPr lang="en-GB" sz="1100" dirty="0"/>
          </a:p>
          <a:p>
            <a:r>
              <a:rPr lang="en-GB" sz="1100" dirty="0" smtClean="0"/>
              <a:t>Project Number: 2017-1-FR01-KA204-037126</a:t>
            </a:r>
            <a:endParaRPr lang="de-AT" sz="1100" dirty="0"/>
          </a:p>
        </p:txBody>
      </p:sp>
      <p:sp>
        <p:nvSpPr>
          <p:cNvPr id="4" name="TextBox 3"/>
          <p:cNvSpPr txBox="1"/>
          <p:nvPr/>
        </p:nvSpPr>
        <p:spPr>
          <a:xfrm>
            <a:off x="189817" y="5165818"/>
            <a:ext cx="2978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photos courtesy of </a:t>
            </a:r>
            <a:r>
              <a:rPr lang="en-US" dirty="0" err="1" smtClean="0"/>
              <a:t>Pixabay.com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691200" y="242325"/>
            <a:ext cx="5815500" cy="1236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 smtClean="0"/>
              <a:t>What is the European Union</a:t>
            </a:r>
            <a:endParaRPr lang="en" dirty="0"/>
          </a:p>
        </p:txBody>
      </p:sp>
      <p:pic>
        <p:nvPicPr>
          <p:cNvPr id="2" name="Picture 1" descr="flags-1615129_64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954" y="2064565"/>
            <a:ext cx="5184531" cy="38397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691200" y="-15240"/>
            <a:ext cx="7761600" cy="1292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smtClean="0"/>
              <a:t>The 5 main EU Institutions</a:t>
            </a:r>
            <a:endParaRPr lang="en" dirty="0"/>
          </a:p>
        </p:txBody>
      </p:sp>
      <p:sp>
        <p:nvSpPr>
          <p:cNvPr id="3" name="Shape 50"/>
          <p:cNvSpPr/>
          <p:nvPr/>
        </p:nvSpPr>
        <p:spPr>
          <a:xfrm>
            <a:off x="2298836" y="2043411"/>
            <a:ext cx="1661914" cy="1257722"/>
          </a:xfrm>
          <a:prstGeom prst="ellipse">
            <a:avLst/>
          </a:prstGeom>
          <a:solidFill>
            <a:srgbClr val="0070C0"/>
          </a:solidFill>
          <a:ln w="25400" cap="flat" cmpd="sng">
            <a:solidFill>
              <a:srgbClr val="70262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51"/>
          <p:cNvSpPr/>
          <p:nvPr/>
        </p:nvSpPr>
        <p:spPr>
          <a:xfrm>
            <a:off x="1405890" y="3571550"/>
            <a:ext cx="1714120" cy="1242491"/>
          </a:xfrm>
          <a:prstGeom prst="ellipse">
            <a:avLst/>
          </a:prstGeom>
          <a:solidFill>
            <a:srgbClr val="00B050"/>
          </a:solidFill>
          <a:ln w="25400" cap="flat" cmpd="sng">
            <a:solidFill>
              <a:srgbClr val="70262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52"/>
          <p:cNvSpPr/>
          <p:nvPr/>
        </p:nvSpPr>
        <p:spPr>
          <a:xfrm>
            <a:off x="5663462" y="2058649"/>
            <a:ext cx="1703298" cy="1242491"/>
          </a:xfrm>
          <a:prstGeom prst="ellipse">
            <a:avLst/>
          </a:prstGeom>
          <a:solidFill>
            <a:srgbClr val="FFFF00"/>
          </a:solidFill>
          <a:ln w="25400" cap="flat" cmpd="sng">
            <a:solidFill>
              <a:srgbClr val="70262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53"/>
          <p:cNvSpPr/>
          <p:nvPr/>
        </p:nvSpPr>
        <p:spPr>
          <a:xfrm>
            <a:off x="3960392" y="4322089"/>
            <a:ext cx="1703298" cy="1265382"/>
          </a:xfrm>
          <a:prstGeom prst="ellipse">
            <a:avLst/>
          </a:prstGeom>
          <a:solidFill>
            <a:srgbClr val="D07375"/>
          </a:solidFill>
          <a:ln w="25400" cap="flat" cmpd="sng">
            <a:solidFill>
              <a:srgbClr val="70262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Shape 54" descr="The European flag — colou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97713" y="2957655"/>
            <a:ext cx="1428750" cy="9525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55"/>
          <p:cNvSpPr/>
          <p:nvPr/>
        </p:nvSpPr>
        <p:spPr>
          <a:xfrm>
            <a:off x="6366407" y="3548659"/>
            <a:ext cx="1703298" cy="1265382"/>
          </a:xfrm>
          <a:prstGeom prst="ellipse">
            <a:avLst/>
          </a:prstGeom>
          <a:solidFill>
            <a:srgbClr val="FFC000"/>
          </a:solidFill>
          <a:ln w="25400" cap="flat" cmpd="sng">
            <a:solidFill>
              <a:srgbClr val="70262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56"/>
          <p:cNvSpPr txBox="1"/>
          <p:nvPr/>
        </p:nvSpPr>
        <p:spPr>
          <a:xfrm>
            <a:off x="2503228" y="2292175"/>
            <a:ext cx="1219200" cy="737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European Parliament</a:t>
            </a:r>
            <a:endParaRPr/>
          </a:p>
        </p:txBody>
      </p:sp>
      <p:sp>
        <p:nvSpPr>
          <p:cNvPr id="10" name="Shape 57"/>
          <p:cNvSpPr txBox="1"/>
          <p:nvPr/>
        </p:nvSpPr>
        <p:spPr>
          <a:xfrm>
            <a:off x="1645978" y="3835225"/>
            <a:ext cx="1473835" cy="737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Council of the European Union</a:t>
            </a:r>
            <a:endParaRPr/>
          </a:p>
        </p:txBody>
      </p:sp>
      <p:sp>
        <p:nvSpPr>
          <p:cNvPr id="11" name="Shape 58"/>
          <p:cNvSpPr txBox="1"/>
          <p:nvPr/>
        </p:nvSpPr>
        <p:spPr>
          <a:xfrm>
            <a:off x="4097713" y="4693745"/>
            <a:ext cx="1480185" cy="521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European Commission</a:t>
            </a:r>
            <a:endParaRPr/>
          </a:p>
        </p:txBody>
      </p:sp>
      <p:sp>
        <p:nvSpPr>
          <p:cNvPr id="12" name="Shape 59"/>
          <p:cNvSpPr txBox="1"/>
          <p:nvPr/>
        </p:nvSpPr>
        <p:spPr>
          <a:xfrm>
            <a:off x="5875078" y="2399490"/>
            <a:ext cx="1491615" cy="521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Court of Justice</a:t>
            </a:r>
            <a:endParaRPr/>
          </a:p>
        </p:txBody>
      </p:sp>
      <p:sp>
        <p:nvSpPr>
          <p:cNvPr id="13" name="Shape 60"/>
          <p:cNvSpPr txBox="1"/>
          <p:nvPr/>
        </p:nvSpPr>
        <p:spPr>
          <a:xfrm>
            <a:off x="6503728" y="3910155"/>
            <a:ext cx="1565910" cy="521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Court of Auditors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European Parliament</a:t>
            </a:r>
            <a:endParaRPr lang="en-GB" dirty="0"/>
          </a:p>
        </p:txBody>
      </p:sp>
      <p:pic>
        <p:nvPicPr>
          <p:cNvPr id="3" name="Shape 68" descr="Parliament — coloured emblem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4995" y="2085340"/>
            <a:ext cx="1530350" cy="9664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hape 69"/>
          <p:cNvSpPr txBox="1"/>
          <p:nvPr/>
        </p:nvSpPr>
        <p:spPr>
          <a:xfrm>
            <a:off x="2939095" y="2074022"/>
            <a:ext cx="5513705" cy="3138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Responsibilities: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Legislation - This power is shared with the Council of the European Union.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Finance – The supervision of EU spending. This responsibility is also shared with the Council of the European Union.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Democratic supervision - all EU Community activities are supervised.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European Parliament monitors negotiations with countries that wish to join the EU and has the power to approve or veto their membership.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7632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council of the</a:t>
            </a:r>
            <a:br>
              <a:rPr lang="en-GB" dirty="0" smtClean="0"/>
            </a:br>
            <a:r>
              <a:rPr lang="en-GB" dirty="0" smtClean="0"/>
              <a:t>European Union</a:t>
            </a:r>
            <a:endParaRPr lang="en-GB" dirty="0"/>
          </a:p>
        </p:txBody>
      </p:sp>
      <p:pic>
        <p:nvPicPr>
          <p:cNvPr id="3" name="Shape 77" descr="European Council — coloured emblem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4900" y="2735759"/>
            <a:ext cx="1216660" cy="9753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hape 78"/>
          <p:cNvSpPr txBox="1"/>
          <p:nvPr/>
        </p:nvSpPr>
        <p:spPr>
          <a:xfrm>
            <a:off x="3301680" y="2150449"/>
            <a:ext cx="5151120" cy="2861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Council of the European Union is the main decision making body in the EU.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shares legislative power with the European Parliament adopting proposals submitted by the European Commission.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shares responsibility for EU spending with the European Parliament.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are 28 members - one from each EU state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Each member state holds the presidency on a 6 month rotating basis.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07712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 European </a:t>
            </a:r>
            <a:r>
              <a:rPr lang="de-AT" dirty="0" err="1" smtClean="0"/>
              <a:t>Commission</a:t>
            </a:r>
            <a:endParaRPr lang="de-AT" dirty="0"/>
          </a:p>
        </p:txBody>
      </p:sp>
      <p:pic>
        <p:nvPicPr>
          <p:cNvPr id="3" name="Shape 90" descr="Commission — coloured emblem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7035" y="2361553"/>
            <a:ext cx="1527175" cy="102806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hape 91"/>
          <p:cNvSpPr txBox="1"/>
          <p:nvPr/>
        </p:nvSpPr>
        <p:spPr>
          <a:xfrm>
            <a:off x="3164905" y="2228203"/>
            <a:ext cx="4851400" cy="3138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Commission initiates new legislation by making proposals and implementing decisions made by the European Parliament and the Council of the European Union.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has responsibility, with the Court of Justice, to ensure that EU legislation is applied by member countries.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represents the EU internationally, negotiating trade agreements with non-EU countries and working with international bodies on issues such as humanitarian aid.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67655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 Court </a:t>
            </a:r>
            <a:r>
              <a:rPr lang="de-AT" dirty="0" err="1" smtClean="0"/>
              <a:t>of</a:t>
            </a:r>
            <a:r>
              <a:rPr lang="de-AT" dirty="0" smtClean="0"/>
              <a:t> Justice</a:t>
            </a:r>
            <a:endParaRPr lang="de-AT" dirty="0"/>
          </a:p>
        </p:txBody>
      </p:sp>
      <p:pic>
        <p:nvPicPr>
          <p:cNvPr id="3" name="Shape 99" descr="Court of Justice — coloured emblem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1200" y="2125308"/>
            <a:ext cx="1265555" cy="12725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hape 100"/>
          <p:cNvSpPr txBox="1"/>
          <p:nvPr/>
        </p:nvSpPr>
        <p:spPr>
          <a:xfrm>
            <a:off x="3268665" y="2125308"/>
            <a:ext cx="4657090" cy="3138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European Court of Justice (ECJ) ensures that European law is interpreted and applied in each member state.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comprises of 28 judges, one from each member state.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are also 8 Advocate Generals who assist the ECJ in making decisions.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Judges and Advocate Generals must be suitably qualified.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Their term lasts 6 years and is renewable.</a:t>
            </a:r>
            <a:endParaRPr/>
          </a:p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None/>
            </a:pPr>
            <a:endParaRPr sz="18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9316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91200" y="634300"/>
            <a:ext cx="7761600" cy="6579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smtClean="0"/>
              <a:t>The Court of Auditors</a:t>
            </a:r>
            <a:endParaRPr lang="en" dirty="0"/>
          </a:p>
        </p:txBody>
      </p:sp>
      <p:pic>
        <p:nvPicPr>
          <p:cNvPr id="3" name="Shape 108" descr="Court of Auditors — coloured emblem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1540" y="2319643"/>
            <a:ext cx="1268730" cy="11290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hape 109"/>
          <p:cNvSpPr txBox="1"/>
          <p:nvPr/>
        </p:nvSpPr>
        <p:spPr>
          <a:xfrm>
            <a:off x="2879725" y="2164703"/>
            <a:ext cx="5248275" cy="3138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European Court of Auditors oversees and audits the budgets and accounts of the European Union Institutions.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Court is composed of 28 members, one from each state, with experience in auditing public finances.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Candidates are appointed by the Council of the European Union and the European Parliament for a renewable term of 6 years.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Court members elect a president for a term of 3 years.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Rights as an EU Citizen are</a:t>
            </a:r>
            <a:r>
              <a:rPr lang="mr-IN" dirty="0" smtClean="0"/>
              <a:t>…</a:t>
            </a:r>
            <a:endParaRPr lang="en-GB" dirty="0"/>
          </a:p>
        </p:txBody>
      </p:sp>
      <p:sp>
        <p:nvSpPr>
          <p:cNvPr id="3" name="Shape 117"/>
          <p:cNvSpPr txBox="1"/>
          <p:nvPr/>
        </p:nvSpPr>
        <p:spPr>
          <a:xfrm>
            <a:off x="3454400" y="2073589"/>
            <a:ext cx="5689600" cy="3415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right of free movement and residence in the territory of the Member States.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right to vote and stand for election in European and local elections.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right to diplomatic protection in third countries.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right to petition the European Parliament.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right to bring complaints before the European Ombudsman.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en-GB" sz="18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right to address any of the Union's institutions or bodies in one of the official languages and to receive an answer in the same language.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" name="Picture 4" descr="girls-1031538_64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36" y="2615131"/>
            <a:ext cx="3197064" cy="212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909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ngagePowerpoin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EngagePowerpoint Template</Template>
  <TotalTime>11</TotalTime>
  <Words>629</Words>
  <Application>Microsoft Macintosh PowerPoint</Application>
  <PresentationFormat>On-screen Show (4:3)</PresentationFormat>
  <Paragraphs>62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EngagePowerpoint Template</vt:lpstr>
      <vt:lpstr>EU Institutions</vt:lpstr>
      <vt:lpstr>What is the European Union</vt:lpstr>
      <vt:lpstr>The 5 main EU Institutions</vt:lpstr>
      <vt:lpstr>The European Parliament</vt:lpstr>
      <vt:lpstr>The council of the European Union</vt:lpstr>
      <vt:lpstr>The European Commission</vt:lpstr>
      <vt:lpstr>The Court of Justice</vt:lpstr>
      <vt:lpstr>The Court of Auditors</vt:lpstr>
      <vt:lpstr>My Rights as an EU Citizen are…</vt:lpstr>
      <vt:lpstr>Activity 1 – Fill in the names of the EU Countries</vt:lpstr>
      <vt:lpstr>Activity 2 – Connect the facts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Philip Land</dc:creator>
  <cp:lastModifiedBy>Mike Keegan</cp:lastModifiedBy>
  <cp:revision>86</cp:revision>
  <dcterms:created xsi:type="dcterms:W3CDTF">2017-10-27T16:23:16Z</dcterms:created>
  <dcterms:modified xsi:type="dcterms:W3CDTF">2018-07-17T14:32:42Z</dcterms:modified>
</cp:coreProperties>
</file>