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6"/>
  </p:notesMasterIdLst>
  <p:sldIdLst>
    <p:sldId id="256" r:id="rId2"/>
    <p:sldId id="264" r:id="rId3"/>
    <p:sldId id="260" r:id="rId4"/>
    <p:sldId id="289" r:id="rId5"/>
    <p:sldId id="290" r:id="rId6"/>
    <p:sldId id="291" r:id="rId7"/>
    <p:sldId id="292" r:id="rId8"/>
    <p:sldId id="262" r:id="rId9"/>
    <p:sldId id="295" r:id="rId10"/>
    <p:sldId id="293" r:id="rId11"/>
    <p:sldId id="296" r:id="rId12"/>
    <p:sldId id="297" r:id="rId13"/>
    <p:sldId id="298" r:id="rId14"/>
    <p:sldId id="274"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9900"/>
    <a:srgbClr val="336600"/>
    <a:srgbClr val="608643"/>
    <a:srgbClr val="99CC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2535" autoAdjust="0"/>
    <p:restoredTop sz="96692" autoAdjust="0"/>
  </p:normalViewPr>
  <p:slideViewPr>
    <p:cSldViewPr snapToGrid="0" snapToObjects="1">
      <p:cViewPr>
        <p:scale>
          <a:sx n="68" d="100"/>
          <a:sy n="68" d="100"/>
        </p:scale>
        <p:origin x="-1304" y="-1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BCFC9-E907-44BB-B040-84A91425361E}"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IE"/>
        </a:p>
      </dgm:t>
    </dgm:pt>
    <dgm:pt modelId="{C15360ED-53DB-4DC6-8F52-AA7DFE1A55E4}">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IE" sz="1050" dirty="0" smtClean="0"/>
            <a:t>Speak clearly &amp; slowly</a:t>
          </a:r>
          <a:endParaRPr lang="en-IE" sz="1050" dirty="0"/>
        </a:p>
      </dgm:t>
    </dgm:pt>
    <dgm:pt modelId="{0B0A665E-AB39-45BF-97A4-06EFC6888B1F}" type="parTrans" cxnId="{7B41FAB3-30DB-4F43-825A-B75E712740BA}">
      <dgm:prSet/>
      <dgm:spPr/>
      <dgm:t>
        <a:bodyPr/>
        <a:lstStyle/>
        <a:p>
          <a:endParaRPr lang="en-IE"/>
        </a:p>
      </dgm:t>
    </dgm:pt>
    <dgm:pt modelId="{71CA1A92-023F-4B15-B63E-0E44AA50F87B}" type="sibTrans" cxnId="{7B41FAB3-30DB-4F43-825A-B75E712740BA}">
      <dgm:prSet/>
      <dgm:spPr>
        <a:solidFill>
          <a:schemeClr val="bg1">
            <a:lumMod val="65000"/>
          </a:schemeClr>
        </a:solidFill>
      </dgm:spPr>
      <dgm:t>
        <a:bodyPr/>
        <a:lstStyle/>
        <a:p>
          <a:endParaRPr lang="en-IE"/>
        </a:p>
      </dgm:t>
    </dgm:pt>
    <dgm:pt modelId="{BC7C42E3-B794-4061-B9B6-C39411124B85}">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IE" sz="1050" dirty="0" smtClean="0"/>
            <a:t>Allow time for a response</a:t>
          </a:r>
          <a:endParaRPr lang="en-IE" sz="1050" dirty="0"/>
        </a:p>
      </dgm:t>
    </dgm:pt>
    <dgm:pt modelId="{AA48067B-AADE-4F58-BF26-0A92FBF6F0C0}" type="parTrans" cxnId="{59518D6C-67D5-4D6B-9595-7EA1F55E3BBF}">
      <dgm:prSet/>
      <dgm:spPr/>
      <dgm:t>
        <a:bodyPr/>
        <a:lstStyle/>
        <a:p>
          <a:endParaRPr lang="en-IE"/>
        </a:p>
      </dgm:t>
    </dgm:pt>
    <dgm:pt modelId="{9DF03E68-7CB7-4D80-91A4-38D0B0C16510}" type="sibTrans" cxnId="{59518D6C-67D5-4D6B-9595-7EA1F55E3BBF}">
      <dgm:prSet/>
      <dgm:spPr/>
      <dgm:t>
        <a:bodyPr/>
        <a:lstStyle/>
        <a:p>
          <a:endParaRPr lang="en-IE"/>
        </a:p>
      </dgm:t>
    </dgm:pt>
    <dgm:pt modelId="{17FD8897-4243-4915-959A-9A670F0FBB8C}">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IE" sz="1050" dirty="0" smtClean="0"/>
            <a:t>Avoid jargon or metaphors</a:t>
          </a:r>
          <a:endParaRPr lang="en-IE" sz="1050" dirty="0"/>
        </a:p>
      </dgm:t>
    </dgm:pt>
    <dgm:pt modelId="{C0691825-D31D-4EAE-87A8-DDC2E6EF622D}" type="parTrans" cxnId="{9C0E9566-E5DA-4A56-ADE5-742D28F447B0}">
      <dgm:prSet/>
      <dgm:spPr/>
      <dgm:t>
        <a:bodyPr/>
        <a:lstStyle/>
        <a:p>
          <a:endParaRPr lang="en-IE"/>
        </a:p>
      </dgm:t>
    </dgm:pt>
    <dgm:pt modelId="{361623DA-4442-415C-BC77-2DF7703E2C3C}" type="sibTrans" cxnId="{9C0E9566-E5DA-4A56-ADE5-742D28F447B0}">
      <dgm:prSet/>
      <dgm:spPr/>
      <dgm:t>
        <a:bodyPr/>
        <a:lstStyle/>
        <a:p>
          <a:endParaRPr lang="en-IE"/>
        </a:p>
      </dgm:t>
    </dgm:pt>
    <dgm:pt modelId="{5ACF9A62-1F63-42C0-85D2-B451D883BD30}">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IE" sz="1050" dirty="0" smtClean="0"/>
            <a:t>Check meanings</a:t>
          </a:r>
          <a:endParaRPr lang="en-IE" sz="1050" dirty="0"/>
        </a:p>
      </dgm:t>
    </dgm:pt>
    <dgm:pt modelId="{8DCEAAFC-C610-475B-8848-53E386DC6895}" type="parTrans" cxnId="{83A3E550-A9E9-4633-AFFE-26E32C881E54}">
      <dgm:prSet/>
      <dgm:spPr/>
      <dgm:t>
        <a:bodyPr/>
        <a:lstStyle/>
        <a:p>
          <a:endParaRPr lang="en-IE"/>
        </a:p>
      </dgm:t>
    </dgm:pt>
    <dgm:pt modelId="{C48C52D7-3E68-4793-AC21-4F0AD1C25631}" type="sibTrans" cxnId="{83A3E550-A9E9-4633-AFFE-26E32C881E54}">
      <dgm:prSet/>
      <dgm:spPr/>
      <dgm:t>
        <a:bodyPr/>
        <a:lstStyle/>
        <a:p>
          <a:endParaRPr lang="en-IE"/>
        </a:p>
      </dgm:t>
    </dgm:pt>
    <dgm:pt modelId="{A4F2E41C-4730-4693-8C9B-527004D7B752}">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IE" sz="1050" dirty="0" smtClean="0"/>
            <a:t>Be supportive</a:t>
          </a:r>
          <a:endParaRPr lang="en-IE" sz="1050" dirty="0"/>
        </a:p>
      </dgm:t>
    </dgm:pt>
    <dgm:pt modelId="{BB66D030-0777-46D3-B758-5F49BF45CDA4}" type="parTrans" cxnId="{AB78F03B-9ABC-4494-913A-C0BBBEC8A4D8}">
      <dgm:prSet/>
      <dgm:spPr/>
      <dgm:t>
        <a:bodyPr/>
        <a:lstStyle/>
        <a:p>
          <a:endParaRPr lang="en-IE"/>
        </a:p>
      </dgm:t>
    </dgm:pt>
    <dgm:pt modelId="{7A9C0F5E-0FF5-4E51-BD8F-1C38271F702D}" type="sibTrans" cxnId="{AB78F03B-9ABC-4494-913A-C0BBBEC8A4D8}">
      <dgm:prSet/>
      <dgm:spPr/>
      <dgm:t>
        <a:bodyPr/>
        <a:lstStyle/>
        <a:p>
          <a:endParaRPr lang="en-IE"/>
        </a:p>
      </dgm:t>
    </dgm:pt>
    <dgm:pt modelId="{6F9AC746-9079-42B5-A4E4-9496353E07BD}">
      <dgm:prSet custT="1">
        <dgm:style>
          <a:lnRef idx="1">
            <a:schemeClr val="accent3"/>
          </a:lnRef>
          <a:fillRef idx="2">
            <a:schemeClr val="accent3"/>
          </a:fillRef>
          <a:effectRef idx="1">
            <a:schemeClr val="accent3"/>
          </a:effectRef>
          <a:fontRef idx="minor">
            <a:schemeClr val="dk1"/>
          </a:fontRef>
        </dgm:style>
      </dgm:prSet>
      <dgm:spPr/>
      <dgm:t>
        <a:bodyPr/>
        <a:lstStyle/>
        <a:p>
          <a:r>
            <a:rPr lang="en-IE" sz="1050" dirty="0" smtClean="0"/>
            <a:t>Avoid making assumptions</a:t>
          </a:r>
          <a:endParaRPr lang="en-IE" sz="1050" dirty="0"/>
        </a:p>
      </dgm:t>
    </dgm:pt>
    <dgm:pt modelId="{23D2C87B-B79A-45C0-A9EE-646333CABE74}" type="parTrans" cxnId="{5C3FA539-137A-4686-A1B5-F38258013D50}">
      <dgm:prSet/>
      <dgm:spPr/>
      <dgm:t>
        <a:bodyPr/>
        <a:lstStyle/>
        <a:p>
          <a:endParaRPr lang="en-IE"/>
        </a:p>
      </dgm:t>
    </dgm:pt>
    <dgm:pt modelId="{58BA72EA-DA7F-43DE-8D6D-BC561D87385E}" type="sibTrans" cxnId="{5C3FA539-137A-4686-A1B5-F38258013D50}">
      <dgm:prSet/>
      <dgm:spPr/>
      <dgm:t>
        <a:bodyPr/>
        <a:lstStyle/>
        <a:p>
          <a:endParaRPr lang="en-IE"/>
        </a:p>
      </dgm:t>
    </dgm:pt>
    <dgm:pt modelId="{8FEBAE33-C6B3-430B-AE44-ACAB16430B07}">
      <dgm:prSet custT="1">
        <dgm:style>
          <a:lnRef idx="1">
            <a:schemeClr val="accent3"/>
          </a:lnRef>
          <a:fillRef idx="2">
            <a:schemeClr val="accent3"/>
          </a:fillRef>
          <a:effectRef idx="1">
            <a:schemeClr val="accent3"/>
          </a:effectRef>
          <a:fontRef idx="minor">
            <a:schemeClr val="dk1"/>
          </a:fontRef>
        </dgm:style>
      </dgm:prSet>
      <dgm:spPr/>
      <dgm:t>
        <a:bodyPr/>
        <a:lstStyle/>
        <a:p>
          <a:r>
            <a:rPr lang="en-IE" sz="1050" dirty="0" smtClean="0"/>
            <a:t>Show respect for others</a:t>
          </a:r>
        </a:p>
      </dgm:t>
    </dgm:pt>
    <dgm:pt modelId="{43523B77-7254-4CC5-BC85-851AB17AC623}" type="parTrans" cxnId="{7BC78200-C718-4FBD-8D37-3E7AC191EE0C}">
      <dgm:prSet/>
      <dgm:spPr/>
      <dgm:t>
        <a:bodyPr/>
        <a:lstStyle/>
        <a:p>
          <a:endParaRPr lang="en-IE"/>
        </a:p>
      </dgm:t>
    </dgm:pt>
    <dgm:pt modelId="{77AFDB2C-D9B3-4855-9F4B-703ED15A54DC}" type="sibTrans" cxnId="{7BC78200-C718-4FBD-8D37-3E7AC191EE0C}">
      <dgm:prSet/>
      <dgm:spPr/>
      <dgm:t>
        <a:bodyPr/>
        <a:lstStyle/>
        <a:p>
          <a:endParaRPr lang="en-IE"/>
        </a:p>
      </dgm:t>
    </dgm:pt>
    <dgm:pt modelId="{517E943A-833C-43F6-9854-0A98767528F8}">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IE" sz="1050" dirty="0" smtClean="0"/>
            <a:t>Ask questions</a:t>
          </a:r>
        </a:p>
      </dgm:t>
    </dgm:pt>
    <dgm:pt modelId="{154773C4-80E6-43E6-96EB-7B1DE77F45E7}" type="parTrans" cxnId="{3AACD67B-CDC2-461B-94A7-18DDB4DA7480}">
      <dgm:prSet/>
      <dgm:spPr/>
      <dgm:t>
        <a:bodyPr/>
        <a:lstStyle/>
        <a:p>
          <a:endParaRPr lang="en-IE"/>
        </a:p>
      </dgm:t>
    </dgm:pt>
    <dgm:pt modelId="{A5055F9E-00A7-497C-B135-A20672C7B4D4}" type="sibTrans" cxnId="{3AACD67B-CDC2-461B-94A7-18DDB4DA7480}">
      <dgm:prSet/>
      <dgm:spPr/>
      <dgm:t>
        <a:bodyPr/>
        <a:lstStyle/>
        <a:p>
          <a:endParaRPr lang="en-IE"/>
        </a:p>
      </dgm:t>
    </dgm:pt>
    <dgm:pt modelId="{D6BAEA31-B4ED-4409-8993-524BEEC97A7C}" type="pres">
      <dgm:prSet presAssocID="{0F0BCFC9-E907-44BB-B040-84A91425361E}" presName="Name0" presStyleCnt="0">
        <dgm:presLayoutVars>
          <dgm:dir/>
          <dgm:resizeHandles val="exact"/>
        </dgm:presLayoutVars>
      </dgm:prSet>
      <dgm:spPr/>
      <dgm:t>
        <a:bodyPr/>
        <a:lstStyle/>
        <a:p>
          <a:endParaRPr lang="en-IE"/>
        </a:p>
      </dgm:t>
    </dgm:pt>
    <dgm:pt modelId="{4BC7E207-EDDC-4C6D-B720-01EA62612E50}" type="pres">
      <dgm:prSet presAssocID="{0F0BCFC9-E907-44BB-B040-84A91425361E}" presName="cycle" presStyleCnt="0"/>
      <dgm:spPr/>
    </dgm:pt>
    <dgm:pt modelId="{0448DDB1-26E6-4C44-9752-597BFCD51197}" type="pres">
      <dgm:prSet presAssocID="{C15360ED-53DB-4DC6-8F52-AA7DFE1A55E4}" presName="nodeFirstNode" presStyleLbl="node1" presStyleIdx="0" presStyleCnt="8">
        <dgm:presLayoutVars>
          <dgm:bulletEnabled val="1"/>
        </dgm:presLayoutVars>
      </dgm:prSet>
      <dgm:spPr/>
      <dgm:t>
        <a:bodyPr/>
        <a:lstStyle/>
        <a:p>
          <a:endParaRPr lang="en-IE"/>
        </a:p>
      </dgm:t>
    </dgm:pt>
    <dgm:pt modelId="{CAFD1F5A-52D5-4574-9868-F570C292AEA5}" type="pres">
      <dgm:prSet presAssocID="{71CA1A92-023F-4B15-B63E-0E44AA50F87B}" presName="sibTransFirstNode" presStyleLbl="bgShp" presStyleIdx="0" presStyleCnt="1" custScaleX="183581"/>
      <dgm:spPr/>
      <dgm:t>
        <a:bodyPr/>
        <a:lstStyle/>
        <a:p>
          <a:endParaRPr lang="en-IE"/>
        </a:p>
      </dgm:t>
    </dgm:pt>
    <dgm:pt modelId="{A1D4A8F3-24C9-41B9-A3D7-CEC950D9BE5B}" type="pres">
      <dgm:prSet presAssocID="{8FEBAE33-C6B3-430B-AE44-ACAB16430B07}" presName="nodeFollowingNodes" presStyleLbl="node1" presStyleIdx="1" presStyleCnt="8" custRadScaleRad="149190" custRadScaleInc="40995">
        <dgm:presLayoutVars>
          <dgm:bulletEnabled val="1"/>
        </dgm:presLayoutVars>
      </dgm:prSet>
      <dgm:spPr/>
      <dgm:t>
        <a:bodyPr/>
        <a:lstStyle/>
        <a:p>
          <a:endParaRPr lang="en-IE"/>
        </a:p>
      </dgm:t>
    </dgm:pt>
    <dgm:pt modelId="{BA857C57-5647-4530-94B6-FB7687891041}" type="pres">
      <dgm:prSet presAssocID="{517E943A-833C-43F6-9854-0A98767528F8}" presName="nodeFollowingNodes" presStyleLbl="node1" presStyleIdx="2" presStyleCnt="8" custRadScaleRad="100116" custRadScaleInc="228386">
        <dgm:presLayoutVars>
          <dgm:bulletEnabled val="1"/>
        </dgm:presLayoutVars>
      </dgm:prSet>
      <dgm:spPr/>
      <dgm:t>
        <a:bodyPr/>
        <a:lstStyle/>
        <a:p>
          <a:endParaRPr lang="en-IE"/>
        </a:p>
      </dgm:t>
    </dgm:pt>
    <dgm:pt modelId="{BF8DBFAF-0C74-4021-B690-0AC181F4F0FD}" type="pres">
      <dgm:prSet presAssocID="{BC7C42E3-B794-4061-B9B6-C39411124B85}" presName="nodeFollowingNodes" presStyleLbl="node1" presStyleIdx="3" presStyleCnt="8" custRadScaleRad="152833" custRadScaleInc="-46266">
        <dgm:presLayoutVars>
          <dgm:bulletEnabled val="1"/>
        </dgm:presLayoutVars>
      </dgm:prSet>
      <dgm:spPr/>
      <dgm:t>
        <a:bodyPr/>
        <a:lstStyle/>
        <a:p>
          <a:endParaRPr lang="en-IE"/>
        </a:p>
      </dgm:t>
    </dgm:pt>
    <dgm:pt modelId="{4A32212A-AB94-4DFF-B6DA-3B1FF91B7E7A}" type="pres">
      <dgm:prSet presAssocID="{17FD8897-4243-4915-959A-9A670F0FBB8C}" presName="nodeFollowingNodes" presStyleLbl="node1" presStyleIdx="4" presStyleCnt="8" custRadScaleRad="193904" custRadScaleInc="-228590">
        <dgm:presLayoutVars>
          <dgm:bulletEnabled val="1"/>
        </dgm:presLayoutVars>
      </dgm:prSet>
      <dgm:spPr/>
      <dgm:t>
        <a:bodyPr/>
        <a:lstStyle/>
        <a:p>
          <a:endParaRPr lang="en-IE"/>
        </a:p>
      </dgm:t>
    </dgm:pt>
    <dgm:pt modelId="{34BA8645-E78D-4418-A006-D1223A95A373}" type="pres">
      <dgm:prSet presAssocID="{5ACF9A62-1F63-42C0-85D2-B451D883BD30}" presName="nodeFollowingNodes" presStyleLbl="node1" presStyleIdx="5" presStyleCnt="8" custRadScaleRad="151380" custRadScaleInc="44828">
        <dgm:presLayoutVars>
          <dgm:bulletEnabled val="1"/>
        </dgm:presLayoutVars>
      </dgm:prSet>
      <dgm:spPr/>
      <dgm:t>
        <a:bodyPr/>
        <a:lstStyle/>
        <a:p>
          <a:endParaRPr lang="en-IE"/>
        </a:p>
      </dgm:t>
    </dgm:pt>
    <dgm:pt modelId="{A903A466-5E91-4F09-8C1F-A71BD0478CEA}" type="pres">
      <dgm:prSet presAssocID="{A4F2E41C-4730-4693-8C9B-527004D7B752}" presName="nodeFollowingNodes" presStyleLbl="node1" presStyleIdx="6" presStyleCnt="8" custScaleX="98058" custRadScaleRad="200237" custRadScaleInc="5191">
        <dgm:presLayoutVars>
          <dgm:bulletEnabled val="1"/>
        </dgm:presLayoutVars>
      </dgm:prSet>
      <dgm:spPr/>
      <dgm:t>
        <a:bodyPr/>
        <a:lstStyle/>
        <a:p>
          <a:endParaRPr lang="en-IE"/>
        </a:p>
      </dgm:t>
    </dgm:pt>
    <dgm:pt modelId="{3FF52DC5-82F7-4315-969F-31965C00AFB7}" type="pres">
      <dgm:prSet presAssocID="{6F9AC746-9079-42B5-A4E4-9496353E07BD}" presName="nodeFollowingNodes" presStyleLbl="node1" presStyleIdx="7" presStyleCnt="8" custScaleX="97726" custRadScaleRad="153064" custRadScaleInc="-43140">
        <dgm:presLayoutVars>
          <dgm:bulletEnabled val="1"/>
        </dgm:presLayoutVars>
      </dgm:prSet>
      <dgm:spPr/>
      <dgm:t>
        <a:bodyPr/>
        <a:lstStyle/>
        <a:p>
          <a:endParaRPr lang="en-IE"/>
        </a:p>
      </dgm:t>
    </dgm:pt>
  </dgm:ptLst>
  <dgm:cxnLst>
    <dgm:cxn modelId="{83A3E550-A9E9-4633-AFFE-26E32C881E54}" srcId="{0F0BCFC9-E907-44BB-B040-84A91425361E}" destId="{5ACF9A62-1F63-42C0-85D2-B451D883BD30}" srcOrd="5" destOrd="0" parTransId="{8DCEAAFC-C610-475B-8848-53E386DC6895}" sibTransId="{C48C52D7-3E68-4793-AC21-4F0AD1C25631}"/>
    <dgm:cxn modelId="{DB85E731-3530-1740-83DA-6BC12E771FD1}" type="presOf" srcId="{6F9AC746-9079-42B5-A4E4-9496353E07BD}" destId="{3FF52DC5-82F7-4315-969F-31965C00AFB7}" srcOrd="0" destOrd="0" presId="urn:microsoft.com/office/officeart/2005/8/layout/cycle3"/>
    <dgm:cxn modelId="{A9A427B0-4AC7-7846-9460-2D5B900EA4E7}" type="presOf" srcId="{0F0BCFC9-E907-44BB-B040-84A91425361E}" destId="{D6BAEA31-B4ED-4409-8993-524BEEC97A7C}" srcOrd="0" destOrd="0" presId="urn:microsoft.com/office/officeart/2005/8/layout/cycle3"/>
    <dgm:cxn modelId="{3AACD67B-CDC2-461B-94A7-18DDB4DA7480}" srcId="{0F0BCFC9-E907-44BB-B040-84A91425361E}" destId="{517E943A-833C-43F6-9854-0A98767528F8}" srcOrd="2" destOrd="0" parTransId="{154773C4-80E6-43E6-96EB-7B1DE77F45E7}" sibTransId="{A5055F9E-00A7-497C-B135-A20672C7B4D4}"/>
    <dgm:cxn modelId="{E93FA2B3-19D8-1443-AAA3-3E0C7A74C575}" type="presOf" srcId="{5ACF9A62-1F63-42C0-85D2-B451D883BD30}" destId="{34BA8645-E78D-4418-A006-D1223A95A373}" srcOrd="0" destOrd="0" presId="urn:microsoft.com/office/officeart/2005/8/layout/cycle3"/>
    <dgm:cxn modelId="{967B067F-D363-5242-A28D-44EE677A92F6}" type="presOf" srcId="{71CA1A92-023F-4B15-B63E-0E44AA50F87B}" destId="{CAFD1F5A-52D5-4574-9868-F570C292AEA5}" srcOrd="0" destOrd="0" presId="urn:microsoft.com/office/officeart/2005/8/layout/cycle3"/>
    <dgm:cxn modelId="{3E015CD8-6536-1149-A8D6-7F74BE025844}" type="presOf" srcId="{BC7C42E3-B794-4061-B9B6-C39411124B85}" destId="{BF8DBFAF-0C74-4021-B690-0AC181F4F0FD}" srcOrd="0" destOrd="0" presId="urn:microsoft.com/office/officeart/2005/8/layout/cycle3"/>
    <dgm:cxn modelId="{6C3CC730-A2B5-F042-A657-5178A89E93C8}" type="presOf" srcId="{17FD8897-4243-4915-959A-9A670F0FBB8C}" destId="{4A32212A-AB94-4DFF-B6DA-3B1FF91B7E7A}" srcOrd="0" destOrd="0" presId="urn:microsoft.com/office/officeart/2005/8/layout/cycle3"/>
    <dgm:cxn modelId="{6D1910AF-6E9D-5844-8C7F-3C241D90F521}" type="presOf" srcId="{C15360ED-53DB-4DC6-8F52-AA7DFE1A55E4}" destId="{0448DDB1-26E6-4C44-9752-597BFCD51197}" srcOrd="0" destOrd="0" presId="urn:microsoft.com/office/officeart/2005/8/layout/cycle3"/>
    <dgm:cxn modelId="{5C3FA539-137A-4686-A1B5-F38258013D50}" srcId="{0F0BCFC9-E907-44BB-B040-84A91425361E}" destId="{6F9AC746-9079-42B5-A4E4-9496353E07BD}" srcOrd="7" destOrd="0" parTransId="{23D2C87B-B79A-45C0-A9EE-646333CABE74}" sibTransId="{58BA72EA-DA7F-43DE-8D6D-BC561D87385E}"/>
    <dgm:cxn modelId="{AB78F03B-9ABC-4494-913A-C0BBBEC8A4D8}" srcId="{0F0BCFC9-E907-44BB-B040-84A91425361E}" destId="{A4F2E41C-4730-4693-8C9B-527004D7B752}" srcOrd="6" destOrd="0" parTransId="{BB66D030-0777-46D3-B758-5F49BF45CDA4}" sibTransId="{7A9C0F5E-0FF5-4E51-BD8F-1C38271F702D}"/>
    <dgm:cxn modelId="{54F60AF9-DA11-434B-902A-0B071FF7F871}" type="presOf" srcId="{8FEBAE33-C6B3-430B-AE44-ACAB16430B07}" destId="{A1D4A8F3-24C9-41B9-A3D7-CEC950D9BE5B}" srcOrd="0" destOrd="0" presId="urn:microsoft.com/office/officeart/2005/8/layout/cycle3"/>
    <dgm:cxn modelId="{7BC78200-C718-4FBD-8D37-3E7AC191EE0C}" srcId="{0F0BCFC9-E907-44BB-B040-84A91425361E}" destId="{8FEBAE33-C6B3-430B-AE44-ACAB16430B07}" srcOrd="1" destOrd="0" parTransId="{43523B77-7254-4CC5-BC85-851AB17AC623}" sibTransId="{77AFDB2C-D9B3-4855-9F4B-703ED15A54DC}"/>
    <dgm:cxn modelId="{8932D1B3-C9BD-694B-956D-45CEE9D080B2}" type="presOf" srcId="{517E943A-833C-43F6-9854-0A98767528F8}" destId="{BA857C57-5647-4530-94B6-FB7687891041}" srcOrd="0" destOrd="0" presId="urn:microsoft.com/office/officeart/2005/8/layout/cycle3"/>
    <dgm:cxn modelId="{7B41FAB3-30DB-4F43-825A-B75E712740BA}" srcId="{0F0BCFC9-E907-44BB-B040-84A91425361E}" destId="{C15360ED-53DB-4DC6-8F52-AA7DFE1A55E4}" srcOrd="0" destOrd="0" parTransId="{0B0A665E-AB39-45BF-97A4-06EFC6888B1F}" sibTransId="{71CA1A92-023F-4B15-B63E-0E44AA50F87B}"/>
    <dgm:cxn modelId="{9C0E9566-E5DA-4A56-ADE5-742D28F447B0}" srcId="{0F0BCFC9-E907-44BB-B040-84A91425361E}" destId="{17FD8897-4243-4915-959A-9A670F0FBB8C}" srcOrd="4" destOrd="0" parTransId="{C0691825-D31D-4EAE-87A8-DDC2E6EF622D}" sibTransId="{361623DA-4442-415C-BC77-2DF7703E2C3C}"/>
    <dgm:cxn modelId="{31F76240-4CF0-0F4A-8CE0-859D09D1C010}" type="presOf" srcId="{A4F2E41C-4730-4693-8C9B-527004D7B752}" destId="{A903A466-5E91-4F09-8C1F-A71BD0478CEA}" srcOrd="0" destOrd="0" presId="urn:microsoft.com/office/officeart/2005/8/layout/cycle3"/>
    <dgm:cxn modelId="{59518D6C-67D5-4D6B-9595-7EA1F55E3BBF}" srcId="{0F0BCFC9-E907-44BB-B040-84A91425361E}" destId="{BC7C42E3-B794-4061-B9B6-C39411124B85}" srcOrd="3" destOrd="0" parTransId="{AA48067B-AADE-4F58-BF26-0A92FBF6F0C0}" sibTransId="{9DF03E68-7CB7-4D80-91A4-38D0B0C16510}"/>
    <dgm:cxn modelId="{1018363C-D1B4-2E43-9AFF-15701EB4DAED}" type="presParOf" srcId="{D6BAEA31-B4ED-4409-8993-524BEEC97A7C}" destId="{4BC7E207-EDDC-4C6D-B720-01EA62612E50}" srcOrd="0" destOrd="0" presId="urn:microsoft.com/office/officeart/2005/8/layout/cycle3"/>
    <dgm:cxn modelId="{27AACF76-CA77-2E41-A0BA-A8A8B1CEEC30}" type="presParOf" srcId="{4BC7E207-EDDC-4C6D-B720-01EA62612E50}" destId="{0448DDB1-26E6-4C44-9752-597BFCD51197}" srcOrd="0" destOrd="0" presId="urn:microsoft.com/office/officeart/2005/8/layout/cycle3"/>
    <dgm:cxn modelId="{05C49DB1-ECD6-ED46-B746-0416E19D75EC}" type="presParOf" srcId="{4BC7E207-EDDC-4C6D-B720-01EA62612E50}" destId="{CAFD1F5A-52D5-4574-9868-F570C292AEA5}" srcOrd="1" destOrd="0" presId="urn:microsoft.com/office/officeart/2005/8/layout/cycle3"/>
    <dgm:cxn modelId="{55437295-6740-8542-8A3C-A90E138062CC}" type="presParOf" srcId="{4BC7E207-EDDC-4C6D-B720-01EA62612E50}" destId="{A1D4A8F3-24C9-41B9-A3D7-CEC950D9BE5B}" srcOrd="2" destOrd="0" presId="urn:microsoft.com/office/officeart/2005/8/layout/cycle3"/>
    <dgm:cxn modelId="{A39AF31E-68F1-7546-9C0D-5E0FF2EC38AF}" type="presParOf" srcId="{4BC7E207-EDDC-4C6D-B720-01EA62612E50}" destId="{BA857C57-5647-4530-94B6-FB7687891041}" srcOrd="3" destOrd="0" presId="urn:microsoft.com/office/officeart/2005/8/layout/cycle3"/>
    <dgm:cxn modelId="{A271DFD9-4D34-5842-BCD3-B26CD162BFDF}" type="presParOf" srcId="{4BC7E207-EDDC-4C6D-B720-01EA62612E50}" destId="{BF8DBFAF-0C74-4021-B690-0AC181F4F0FD}" srcOrd="4" destOrd="0" presId="urn:microsoft.com/office/officeart/2005/8/layout/cycle3"/>
    <dgm:cxn modelId="{C757A836-645B-8146-AD8B-58C834B50D37}" type="presParOf" srcId="{4BC7E207-EDDC-4C6D-B720-01EA62612E50}" destId="{4A32212A-AB94-4DFF-B6DA-3B1FF91B7E7A}" srcOrd="5" destOrd="0" presId="urn:microsoft.com/office/officeart/2005/8/layout/cycle3"/>
    <dgm:cxn modelId="{5A3AC47B-2138-B841-B2AD-AAC604D065C5}" type="presParOf" srcId="{4BC7E207-EDDC-4C6D-B720-01EA62612E50}" destId="{34BA8645-E78D-4418-A006-D1223A95A373}" srcOrd="6" destOrd="0" presId="urn:microsoft.com/office/officeart/2005/8/layout/cycle3"/>
    <dgm:cxn modelId="{92161A02-BC28-664C-B987-FD17028DD207}" type="presParOf" srcId="{4BC7E207-EDDC-4C6D-B720-01EA62612E50}" destId="{A903A466-5E91-4F09-8C1F-A71BD0478CEA}" srcOrd="7" destOrd="0" presId="urn:microsoft.com/office/officeart/2005/8/layout/cycle3"/>
    <dgm:cxn modelId="{B9CE84A6-5172-9F42-B332-4BFA14ACA32B}" type="presParOf" srcId="{4BC7E207-EDDC-4C6D-B720-01EA62612E50}" destId="{3FF52DC5-82F7-4315-969F-31965C00AFB7}"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D1F5A-52D5-4574-9868-F570C292AEA5}">
      <dsp:nvSpPr>
        <dsp:cNvPr id="0" name=""/>
        <dsp:cNvSpPr/>
      </dsp:nvSpPr>
      <dsp:spPr>
        <a:xfrm>
          <a:off x="840400" y="-28695"/>
          <a:ext cx="6168179" cy="3359922"/>
        </a:xfrm>
        <a:prstGeom prst="circularArrow">
          <a:avLst>
            <a:gd name="adj1" fmla="val 5544"/>
            <a:gd name="adj2" fmla="val 330680"/>
            <a:gd name="adj3" fmla="val 14642325"/>
            <a:gd name="adj4" fmla="val 16878162"/>
            <a:gd name="adj5" fmla="val 5757"/>
          </a:avLst>
        </a:prstGeom>
        <a:solidFill>
          <a:schemeClr val="bg1">
            <a:lumMod val="65000"/>
          </a:schemeClr>
        </a:solidFill>
        <a:ln>
          <a:noFill/>
        </a:ln>
        <a:effectLst/>
      </dsp:spPr>
      <dsp:style>
        <a:lnRef idx="0">
          <a:scrgbClr r="0" g="0" b="0"/>
        </a:lnRef>
        <a:fillRef idx="1">
          <a:scrgbClr r="0" g="0" b="0"/>
        </a:fillRef>
        <a:effectRef idx="0">
          <a:scrgbClr r="0" g="0" b="0"/>
        </a:effectRef>
        <a:fontRef idx="minor"/>
      </dsp:style>
    </dsp:sp>
    <dsp:sp modelId="{0448DDB1-26E6-4C44-9752-597BFCD51197}">
      <dsp:nvSpPr>
        <dsp:cNvPr id="0" name=""/>
        <dsp:cNvSpPr/>
      </dsp:nvSpPr>
      <dsp:spPr>
        <a:xfrm>
          <a:off x="3448699" y="1256"/>
          <a:ext cx="951581" cy="475790"/>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Speak clearly &amp; slowly</a:t>
          </a:r>
          <a:endParaRPr lang="en-IE" sz="1050" kern="1200" dirty="0"/>
        </a:p>
      </dsp:txBody>
      <dsp:txXfrm>
        <a:off x="3471925" y="24482"/>
        <a:ext cx="905129" cy="429338"/>
      </dsp:txXfrm>
    </dsp:sp>
    <dsp:sp modelId="{A1D4A8F3-24C9-41B9-A3D7-CEC950D9BE5B}">
      <dsp:nvSpPr>
        <dsp:cNvPr id="0" name=""/>
        <dsp:cNvSpPr/>
      </dsp:nvSpPr>
      <dsp:spPr>
        <a:xfrm>
          <a:off x="5325438" y="410743"/>
          <a:ext cx="951581" cy="47579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Show respect for others</a:t>
          </a:r>
        </a:p>
      </dsp:txBody>
      <dsp:txXfrm>
        <a:off x="5348664" y="433969"/>
        <a:ext cx="905129" cy="429338"/>
      </dsp:txXfrm>
    </dsp:sp>
    <dsp:sp modelId="{BA857C57-5647-4530-94B6-FB7687891041}">
      <dsp:nvSpPr>
        <dsp:cNvPr id="0" name=""/>
        <dsp:cNvSpPr/>
      </dsp:nvSpPr>
      <dsp:spPr>
        <a:xfrm>
          <a:off x="3414793" y="2868119"/>
          <a:ext cx="951581" cy="475790"/>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Ask questions</a:t>
          </a:r>
        </a:p>
      </dsp:txBody>
      <dsp:txXfrm>
        <a:off x="3438019" y="2891345"/>
        <a:ext cx="905129" cy="429338"/>
      </dsp:txXfrm>
    </dsp:sp>
    <dsp:sp modelId="{BF8DBFAF-0C74-4021-B690-0AC181F4F0FD}">
      <dsp:nvSpPr>
        <dsp:cNvPr id="0" name=""/>
        <dsp:cNvSpPr/>
      </dsp:nvSpPr>
      <dsp:spPr>
        <a:xfrm>
          <a:off x="5408531" y="2410922"/>
          <a:ext cx="951581" cy="47579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Allow time for a response</a:t>
          </a:r>
          <a:endParaRPr lang="en-IE" sz="1050" kern="1200" dirty="0"/>
        </a:p>
      </dsp:txBody>
      <dsp:txXfrm>
        <a:off x="5431757" y="2434148"/>
        <a:ext cx="905129" cy="429338"/>
      </dsp:txXfrm>
    </dsp:sp>
    <dsp:sp modelId="{4A32212A-AB94-4DFF-B6DA-3B1FF91B7E7A}">
      <dsp:nvSpPr>
        <dsp:cNvPr id="0" name=""/>
        <dsp:cNvSpPr/>
      </dsp:nvSpPr>
      <dsp:spPr>
        <a:xfrm>
          <a:off x="6226088" y="1364435"/>
          <a:ext cx="951581" cy="475790"/>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Avoid jargon or metaphors</a:t>
          </a:r>
          <a:endParaRPr lang="en-IE" sz="1050" kern="1200" dirty="0"/>
        </a:p>
      </dsp:txBody>
      <dsp:txXfrm>
        <a:off x="6249314" y="1387661"/>
        <a:ext cx="905129" cy="429338"/>
      </dsp:txXfrm>
    </dsp:sp>
    <dsp:sp modelId="{34BA8645-E78D-4418-A006-D1223A95A373}">
      <dsp:nvSpPr>
        <dsp:cNvPr id="0" name=""/>
        <dsp:cNvSpPr/>
      </dsp:nvSpPr>
      <dsp:spPr>
        <a:xfrm>
          <a:off x="1517310" y="2421074"/>
          <a:ext cx="951581" cy="47579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Check meanings</a:t>
          </a:r>
          <a:endParaRPr lang="en-IE" sz="1050" kern="1200" dirty="0"/>
        </a:p>
      </dsp:txBody>
      <dsp:txXfrm>
        <a:off x="1540536" y="2444300"/>
        <a:ext cx="905129" cy="429338"/>
      </dsp:txXfrm>
    </dsp:sp>
    <dsp:sp modelId="{A903A466-5E91-4F09-8C1F-A71BD0478CEA}">
      <dsp:nvSpPr>
        <dsp:cNvPr id="0" name=""/>
        <dsp:cNvSpPr/>
      </dsp:nvSpPr>
      <dsp:spPr>
        <a:xfrm>
          <a:off x="590821" y="1330109"/>
          <a:ext cx="933101" cy="475790"/>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Be supportive</a:t>
          </a:r>
          <a:endParaRPr lang="en-IE" sz="1050" kern="1200" dirty="0"/>
        </a:p>
      </dsp:txBody>
      <dsp:txXfrm>
        <a:off x="614047" y="1353335"/>
        <a:ext cx="886649" cy="429338"/>
      </dsp:txXfrm>
    </dsp:sp>
    <dsp:sp modelId="{3FF52DC5-82F7-4315-969F-31965C00AFB7}">
      <dsp:nvSpPr>
        <dsp:cNvPr id="0" name=""/>
        <dsp:cNvSpPr/>
      </dsp:nvSpPr>
      <dsp:spPr>
        <a:xfrm>
          <a:off x="1518541" y="413121"/>
          <a:ext cx="929942" cy="47579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E" sz="1050" kern="1200" dirty="0" smtClean="0"/>
            <a:t>Avoid making assumptions</a:t>
          </a:r>
          <a:endParaRPr lang="en-IE" sz="1050" kern="1200" dirty="0"/>
        </a:p>
      </dsp:txBody>
      <dsp:txXfrm>
        <a:off x="1541767" y="436347"/>
        <a:ext cx="883490" cy="42933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kern="1200" noProof="0" dirty="0" smtClean="0">
                <a:solidFill>
                  <a:schemeClr val="tx1"/>
                </a:solidFill>
                <a:effectLst/>
                <a:latin typeface="+mn-lt"/>
                <a:ea typeface="+mn-ea"/>
                <a:cs typeface="+mn-cs"/>
              </a:rPr>
              <a:t>This resource outlines the importance of community cohesion and how it can be strengthened. Joint events promote this cohesion and can provide a platform for disseminating important information and advocating for specific community purposes. In this presentation you will learn how to plan such an event, what to consider and how it can be adequately implemented.</a:t>
            </a:r>
            <a:endParaRPr lang="en-GB" noProof="0" dirty="0"/>
          </a:p>
        </p:txBody>
      </p:sp>
    </p:spTree>
    <p:extLst>
      <p:ext uri="{BB962C8B-B14F-4D97-AF65-F5344CB8AC3E}">
        <p14:creationId xmlns:p14="http://schemas.microsoft.com/office/powerpoint/2010/main" val="24881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11285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GB" noProof="0" dirty="0"/>
          </a:p>
        </p:txBody>
      </p:sp>
    </p:spTree>
    <p:extLst>
      <p:ext uri="{BB962C8B-B14F-4D97-AF65-F5344CB8AC3E}">
        <p14:creationId xmlns:p14="http://schemas.microsoft.com/office/powerpoint/2010/main" val="16908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7790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7157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244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0309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27470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28541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pPr>
              <a:buFontTx/>
              <a:buNone/>
            </a:pPr>
            <a:r>
              <a:rPr lang="en-GB" sz="1100" kern="1200" dirty="0" smtClean="0">
                <a:solidFill>
                  <a:schemeClr val="tx1"/>
                </a:solidFill>
                <a:effectLst/>
                <a:latin typeface="+mn-lt"/>
                <a:ea typeface="+mn-ea"/>
                <a:cs typeface="+mn-cs"/>
              </a:rPr>
              <a:t>If we stick to Fatima's example, here you see a few activities and plans that she has to consider in order to successfully implement her event.</a:t>
            </a:r>
          </a:p>
          <a:p>
            <a:pPr>
              <a:buFontTx/>
              <a:buNone/>
            </a:pPr>
            <a:r>
              <a:rPr lang="en-GB" sz="1100" kern="1200" dirty="0" smtClean="0">
                <a:solidFill>
                  <a:schemeClr val="tx1"/>
                </a:solidFill>
                <a:effectLst/>
                <a:latin typeface="+mn-lt"/>
                <a:ea typeface="+mn-ea"/>
                <a:cs typeface="+mn-cs"/>
              </a:rPr>
              <a:t>Her main goal is to establish a child care cycle. In order to promote her idea, she plans, prepares and conducts an event at a room provided by the community centre. </a:t>
            </a:r>
          </a:p>
          <a:p>
            <a:pPr>
              <a:buFontTx/>
              <a:buNone/>
            </a:pPr>
            <a:r>
              <a:rPr lang="en-GB" sz="1100" kern="1200" dirty="0" smtClean="0">
                <a:solidFill>
                  <a:schemeClr val="tx1"/>
                </a:solidFill>
                <a:effectLst/>
                <a:latin typeface="+mn-lt"/>
                <a:ea typeface="+mn-ea"/>
                <a:cs typeface="+mn-cs"/>
              </a:rPr>
              <a:t>That means that people, who are involved in her project, are people working in the community centre, but also other mothers or friends and family members who could support her, i.e. by assistance or preparation of food for the event.</a:t>
            </a:r>
          </a:p>
          <a:p>
            <a:pPr>
              <a:buFontTx/>
              <a:buNone/>
            </a:pPr>
            <a:r>
              <a:rPr lang="en-GB" sz="1100" kern="1200" dirty="0" smtClean="0">
                <a:solidFill>
                  <a:schemeClr val="tx1"/>
                </a:solidFill>
                <a:effectLst/>
                <a:latin typeface="+mn-lt"/>
                <a:ea typeface="+mn-ea"/>
                <a:cs typeface="+mn-cs"/>
              </a:rPr>
              <a:t>Fortunately, Fatima already found an appropriate location for her event that she can use for free for approximately two hours. Other activities involve finding a date and time for event that is appropriate for other mothers with small children and for the people from the community centre. She plans to call her good friend to support her with the organisation and to contact other mothers. She also creates a flyer that is available at the centre. Her brother-in-law works at a bakery and is willing to support her with the preparation of snacks. Fatima plans the process of the event, prepares a short presentation with relevant information, creates a group on social media and engages women to sign in a contact list. </a:t>
            </a:r>
          </a:p>
          <a:p>
            <a:pPr>
              <a:buFontTx/>
              <a:buNone/>
            </a:pPr>
            <a:r>
              <a:rPr lang="en-GB" sz="1100" kern="1200" dirty="0" smtClean="0">
                <a:solidFill>
                  <a:schemeClr val="tx1"/>
                </a:solidFill>
                <a:effectLst/>
                <a:latin typeface="+mn-lt"/>
                <a:ea typeface="+mn-ea"/>
                <a:cs typeface="+mn-cs"/>
              </a:rPr>
              <a:t>She notes resources that she needs: facilities, PC, internet access, paper, presentation, snacks and refreshments. Cold refreshments are provided by the centre, but she has to buy coffee and tea and ingredients for the snacks from her own money.</a:t>
            </a:r>
          </a:p>
          <a:p>
            <a:pPr>
              <a:buFontTx/>
              <a:buNone/>
            </a:pPr>
            <a:r>
              <a:rPr lang="en-GB" sz="1100" kern="1200" dirty="0" smtClean="0">
                <a:solidFill>
                  <a:schemeClr val="tx1"/>
                </a:solidFill>
                <a:effectLst/>
                <a:latin typeface="+mn-lt"/>
                <a:ea typeface="+mn-ea"/>
                <a:cs typeface="+mn-cs"/>
              </a:rPr>
              <a:t>Fatima is regularly communicating with the people from the community centre, her friend and family members on up-dates, rescheduling or unexpected events. </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3856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smtClean="0"/>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smtClean="0"/>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ransition xmlns:p14="http://schemas.microsoft.com/office/powerpoint/2010/mai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idiomgame.eu/" TargetMode="External"/><Relationship Id="rId4" Type="http://schemas.openxmlformats.org/officeDocument/2006/relationships/image" Target="../media/image18.tmp"/><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tm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12325" y="2960550"/>
            <a:ext cx="5445900" cy="2405700"/>
          </a:xfrm>
          <a:prstGeom prst="rect">
            <a:avLst/>
          </a:prstGeom>
        </p:spPr>
        <p:txBody>
          <a:bodyPr wrap="square" lIns="91425" tIns="91425" rIns="91425" bIns="91425" anchor="b" anchorCtr="0">
            <a:noAutofit/>
          </a:bodyPr>
          <a:lstStyle/>
          <a:p>
            <a:pPr lvl="0">
              <a:spcBef>
                <a:spcPts val="0"/>
              </a:spcBef>
              <a:buNone/>
            </a:pPr>
            <a:r>
              <a:rPr lang="en-GB" dirty="0" smtClean="0"/>
              <a:t>Effective Communication</a:t>
            </a:r>
            <a:endParaRPr lang="en"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Intercultural Communication</a:t>
            </a:r>
            <a:br>
              <a:rPr lang="en-US" dirty="0" smtClean="0"/>
            </a:br>
            <a:r>
              <a:rPr lang="en-US" dirty="0" smtClean="0"/>
              <a:t>Patterns</a:t>
            </a:r>
            <a:endParaRPr lang="en-US" dirty="0"/>
          </a:p>
        </p:txBody>
      </p:sp>
      <p:sp>
        <p:nvSpPr>
          <p:cNvPr id="9" name="TextBox 8"/>
          <p:cNvSpPr txBox="1"/>
          <p:nvPr/>
        </p:nvSpPr>
        <p:spPr>
          <a:xfrm>
            <a:off x="691200" y="2518364"/>
            <a:ext cx="4196080" cy="2354491"/>
          </a:xfrm>
          <a:prstGeom prst="rect">
            <a:avLst/>
          </a:prstGeom>
          <a:noFill/>
        </p:spPr>
        <p:txBody>
          <a:bodyPr wrap="square" rtlCol="0">
            <a:spAutoFit/>
          </a:bodyPr>
          <a:lstStyle/>
          <a:p>
            <a:pPr>
              <a:lnSpc>
                <a:spcPct val="150000"/>
              </a:lnSpc>
            </a:pPr>
            <a:r>
              <a:rPr lang="en-IE" b="1" dirty="0" smtClean="0">
                <a:solidFill>
                  <a:srgbClr val="336600"/>
                </a:solidFill>
              </a:rPr>
              <a:t>Collectivist Cultures</a:t>
            </a:r>
          </a:p>
          <a:p>
            <a:pPr marL="285750" indent="-285750">
              <a:lnSpc>
                <a:spcPct val="150000"/>
              </a:lnSpc>
              <a:buFont typeface="Arial" panose="020B0604020202020204" pitchFamily="34" charset="0"/>
              <a:buChar char="•"/>
            </a:pPr>
            <a:r>
              <a:rPr lang="en-IE" dirty="0" smtClean="0">
                <a:solidFill>
                  <a:srgbClr val="336600"/>
                </a:solidFill>
              </a:rPr>
              <a:t>Less focus on verbal interactions</a:t>
            </a:r>
          </a:p>
          <a:p>
            <a:pPr marL="285750" indent="-285750">
              <a:lnSpc>
                <a:spcPct val="150000"/>
              </a:lnSpc>
              <a:buFont typeface="Arial" panose="020B0604020202020204" pitchFamily="34" charset="0"/>
              <a:buChar char="•"/>
            </a:pPr>
            <a:r>
              <a:rPr lang="en-IE" dirty="0" smtClean="0">
                <a:solidFill>
                  <a:srgbClr val="336600"/>
                </a:solidFill>
              </a:rPr>
              <a:t>More focus on nonverbal interactions</a:t>
            </a:r>
          </a:p>
          <a:p>
            <a:pPr marL="285750" indent="-285750">
              <a:lnSpc>
                <a:spcPct val="150000"/>
              </a:lnSpc>
              <a:buFont typeface="Arial" panose="020B0604020202020204" pitchFamily="34" charset="0"/>
              <a:buChar char="•"/>
            </a:pPr>
            <a:r>
              <a:rPr lang="en-IE" dirty="0" smtClean="0">
                <a:solidFill>
                  <a:srgbClr val="336600"/>
                </a:solidFill>
              </a:rPr>
              <a:t>Often communicate using indirect style</a:t>
            </a:r>
          </a:p>
          <a:p>
            <a:pPr marL="285750" indent="-285750">
              <a:lnSpc>
                <a:spcPct val="150000"/>
              </a:lnSpc>
              <a:buFont typeface="Arial" panose="020B0604020202020204" pitchFamily="34" charset="0"/>
              <a:buChar char="•"/>
            </a:pPr>
            <a:r>
              <a:rPr lang="en-IE" dirty="0" smtClean="0">
                <a:solidFill>
                  <a:srgbClr val="336600"/>
                </a:solidFill>
              </a:rPr>
              <a:t>Context of communication is more important</a:t>
            </a:r>
          </a:p>
          <a:p>
            <a:pPr marL="285750" indent="-285750">
              <a:lnSpc>
                <a:spcPct val="150000"/>
              </a:lnSpc>
              <a:buFont typeface="Arial" panose="020B0604020202020204" pitchFamily="34" charset="0"/>
              <a:buChar char="•"/>
            </a:pPr>
            <a:r>
              <a:rPr lang="en-IE" dirty="0" smtClean="0">
                <a:solidFill>
                  <a:srgbClr val="336600"/>
                </a:solidFill>
              </a:rPr>
              <a:t>Socially interdependent</a:t>
            </a:r>
          </a:p>
          <a:p>
            <a:pPr marL="285750" indent="-285750">
              <a:lnSpc>
                <a:spcPct val="150000"/>
              </a:lnSpc>
              <a:buFont typeface="Arial" panose="020B0604020202020204" pitchFamily="34" charset="0"/>
              <a:buChar char="•"/>
            </a:pPr>
            <a:r>
              <a:rPr lang="en-IE" dirty="0" smtClean="0">
                <a:solidFill>
                  <a:srgbClr val="336600"/>
                </a:solidFill>
              </a:rPr>
              <a:t>Duties and obligations define behaviour</a:t>
            </a:r>
            <a:endParaRPr lang="en-IE" dirty="0">
              <a:solidFill>
                <a:srgbClr val="336600"/>
              </a:solidFill>
            </a:endParaRPr>
          </a:p>
        </p:txBody>
      </p:sp>
      <p:sp>
        <p:nvSpPr>
          <p:cNvPr id="10" name="TextBox 9"/>
          <p:cNvSpPr txBox="1"/>
          <p:nvPr/>
        </p:nvSpPr>
        <p:spPr>
          <a:xfrm>
            <a:off x="4775200" y="2518364"/>
            <a:ext cx="4216400" cy="2354491"/>
          </a:xfrm>
          <a:prstGeom prst="rect">
            <a:avLst/>
          </a:prstGeom>
          <a:noFill/>
        </p:spPr>
        <p:txBody>
          <a:bodyPr wrap="square" rtlCol="0">
            <a:spAutoFit/>
          </a:bodyPr>
          <a:lstStyle/>
          <a:p>
            <a:pPr>
              <a:lnSpc>
                <a:spcPct val="150000"/>
              </a:lnSpc>
            </a:pPr>
            <a:r>
              <a:rPr lang="en-IE" b="1" dirty="0" smtClean="0">
                <a:solidFill>
                  <a:srgbClr val="669900"/>
                </a:solidFill>
              </a:rPr>
              <a:t>Individualistic Cultures</a:t>
            </a:r>
          </a:p>
          <a:p>
            <a:pPr marL="285750" indent="-285750">
              <a:lnSpc>
                <a:spcPct val="150000"/>
              </a:lnSpc>
              <a:buFont typeface="Arial" panose="020B0604020202020204" pitchFamily="34" charset="0"/>
              <a:buChar char="•"/>
            </a:pPr>
            <a:r>
              <a:rPr lang="en-IE" dirty="0" smtClean="0">
                <a:solidFill>
                  <a:srgbClr val="669900"/>
                </a:solidFill>
              </a:rPr>
              <a:t>More focus on verbal interactions</a:t>
            </a:r>
          </a:p>
          <a:p>
            <a:pPr marL="285750" indent="-285750">
              <a:lnSpc>
                <a:spcPct val="150000"/>
              </a:lnSpc>
              <a:buFont typeface="Arial" panose="020B0604020202020204" pitchFamily="34" charset="0"/>
              <a:buChar char="•"/>
            </a:pPr>
            <a:r>
              <a:rPr lang="en-IE" dirty="0" smtClean="0">
                <a:solidFill>
                  <a:srgbClr val="669900"/>
                </a:solidFill>
              </a:rPr>
              <a:t>Less focus on nonverbal interactions</a:t>
            </a:r>
          </a:p>
          <a:p>
            <a:pPr marL="285750" indent="-285750">
              <a:lnSpc>
                <a:spcPct val="150000"/>
              </a:lnSpc>
              <a:buFont typeface="Arial" panose="020B0604020202020204" pitchFamily="34" charset="0"/>
              <a:buChar char="•"/>
            </a:pPr>
            <a:r>
              <a:rPr lang="en-IE" dirty="0" smtClean="0">
                <a:solidFill>
                  <a:srgbClr val="669900"/>
                </a:solidFill>
              </a:rPr>
              <a:t>Mainly use direct communication style</a:t>
            </a:r>
          </a:p>
          <a:p>
            <a:pPr marL="285750" indent="-285750">
              <a:lnSpc>
                <a:spcPct val="150000"/>
              </a:lnSpc>
              <a:buFont typeface="Arial" panose="020B0604020202020204" pitchFamily="34" charset="0"/>
              <a:buChar char="•"/>
            </a:pPr>
            <a:r>
              <a:rPr lang="en-IE" dirty="0" smtClean="0">
                <a:solidFill>
                  <a:srgbClr val="669900"/>
                </a:solidFill>
              </a:rPr>
              <a:t>What is said is more important</a:t>
            </a:r>
          </a:p>
          <a:p>
            <a:pPr marL="285750" indent="-285750">
              <a:lnSpc>
                <a:spcPct val="150000"/>
              </a:lnSpc>
              <a:buFont typeface="Arial" panose="020B0604020202020204" pitchFamily="34" charset="0"/>
              <a:buChar char="•"/>
            </a:pPr>
            <a:r>
              <a:rPr lang="en-IE" dirty="0" smtClean="0">
                <a:solidFill>
                  <a:srgbClr val="669900"/>
                </a:solidFill>
              </a:rPr>
              <a:t>Independent</a:t>
            </a:r>
          </a:p>
          <a:p>
            <a:pPr marL="285750" indent="-285750">
              <a:lnSpc>
                <a:spcPct val="150000"/>
              </a:lnSpc>
              <a:buFont typeface="Arial" panose="020B0604020202020204" pitchFamily="34" charset="0"/>
              <a:buChar char="•"/>
            </a:pPr>
            <a:r>
              <a:rPr lang="en-IE" dirty="0" smtClean="0">
                <a:solidFill>
                  <a:srgbClr val="669900"/>
                </a:solidFill>
              </a:rPr>
              <a:t>Attitudes and personal needs define behaviour</a:t>
            </a:r>
            <a:endParaRPr lang="en-IE" dirty="0">
              <a:solidFill>
                <a:srgbClr val="669900"/>
              </a:solidFill>
            </a:endParaRPr>
          </a:p>
        </p:txBody>
      </p:sp>
    </p:spTree>
    <p:extLst>
      <p:ext uri="{BB962C8B-B14F-4D97-AF65-F5344CB8AC3E}">
        <p14:creationId xmlns:p14="http://schemas.microsoft.com/office/powerpoint/2010/main" val="19781913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&amp; High Context Cultures</a:t>
            </a:r>
            <a:endParaRPr lang="en-US" dirty="0"/>
          </a:p>
        </p:txBody>
      </p:sp>
      <p:sp>
        <p:nvSpPr>
          <p:cNvPr id="15" name="Left-Right Arrow 14"/>
          <p:cNvSpPr/>
          <p:nvPr/>
        </p:nvSpPr>
        <p:spPr>
          <a:xfrm>
            <a:off x="1186098" y="5094878"/>
            <a:ext cx="7266702" cy="627402"/>
          </a:xfrm>
          <a:prstGeom prst="leftRightArrow">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E" dirty="0" smtClean="0"/>
              <a:t>Low Context			High Context</a:t>
            </a:r>
            <a:endParaRPr lang="en-IE" dirty="0"/>
          </a:p>
        </p:txBody>
      </p:sp>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8776" y="2187435"/>
            <a:ext cx="982980" cy="655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1969" y="2665444"/>
            <a:ext cx="978852" cy="649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185" y="3144101"/>
            <a:ext cx="1047750" cy="652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5234" y="2202243"/>
            <a:ext cx="1021509" cy="679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158" y="2665444"/>
            <a:ext cx="1066959" cy="656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8855" y="3667474"/>
            <a:ext cx="104775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96354" y="3150987"/>
            <a:ext cx="970935" cy="646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55631" y="3667474"/>
            <a:ext cx="1076008" cy="716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69341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Tips for Effective Intercultural</a:t>
            </a:r>
            <a:br>
              <a:rPr lang="en-US" dirty="0" smtClean="0"/>
            </a:br>
            <a:r>
              <a:rPr lang="en-US" dirty="0" smtClean="0"/>
              <a:t>Communication</a:t>
            </a:r>
            <a:endParaRPr lang="en-US" dirty="0"/>
          </a:p>
        </p:txBody>
      </p:sp>
      <p:graphicFrame>
        <p:nvGraphicFramePr>
          <p:cNvPr id="17" name="Diagram 16"/>
          <p:cNvGraphicFramePr/>
          <p:nvPr>
            <p:extLst>
              <p:ext uri="{D42A27DB-BD31-4B8C-83A1-F6EECF244321}">
                <p14:modId xmlns:p14="http://schemas.microsoft.com/office/powerpoint/2010/main" val="2382747567"/>
              </p:ext>
            </p:extLst>
          </p:nvPr>
        </p:nvGraphicFramePr>
        <p:xfrm>
          <a:off x="691200" y="2174863"/>
          <a:ext cx="7858220" cy="3343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137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Effective Communication</a:t>
            </a:r>
            <a:br>
              <a:rPr lang="en-US" dirty="0" smtClean="0"/>
            </a:br>
            <a:r>
              <a:rPr lang="en-US" dirty="0" smtClean="0"/>
              <a:t>Worksheet &amp; Games</a:t>
            </a:r>
            <a:endParaRPr lang="en-US" dirty="0"/>
          </a:p>
        </p:txBody>
      </p:sp>
      <p:sp>
        <p:nvSpPr>
          <p:cNvPr id="4" name="TextBox 3"/>
          <p:cNvSpPr txBox="1"/>
          <p:nvPr/>
        </p:nvSpPr>
        <p:spPr>
          <a:xfrm>
            <a:off x="4809556" y="2070891"/>
            <a:ext cx="3911600" cy="2677656"/>
          </a:xfrm>
          <a:prstGeom prst="rect">
            <a:avLst/>
          </a:prstGeom>
          <a:noFill/>
        </p:spPr>
        <p:txBody>
          <a:bodyPr wrap="square" rtlCol="0">
            <a:spAutoFit/>
          </a:bodyPr>
          <a:lstStyle/>
          <a:p>
            <a:r>
              <a:rPr lang="en-IE" dirty="0" smtClean="0"/>
              <a:t>We often use idioms when we speak. </a:t>
            </a:r>
            <a:r>
              <a:rPr lang="en-IE" dirty="0"/>
              <a:t>The use of idioms </a:t>
            </a:r>
            <a:r>
              <a:rPr lang="en-IE" dirty="0" smtClean="0"/>
              <a:t>in </a:t>
            </a:r>
            <a:r>
              <a:rPr lang="en-IE" dirty="0"/>
              <a:t>a language adds colour to it and makes it more interesting for the listeners</a:t>
            </a:r>
            <a:r>
              <a:rPr lang="en-IE" dirty="0" smtClean="0"/>
              <a:t>. </a:t>
            </a:r>
          </a:p>
          <a:p>
            <a:endParaRPr lang="en-IE" dirty="0"/>
          </a:p>
          <a:p>
            <a:r>
              <a:rPr lang="en-IE" dirty="0" smtClean="0"/>
              <a:t>Understanding </a:t>
            </a:r>
            <a:r>
              <a:rPr lang="en-IE" dirty="0"/>
              <a:t>idioms is an </a:t>
            </a:r>
            <a:r>
              <a:rPr lang="en-IE" dirty="0" smtClean="0"/>
              <a:t>integral </a:t>
            </a:r>
            <a:r>
              <a:rPr lang="en-IE" dirty="0"/>
              <a:t>part of language </a:t>
            </a:r>
            <a:r>
              <a:rPr lang="en-IE" dirty="0" smtClean="0"/>
              <a:t>fluency</a:t>
            </a:r>
            <a:r>
              <a:rPr lang="en-IE" dirty="0"/>
              <a:t> </a:t>
            </a:r>
            <a:r>
              <a:rPr lang="en-IE" dirty="0" smtClean="0"/>
              <a:t>and an essential competence for integration into host communities.</a:t>
            </a:r>
          </a:p>
          <a:p>
            <a:endParaRPr lang="en-IE" dirty="0"/>
          </a:p>
          <a:p>
            <a:r>
              <a:rPr lang="en-IE" dirty="0" smtClean="0"/>
              <a:t>Click on the link below to play the idiom game and develop your essential language skills.</a:t>
            </a:r>
          </a:p>
          <a:p>
            <a:endParaRPr lang="en-IE" dirty="0"/>
          </a:p>
          <a:p>
            <a:r>
              <a:rPr lang="en-IE" dirty="0" smtClean="0">
                <a:hlinkClick r:id="rId3"/>
              </a:rPr>
              <a:t>www.theidiomgame.eu</a:t>
            </a:r>
            <a:r>
              <a:rPr lang="en-IE" dirty="0" smtClean="0"/>
              <a:t> </a:t>
            </a:r>
            <a:endParaRPr lang="en-IE" dirty="0"/>
          </a:p>
        </p:txBody>
      </p:sp>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622" y="2527170"/>
            <a:ext cx="3690338" cy="2901603"/>
          </a:xfrm>
          <a:prstGeom prst="rect">
            <a:avLst/>
          </a:prstGeom>
        </p:spPr>
        <p:style>
          <a:lnRef idx="2">
            <a:schemeClr val="accent3">
              <a:shade val="50000"/>
            </a:schemeClr>
          </a:lnRef>
          <a:fillRef idx="1">
            <a:schemeClr val="accent3"/>
          </a:fillRef>
          <a:effectRef idx="0">
            <a:schemeClr val="accent3"/>
          </a:effectRef>
          <a:fontRef idx="minor">
            <a:schemeClr val="lt1"/>
          </a:fontRef>
        </p:style>
      </p:pic>
      <p:sp>
        <p:nvSpPr>
          <p:cNvPr id="6" name="TextBox 5"/>
          <p:cNvSpPr txBox="1"/>
          <p:nvPr/>
        </p:nvSpPr>
        <p:spPr>
          <a:xfrm>
            <a:off x="284480" y="1917002"/>
            <a:ext cx="4257040" cy="307777"/>
          </a:xfrm>
          <a:prstGeom prst="rect">
            <a:avLst/>
          </a:prstGeom>
          <a:noFill/>
        </p:spPr>
        <p:txBody>
          <a:bodyPr wrap="square" rtlCol="0">
            <a:spAutoFit/>
          </a:bodyPr>
          <a:lstStyle/>
          <a:p>
            <a:pPr algn="ctr"/>
            <a:r>
              <a:rPr lang="en-IE" b="1" dirty="0" smtClean="0">
                <a:solidFill>
                  <a:srgbClr val="800080"/>
                </a:solidFill>
              </a:rPr>
              <a:t>Understanding Idioms</a:t>
            </a:r>
            <a:endParaRPr lang="en-IE" b="1" dirty="0">
              <a:solidFill>
                <a:srgbClr val="800080"/>
              </a:solidFill>
            </a:endParaRPr>
          </a:p>
        </p:txBody>
      </p:sp>
    </p:spTree>
    <p:extLst>
      <p:ext uri="{BB962C8B-B14F-4D97-AF65-F5344CB8AC3E}">
        <p14:creationId xmlns:p14="http://schemas.microsoft.com/office/powerpoint/2010/main" val="29774092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55" name="Shape 255"/>
          <p:cNvSpPr txBox="1">
            <a:spLocks noGrp="1"/>
          </p:cNvSpPr>
          <p:nvPr>
            <p:ph type="ctrTitle" idx="4294967295"/>
          </p:nvPr>
        </p:nvSpPr>
        <p:spPr>
          <a:xfrm>
            <a:off x="582500" y="1650475"/>
            <a:ext cx="6746100" cy="1546500"/>
          </a:xfrm>
          <a:prstGeom prst="rect">
            <a:avLst/>
          </a:prstGeom>
        </p:spPr>
        <p:txBody>
          <a:bodyPr wrap="square" lIns="91425" tIns="91425" rIns="91425" bIns="91425" anchor="b" anchorCtr="0">
            <a:noAutofit/>
          </a:bodyPr>
          <a:lstStyle/>
          <a:p>
            <a:pPr lvl="0" rtl="0">
              <a:spcBef>
                <a:spcPts val="0"/>
              </a:spcBef>
              <a:buNone/>
            </a:pPr>
            <a:r>
              <a:rPr lang="en" sz="12000" dirty="0">
                <a:solidFill>
                  <a:srgbClr val="FFFFFF"/>
                </a:solidFill>
              </a:rPr>
              <a:t>Thanks!</a:t>
            </a:r>
          </a:p>
        </p:txBody>
      </p:sp>
      <p:pic>
        <p:nvPicPr>
          <p:cNvPr id="2" name="Grafik 1"/>
          <p:cNvPicPr>
            <a:picLocks noChangeAspect="1"/>
          </p:cNvPicPr>
          <p:nvPr/>
        </p:nvPicPr>
        <p:blipFill>
          <a:blip r:embed="rId3"/>
          <a:stretch>
            <a:fillRect/>
          </a:stretch>
        </p:blipFill>
        <p:spPr>
          <a:xfrm>
            <a:off x="5766954" y="3196975"/>
            <a:ext cx="2906443" cy="2573220"/>
          </a:xfrm>
          <a:prstGeom prst="rect">
            <a:avLst/>
          </a:prstGeom>
        </p:spPr>
      </p:pic>
      <p:sp>
        <p:nvSpPr>
          <p:cNvPr id="3" name="Textfeld 2"/>
          <p:cNvSpPr txBox="1"/>
          <p:nvPr/>
        </p:nvSpPr>
        <p:spPr>
          <a:xfrm>
            <a:off x="189817" y="5492269"/>
            <a:ext cx="6650609" cy="1107996"/>
          </a:xfrm>
          <a:prstGeom prst="rect">
            <a:avLst/>
          </a:prstGeom>
          <a:noFill/>
        </p:spPr>
        <p:txBody>
          <a:bodyPr wrap="square" rtlCol="0">
            <a:spAutoFit/>
          </a:bodyPr>
          <a:lstStyle/>
          <a:p>
            <a:r>
              <a:rPr lang="en-GB" sz="1100" dirty="0"/>
              <a:t>This project </a:t>
            </a:r>
            <a:r>
              <a:rPr lang="en-GB" sz="1100" dirty="0" smtClean="0"/>
              <a:t>has </a:t>
            </a:r>
            <a:r>
              <a:rPr lang="en-GB" sz="1100" dirty="0"/>
              <a:t>been funded with support from the European </a:t>
            </a:r>
            <a:r>
              <a:rPr lang="en-GB" sz="1100" dirty="0" smtClean="0"/>
              <a:t>Commission.</a:t>
            </a:r>
          </a:p>
          <a:p>
            <a:endParaRPr lang="en-GB" sz="1100" dirty="0"/>
          </a:p>
          <a:p>
            <a:r>
              <a:rPr lang="en-GB" sz="1100" dirty="0" smtClean="0"/>
              <a:t>This </a:t>
            </a:r>
            <a:r>
              <a:rPr lang="en-GB" sz="1100" dirty="0"/>
              <a:t>document reflects the views only of the author and the Commission cannot </a:t>
            </a:r>
            <a:r>
              <a:rPr lang="en-GB" sz="1100" dirty="0" smtClean="0"/>
              <a:t>be</a:t>
            </a:r>
          </a:p>
          <a:p>
            <a:r>
              <a:rPr lang="en-GB" sz="1100" dirty="0" smtClean="0"/>
              <a:t>held </a:t>
            </a:r>
            <a:r>
              <a:rPr lang="en-GB" sz="1100" dirty="0"/>
              <a:t>responsible for any use which might be made of the information contained </a:t>
            </a:r>
            <a:r>
              <a:rPr lang="en-GB" sz="1100" dirty="0" smtClean="0"/>
              <a:t>herein.</a:t>
            </a:r>
          </a:p>
          <a:p>
            <a:endParaRPr lang="en-GB" sz="1100" dirty="0"/>
          </a:p>
          <a:p>
            <a:r>
              <a:rPr lang="en-GB" sz="1100" dirty="0" smtClean="0"/>
              <a:t>Project Number: 2017-1-FR01-KA204-037126</a:t>
            </a:r>
            <a:endParaRPr lang="de-AT" sz="1100" dirty="0"/>
          </a:p>
        </p:txBody>
      </p:sp>
      <p:sp>
        <p:nvSpPr>
          <p:cNvPr id="4" name="TextBox 3"/>
          <p:cNvSpPr txBox="1"/>
          <p:nvPr/>
        </p:nvSpPr>
        <p:spPr>
          <a:xfrm>
            <a:off x="189817" y="5183474"/>
            <a:ext cx="4067704" cy="307777"/>
          </a:xfrm>
          <a:prstGeom prst="rect">
            <a:avLst/>
          </a:prstGeom>
          <a:noFill/>
        </p:spPr>
        <p:txBody>
          <a:bodyPr wrap="square" rtlCol="0">
            <a:spAutoFit/>
          </a:bodyPr>
          <a:lstStyle/>
          <a:p>
            <a:r>
              <a:rPr lang="en-US" dirty="0" smtClean="0"/>
              <a:t>All Photographs courtesy of </a:t>
            </a:r>
            <a:r>
              <a:rPr lang="en-US" dirty="0" err="1" smtClean="0"/>
              <a:t>Pixabay.com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title"/>
          </p:nvPr>
        </p:nvSpPr>
        <p:spPr>
          <a:xfrm>
            <a:off x="691200" y="242325"/>
            <a:ext cx="5815500" cy="1236000"/>
          </a:xfrm>
          <a:prstGeom prst="rect">
            <a:avLst/>
          </a:prstGeom>
        </p:spPr>
        <p:txBody>
          <a:bodyPr wrap="square" lIns="91425" tIns="91425" rIns="91425" bIns="91425" anchor="b" anchorCtr="0">
            <a:noAutofit/>
          </a:bodyPr>
          <a:lstStyle/>
          <a:p>
            <a:pPr lvl="0" rtl="0">
              <a:spcBef>
                <a:spcPts val="0"/>
              </a:spcBef>
              <a:buNone/>
            </a:pPr>
            <a:r>
              <a:rPr lang="en-GB" dirty="0" smtClean="0"/>
              <a:t>Effective Communication Model</a:t>
            </a:r>
            <a:endParaRPr lang="en"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9690" y="2540371"/>
            <a:ext cx="4840287"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We Communicate</a:t>
            </a:r>
            <a:endParaRPr lang="en-US" dirty="0"/>
          </a:p>
        </p:txBody>
      </p:sp>
      <p:pic>
        <p:nvPicPr>
          <p:cNvPr id="12" name="Picture 1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7022" y="2471541"/>
            <a:ext cx="5229955" cy="284837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Communication Styles</a:t>
            </a:r>
            <a:endParaRPr lang="en-US" dirty="0"/>
          </a:p>
        </p:txBody>
      </p:sp>
      <p:sp>
        <p:nvSpPr>
          <p:cNvPr id="6" name="Text Box 2"/>
          <p:cNvSpPr txBox="1">
            <a:spLocks noChangeArrowheads="1"/>
          </p:cNvSpPr>
          <p:nvPr/>
        </p:nvSpPr>
        <p:spPr bwMode="auto">
          <a:xfrm>
            <a:off x="602782" y="2241985"/>
            <a:ext cx="2453100" cy="28876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IE" sz="1800" dirty="0">
                <a:effectLst/>
                <a:latin typeface="Calibri"/>
                <a:ea typeface="Calibri"/>
                <a:cs typeface="Times New Roman"/>
              </a:rPr>
              <a:t> </a:t>
            </a:r>
            <a:endParaRPr lang="en-IE" sz="1100" dirty="0">
              <a:effectLst/>
              <a:latin typeface="Calibri"/>
              <a:ea typeface="Calibri"/>
              <a:cs typeface="Times New Roman"/>
            </a:endParaRPr>
          </a:p>
          <a:p>
            <a:pPr marL="0" marR="0" algn="ctr">
              <a:lnSpc>
                <a:spcPct val="200000"/>
              </a:lnSpc>
              <a:spcBef>
                <a:spcPts val="0"/>
              </a:spcBef>
              <a:spcAft>
                <a:spcPts val="1000"/>
              </a:spcAft>
            </a:pPr>
            <a:r>
              <a:rPr lang="en-IE" sz="2400" b="1" dirty="0">
                <a:solidFill>
                  <a:srgbClr val="7F7F7F"/>
                </a:solidFill>
                <a:effectLst/>
                <a:latin typeface="Calibri"/>
                <a:ea typeface="Calibri"/>
                <a:cs typeface="Times New Roman"/>
              </a:rPr>
              <a:t>PASSIVE</a:t>
            </a:r>
            <a:endParaRPr lang="en-IE" dirty="0">
              <a:effectLst/>
              <a:latin typeface="Calibri"/>
              <a:ea typeface="Calibri"/>
              <a:cs typeface="Times New Roman"/>
            </a:endParaRPr>
          </a:p>
          <a:p>
            <a:pPr marL="0" marR="0" algn="ctr">
              <a:lnSpc>
                <a:spcPct val="200000"/>
              </a:lnSpc>
              <a:spcBef>
                <a:spcPts val="0"/>
              </a:spcBef>
              <a:spcAft>
                <a:spcPts val="1000"/>
              </a:spcAft>
            </a:pPr>
            <a:r>
              <a:rPr lang="en-IE" sz="2400" b="1" dirty="0">
                <a:solidFill>
                  <a:srgbClr val="FF0000"/>
                </a:solidFill>
                <a:effectLst/>
                <a:latin typeface="Calibri"/>
                <a:ea typeface="Calibri"/>
                <a:cs typeface="Times New Roman"/>
              </a:rPr>
              <a:t>AGGRESSIVE</a:t>
            </a:r>
            <a:endParaRPr lang="en-IE" dirty="0">
              <a:solidFill>
                <a:srgbClr val="FF0000"/>
              </a:solidFill>
              <a:effectLst/>
              <a:latin typeface="Calibri"/>
              <a:ea typeface="Calibri"/>
              <a:cs typeface="Times New Roman"/>
            </a:endParaRPr>
          </a:p>
          <a:p>
            <a:pPr marL="0" marR="0" algn="ctr">
              <a:lnSpc>
                <a:spcPct val="200000"/>
              </a:lnSpc>
              <a:spcBef>
                <a:spcPts val="0"/>
              </a:spcBef>
              <a:spcAft>
                <a:spcPts val="1000"/>
              </a:spcAft>
            </a:pPr>
            <a:r>
              <a:rPr lang="en-IE" sz="2400" b="1" dirty="0">
                <a:solidFill>
                  <a:schemeClr val="accent5">
                    <a:lumMod val="50000"/>
                  </a:schemeClr>
                </a:solidFill>
                <a:effectLst/>
                <a:latin typeface="Calibri"/>
                <a:ea typeface="Calibri"/>
                <a:cs typeface="Times New Roman"/>
              </a:rPr>
              <a:t>ASSERTIVE</a:t>
            </a:r>
            <a:endParaRPr lang="en-IE" dirty="0">
              <a:solidFill>
                <a:schemeClr val="accent5">
                  <a:lumMod val="50000"/>
                </a:schemeClr>
              </a:solidFill>
              <a:effectLst/>
              <a:latin typeface="Calibri"/>
              <a:ea typeface="Calibri"/>
              <a:cs typeface="Times New Roman"/>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6759" y="2163543"/>
            <a:ext cx="5090160" cy="296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3257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Passive Communicator</a:t>
            </a:r>
            <a:endParaRPr lang="en-US" dirty="0"/>
          </a:p>
        </p:txBody>
      </p:sp>
      <p:sp>
        <p:nvSpPr>
          <p:cNvPr id="7" name="TextBox 6"/>
          <p:cNvSpPr txBox="1"/>
          <p:nvPr/>
        </p:nvSpPr>
        <p:spPr>
          <a:xfrm>
            <a:off x="691200" y="2374247"/>
            <a:ext cx="7058860" cy="30469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sz="1600" dirty="0" smtClean="0">
                <a:solidFill>
                  <a:srgbClr val="336600"/>
                </a:solidFill>
              </a:rPr>
              <a:t>Is afraid to speak up</a:t>
            </a:r>
          </a:p>
          <a:p>
            <a:pPr marL="285750" indent="-285750">
              <a:lnSpc>
                <a:spcPct val="150000"/>
              </a:lnSpc>
              <a:buFont typeface="Arial" panose="020B0604020202020204" pitchFamily="34" charset="0"/>
              <a:buChar char="•"/>
            </a:pPr>
            <a:r>
              <a:rPr lang="en-IE" sz="1600" dirty="0" smtClean="0">
                <a:solidFill>
                  <a:srgbClr val="336600"/>
                </a:solidFill>
              </a:rPr>
              <a:t>Avoids direct eye contact</a:t>
            </a:r>
          </a:p>
          <a:p>
            <a:pPr marL="285750" indent="-285750">
              <a:lnSpc>
                <a:spcPct val="150000"/>
              </a:lnSpc>
              <a:buFont typeface="Arial" panose="020B0604020202020204" pitchFamily="34" charset="0"/>
              <a:buChar char="•"/>
            </a:pPr>
            <a:r>
              <a:rPr lang="en-IE" sz="1600" dirty="0" smtClean="0">
                <a:solidFill>
                  <a:srgbClr val="336600"/>
                </a:solidFill>
              </a:rPr>
              <a:t>Shows little or no expression</a:t>
            </a:r>
          </a:p>
          <a:p>
            <a:pPr marL="285750" indent="-285750">
              <a:lnSpc>
                <a:spcPct val="150000"/>
              </a:lnSpc>
              <a:buFont typeface="Arial" panose="020B0604020202020204" pitchFamily="34" charset="0"/>
              <a:buChar char="•"/>
            </a:pPr>
            <a:r>
              <a:rPr lang="en-IE" sz="1600" dirty="0" smtClean="0">
                <a:solidFill>
                  <a:srgbClr val="336600"/>
                </a:solidFill>
              </a:rPr>
              <a:t>Isolates self from groups</a:t>
            </a:r>
          </a:p>
          <a:p>
            <a:pPr marL="285750" indent="-285750">
              <a:lnSpc>
                <a:spcPct val="150000"/>
              </a:lnSpc>
              <a:buFont typeface="Arial" panose="020B0604020202020204" pitchFamily="34" charset="0"/>
              <a:buChar char="•"/>
            </a:pPr>
            <a:r>
              <a:rPr lang="en-IE" sz="1600" dirty="0" smtClean="0">
                <a:solidFill>
                  <a:srgbClr val="336600"/>
                </a:solidFill>
              </a:rPr>
              <a:t>Agrees with others despite feelings</a:t>
            </a:r>
          </a:p>
          <a:p>
            <a:pPr marL="285750" indent="-285750">
              <a:lnSpc>
                <a:spcPct val="150000"/>
              </a:lnSpc>
              <a:buFont typeface="Arial" panose="020B0604020202020204" pitchFamily="34" charset="0"/>
              <a:buChar char="•"/>
            </a:pPr>
            <a:r>
              <a:rPr lang="en-IE" sz="1600" dirty="0" smtClean="0">
                <a:solidFill>
                  <a:srgbClr val="336600"/>
                </a:solidFill>
              </a:rPr>
              <a:t>Values self less than others</a:t>
            </a:r>
          </a:p>
          <a:p>
            <a:pPr marL="285750" indent="-285750">
              <a:lnSpc>
                <a:spcPct val="150000"/>
              </a:lnSpc>
              <a:buFont typeface="Arial" panose="020B0604020202020204" pitchFamily="34" charset="0"/>
              <a:buChar char="•"/>
            </a:pPr>
            <a:r>
              <a:rPr lang="en-IE" sz="1600" dirty="0" smtClean="0">
                <a:solidFill>
                  <a:srgbClr val="336600"/>
                </a:solidFill>
              </a:rPr>
              <a:t>Does not reach goals</a:t>
            </a:r>
          </a:p>
          <a:p>
            <a:pPr marL="285750" indent="-285750">
              <a:lnSpc>
                <a:spcPct val="150000"/>
              </a:lnSpc>
              <a:buFont typeface="Arial" panose="020B0604020202020204" pitchFamily="34" charset="0"/>
              <a:buChar char="•"/>
            </a:pPr>
            <a:r>
              <a:rPr lang="en-IE" sz="1600" dirty="0" smtClean="0">
                <a:solidFill>
                  <a:srgbClr val="336600"/>
                </a:solidFill>
              </a:rPr>
              <a:t>You’re okay; I’m not.</a:t>
            </a:r>
            <a:endParaRPr lang="en-IE" sz="1600" dirty="0">
              <a:solidFill>
                <a:srgbClr val="336600"/>
              </a:solidFill>
            </a:endParaRPr>
          </a:p>
        </p:txBody>
      </p:sp>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5571" y="2246767"/>
            <a:ext cx="1597218" cy="2749641"/>
          </a:xfrm>
          <a:prstGeom prst="rect">
            <a:avLst/>
          </a:prstGeom>
        </p:spPr>
      </p:pic>
    </p:spTree>
    <p:extLst>
      <p:ext uri="{BB962C8B-B14F-4D97-AF65-F5344CB8AC3E}">
        <p14:creationId xmlns:p14="http://schemas.microsoft.com/office/powerpoint/2010/main" val="38077124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err="1" smtClean="0"/>
              <a:t>Assertive</a:t>
            </a:r>
            <a:r>
              <a:rPr lang="de-AT" dirty="0" smtClean="0"/>
              <a:t> Communicator</a:t>
            </a:r>
            <a:endParaRPr lang="de-AT" dirty="0"/>
          </a:p>
        </p:txBody>
      </p:sp>
      <p:sp>
        <p:nvSpPr>
          <p:cNvPr id="6" name="TextBox 5"/>
          <p:cNvSpPr txBox="1"/>
          <p:nvPr/>
        </p:nvSpPr>
        <p:spPr>
          <a:xfrm>
            <a:off x="802640" y="2468817"/>
            <a:ext cx="7058860" cy="30469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sz="1600" dirty="0" smtClean="0">
                <a:solidFill>
                  <a:srgbClr val="336600"/>
                </a:solidFill>
              </a:rPr>
              <a:t>Speaks openly</a:t>
            </a:r>
          </a:p>
          <a:p>
            <a:pPr marL="285750" indent="-285750">
              <a:lnSpc>
                <a:spcPct val="150000"/>
              </a:lnSpc>
              <a:buFont typeface="Arial" panose="020B0604020202020204" pitchFamily="34" charset="0"/>
              <a:buChar char="•"/>
            </a:pPr>
            <a:r>
              <a:rPr lang="en-IE" sz="1600" dirty="0" smtClean="0">
                <a:solidFill>
                  <a:srgbClr val="336600"/>
                </a:solidFill>
              </a:rPr>
              <a:t>Makes good eye contact</a:t>
            </a:r>
          </a:p>
          <a:p>
            <a:pPr marL="285750" indent="-285750">
              <a:lnSpc>
                <a:spcPct val="150000"/>
              </a:lnSpc>
              <a:buFont typeface="Arial" panose="020B0604020202020204" pitchFamily="34" charset="0"/>
              <a:buChar char="•"/>
            </a:pPr>
            <a:r>
              <a:rPr lang="en-IE" sz="1600" dirty="0" smtClean="0">
                <a:solidFill>
                  <a:srgbClr val="336600"/>
                </a:solidFill>
              </a:rPr>
              <a:t>Shows expression to match the message</a:t>
            </a:r>
          </a:p>
          <a:p>
            <a:pPr marL="285750" indent="-285750">
              <a:lnSpc>
                <a:spcPct val="150000"/>
              </a:lnSpc>
              <a:buFont typeface="Arial" panose="020B0604020202020204" pitchFamily="34" charset="0"/>
              <a:buChar char="•"/>
            </a:pPr>
            <a:r>
              <a:rPr lang="en-IE" sz="1600" dirty="0" smtClean="0">
                <a:solidFill>
                  <a:srgbClr val="336600"/>
                </a:solidFill>
              </a:rPr>
              <a:t>Participates in groups</a:t>
            </a:r>
          </a:p>
          <a:p>
            <a:pPr marL="285750" indent="-285750">
              <a:lnSpc>
                <a:spcPct val="150000"/>
              </a:lnSpc>
              <a:buFont typeface="Arial" panose="020B0604020202020204" pitchFamily="34" charset="0"/>
              <a:buChar char="•"/>
            </a:pPr>
            <a:r>
              <a:rPr lang="en-IE" sz="1600" dirty="0" smtClean="0">
                <a:solidFill>
                  <a:srgbClr val="336600"/>
                </a:solidFill>
              </a:rPr>
              <a:t>Speaks to the point</a:t>
            </a:r>
          </a:p>
          <a:p>
            <a:pPr marL="285750" indent="-285750">
              <a:lnSpc>
                <a:spcPct val="150000"/>
              </a:lnSpc>
              <a:buFont typeface="Arial" panose="020B0604020202020204" pitchFamily="34" charset="0"/>
              <a:buChar char="•"/>
            </a:pPr>
            <a:r>
              <a:rPr lang="en-IE" sz="1600" dirty="0" smtClean="0">
                <a:solidFill>
                  <a:srgbClr val="336600"/>
                </a:solidFill>
              </a:rPr>
              <a:t>Values self equal to others</a:t>
            </a:r>
          </a:p>
          <a:p>
            <a:pPr marL="285750" indent="-285750">
              <a:lnSpc>
                <a:spcPct val="150000"/>
              </a:lnSpc>
              <a:buFont typeface="Arial" panose="020B0604020202020204" pitchFamily="34" charset="0"/>
              <a:buChar char="•"/>
            </a:pPr>
            <a:r>
              <a:rPr lang="en-IE" sz="1600" dirty="0" smtClean="0">
                <a:solidFill>
                  <a:srgbClr val="336600"/>
                </a:solidFill>
              </a:rPr>
              <a:t>Reaches goals without alienating others</a:t>
            </a:r>
          </a:p>
          <a:p>
            <a:pPr marL="285750" indent="-285750">
              <a:lnSpc>
                <a:spcPct val="150000"/>
              </a:lnSpc>
              <a:buFont typeface="Arial" panose="020B0604020202020204" pitchFamily="34" charset="0"/>
              <a:buChar char="•"/>
            </a:pPr>
            <a:r>
              <a:rPr lang="en-IE" sz="1600" dirty="0" smtClean="0">
                <a:solidFill>
                  <a:srgbClr val="336600"/>
                </a:solidFill>
              </a:rPr>
              <a:t>I’m okay; you’re okay.</a:t>
            </a:r>
            <a:endParaRPr lang="en-IE" sz="1600" dirty="0">
              <a:solidFill>
                <a:srgbClr val="336600"/>
              </a:solidFill>
            </a:endParaRP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6769" y="2357826"/>
            <a:ext cx="1739959" cy="2728572"/>
          </a:xfrm>
          <a:prstGeom prst="rect">
            <a:avLst/>
          </a:prstGeom>
        </p:spPr>
      </p:pic>
    </p:spTree>
    <p:extLst>
      <p:ext uri="{BB962C8B-B14F-4D97-AF65-F5344CB8AC3E}">
        <p14:creationId xmlns:p14="http://schemas.microsoft.com/office/powerpoint/2010/main" val="25676552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Aggressive Communicator</a:t>
            </a:r>
            <a:endParaRPr lang="en-US" dirty="0"/>
          </a:p>
        </p:txBody>
      </p:sp>
      <p:sp>
        <p:nvSpPr>
          <p:cNvPr id="12" name="TextBox 11"/>
          <p:cNvSpPr txBox="1"/>
          <p:nvPr/>
        </p:nvSpPr>
        <p:spPr>
          <a:xfrm>
            <a:off x="937756" y="2239148"/>
            <a:ext cx="7058860" cy="30469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E" sz="1600" dirty="0" smtClean="0">
                <a:solidFill>
                  <a:srgbClr val="336600"/>
                </a:solidFill>
              </a:rPr>
              <a:t>Interrupts and ‘talks over’ others</a:t>
            </a:r>
          </a:p>
          <a:p>
            <a:pPr marL="285750" indent="-285750">
              <a:lnSpc>
                <a:spcPct val="150000"/>
              </a:lnSpc>
              <a:buFont typeface="Arial" panose="020B0604020202020204" pitchFamily="34" charset="0"/>
              <a:buChar char="•"/>
            </a:pPr>
            <a:r>
              <a:rPr lang="en-IE" sz="1600" dirty="0" smtClean="0">
                <a:solidFill>
                  <a:srgbClr val="336600"/>
                </a:solidFill>
              </a:rPr>
              <a:t>Glares and stares at others</a:t>
            </a:r>
          </a:p>
          <a:p>
            <a:pPr marL="285750" indent="-285750">
              <a:lnSpc>
                <a:spcPct val="150000"/>
              </a:lnSpc>
              <a:buFont typeface="Arial" panose="020B0604020202020204" pitchFamily="34" charset="0"/>
              <a:buChar char="•"/>
            </a:pPr>
            <a:r>
              <a:rPr lang="en-IE" sz="1600" dirty="0" smtClean="0">
                <a:solidFill>
                  <a:srgbClr val="336600"/>
                </a:solidFill>
              </a:rPr>
              <a:t>Intimidates others with expressions</a:t>
            </a:r>
          </a:p>
          <a:p>
            <a:pPr marL="285750" indent="-285750">
              <a:lnSpc>
                <a:spcPct val="150000"/>
              </a:lnSpc>
              <a:buFont typeface="Arial" panose="020B0604020202020204" pitchFamily="34" charset="0"/>
              <a:buChar char="•"/>
            </a:pPr>
            <a:r>
              <a:rPr lang="en-IE" sz="1600" dirty="0" smtClean="0">
                <a:solidFill>
                  <a:srgbClr val="336600"/>
                </a:solidFill>
              </a:rPr>
              <a:t>Dominates and controls groups</a:t>
            </a:r>
          </a:p>
          <a:p>
            <a:pPr marL="285750" indent="-285750">
              <a:lnSpc>
                <a:spcPct val="150000"/>
              </a:lnSpc>
              <a:buFont typeface="Arial" panose="020B0604020202020204" pitchFamily="34" charset="0"/>
              <a:buChar char="•"/>
            </a:pPr>
            <a:r>
              <a:rPr lang="en-IE" sz="1600" dirty="0" smtClean="0">
                <a:solidFill>
                  <a:srgbClr val="336600"/>
                </a:solidFill>
              </a:rPr>
              <a:t>Only considers own feelings</a:t>
            </a:r>
          </a:p>
          <a:p>
            <a:pPr marL="285750" indent="-285750">
              <a:lnSpc>
                <a:spcPct val="150000"/>
              </a:lnSpc>
              <a:buFont typeface="Arial" panose="020B0604020202020204" pitchFamily="34" charset="0"/>
              <a:buChar char="•"/>
            </a:pPr>
            <a:r>
              <a:rPr lang="en-IE" sz="1600" dirty="0" smtClean="0">
                <a:solidFill>
                  <a:srgbClr val="336600"/>
                </a:solidFill>
              </a:rPr>
              <a:t>Values self more than others</a:t>
            </a:r>
          </a:p>
          <a:p>
            <a:pPr marL="285750" indent="-285750">
              <a:lnSpc>
                <a:spcPct val="150000"/>
              </a:lnSpc>
              <a:buFont typeface="Arial" panose="020B0604020202020204" pitchFamily="34" charset="0"/>
              <a:buChar char="•"/>
            </a:pPr>
            <a:r>
              <a:rPr lang="en-IE" sz="1600" dirty="0" smtClean="0">
                <a:solidFill>
                  <a:srgbClr val="336600"/>
                </a:solidFill>
              </a:rPr>
              <a:t>Reaches goals regardless of impact on others</a:t>
            </a:r>
          </a:p>
          <a:p>
            <a:pPr marL="285750" indent="-285750">
              <a:lnSpc>
                <a:spcPct val="150000"/>
              </a:lnSpc>
              <a:buFont typeface="Arial" panose="020B0604020202020204" pitchFamily="34" charset="0"/>
              <a:buChar char="•"/>
            </a:pPr>
            <a:r>
              <a:rPr lang="en-IE" sz="1600" dirty="0">
                <a:solidFill>
                  <a:srgbClr val="336600"/>
                </a:solidFill>
              </a:rPr>
              <a:t>I’m </a:t>
            </a:r>
            <a:r>
              <a:rPr lang="en-IE" sz="1600" dirty="0" smtClean="0">
                <a:solidFill>
                  <a:srgbClr val="336600"/>
                </a:solidFill>
              </a:rPr>
              <a:t>okay; you’re not.</a:t>
            </a:r>
            <a:endParaRPr lang="en-IE" sz="1600" dirty="0">
              <a:solidFill>
                <a:srgbClr val="336600"/>
              </a:solidFill>
            </a:endParaRPr>
          </a:p>
        </p:txBody>
      </p:sp>
      <p:pic>
        <p:nvPicPr>
          <p:cNvPr id="13" name="Picture 1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0775" y="2239148"/>
            <a:ext cx="1870772" cy="2684151"/>
          </a:xfrm>
          <a:prstGeom prst="rect">
            <a:avLst/>
          </a:prstGeom>
        </p:spPr>
      </p:pic>
    </p:spTree>
    <p:extLst>
      <p:ext uri="{BB962C8B-B14F-4D97-AF65-F5344CB8AC3E}">
        <p14:creationId xmlns:p14="http://schemas.microsoft.com/office/powerpoint/2010/main" val="10393163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3" name="Title 2"/>
          <p:cNvSpPr>
            <a:spLocks noGrp="1"/>
          </p:cNvSpPr>
          <p:nvPr>
            <p:ph type="title"/>
          </p:nvPr>
        </p:nvSpPr>
        <p:spPr>
          <a:xfrm>
            <a:off x="691200" y="0"/>
            <a:ext cx="7761600" cy="1418547"/>
          </a:xfrm>
        </p:spPr>
        <p:txBody>
          <a:bodyPr/>
          <a:lstStyle/>
          <a:p>
            <a:r>
              <a:rPr lang="en-US" dirty="0" smtClean="0"/>
              <a:t>5 Things Great </a:t>
            </a:r>
            <a:br>
              <a:rPr lang="en-US" dirty="0" smtClean="0"/>
            </a:br>
            <a:r>
              <a:rPr lang="en-US" dirty="0" smtClean="0"/>
              <a:t>Communicators Do</a:t>
            </a:r>
            <a:endParaRPr lang="en-US" dirty="0"/>
          </a:p>
        </p:txBody>
      </p:sp>
      <p:sp>
        <p:nvSpPr>
          <p:cNvPr id="8" name="Text Box 2"/>
          <p:cNvSpPr txBox="1">
            <a:spLocks noChangeArrowheads="1"/>
          </p:cNvSpPr>
          <p:nvPr/>
        </p:nvSpPr>
        <p:spPr bwMode="auto">
          <a:xfrm>
            <a:off x="944880" y="2108279"/>
            <a:ext cx="6916620" cy="2844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342900" marR="0" lvl="0" indent="-342900">
              <a:lnSpc>
                <a:spcPct val="115000"/>
              </a:lnSpc>
              <a:spcBef>
                <a:spcPts val="0"/>
              </a:spcBef>
              <a:spcAft>
                <a:spcPts val="0"/>
              </a:spcAft>
              <a:buFont typeface="+mj-lt"/>
              <a:buAutoNum type="arabicPeriod"/>
            </a:pPr>
            <a:r>
              <a:rPr lang="en-IE" sz="2800" b="1" dirty="0">
                <a:solidFill>
                  <a:schemeClr val="accent5">
                    <a:lumMod val="50000"/>
                  </a:schemeClr>
                </a:solidFill>
                <a:effectLst/>
                <a:latin typeface="Calibri"/>
                <a:ea typeface="Calibri"/>
                <a:cs typeface="Times New Roman"/>
              </a:rPr>
              <a:t>They speak with clarity and </a:t>
            </a:r>
            <a:r>
              <a:rPr lang="en-IE" sz="2800" b="1" dirty="0" smtClean="0">
                <a:solidFill>
                  <a:schemeClr val="accent5">
                    <a:lumMod val="50000"/>
                  </a:schemeClr>
                </a:solidFill>
                <a:effectLst/>
                <a:latin typeface="Calibri"/>
                <a:ea typeface="Calibri"/>
                <a:cs typeface="Times New Roman"/>
              </a:rPr>
              <a:t>influence </a:t>
            </a:r>
            <a:r>
              <a:rPr lang="en-IE" sz="3200" b="1" i="1" dirty="0" smtClean="0">
                <a:solidFill>
                  <a:srgbClr val="FF5050"/>
                </a:solidFill>
                <a:effectLst/>
                <a:latin typeface="Calibri"/>
                <a:ea typeface="Calibri"/>
                <a:cs typeface="Times New Roman"/>
              </a:rPr>
              <a:t>√</a:t>
            </a:r>
            <a:endParaRPr lang="en-IE" sz="2800" b="1" i="1" dirty="0">
              <a:solidFill>
                <a:srgbClr val="FF5050"/>
              </a:solidFill>
              <a:effectLst/>
              <a:latin typeface="Calibri"/>
              <a:ea typeface="Calibri"/>
              <a:cs typeface="Times New Roman"/>
            </a:endParaRPr>
          </a:p>
          <a:p>
            <a:pPr marL="342900" lvl="0" indent="-342900">
              <a:lnSpc>
                <a:spcPct val="115000"/>
              </a:lnSpc>
              <a:buFont typeface="+mj-lt"/>
              <a:buAutoNum type="arabicPeriod"/>
            </a:pPr>
            <a:r>
              <a:rPr lang="en-IE" sz="2800" b="1" dirty="0">
                <a:solidFill>
                  <a:schemeClr val="accent5">
                    <a:lumMod val="50000"/>
                  </a:schemeClr>
                </a:solidFill>
                <a:effectLst/>
                <a:latin typeface="Calibri"/>
                <a:ea typeface="Calibri"/>
                <a:cs typeface="Times New Roman"/>
              </a:rPr>
              <a:t>They advocate a common </a:t>
            </a:r>
            <a:r>
              <a:rPr lang="en-IE" sz="2800" b="1" dirty="0" smtClean="0">
                <a:solidFill>
                  <a:schemeClr val="accent5">
                    <a:lumMod val="50000"/>
                  </a:schemeClr>
                </a:solidFill>
                <a:effectLst/>
                <a:latin typeface="Calibri"/>
                <a:ea typeface="Calibri"/>
                <a:cs typeface="Times New Roman"/>
              </a:rPr>
              <a:t>vision </a:t>
            </a:r>
            <a:r>
              <a:rPr lang="en-IE" sz="2800" b="1" i="1" dirty="0">
                <a:solidFill>
                  <a:srgbClr val="FF5050"/>
                </a:solidFill>
                <a:latin typeface="Calibri"/>
                <a:ea typeface="Calibri"/>
                <a:cs typeface="Times New Roman"/>
              </a:rPr>
              <a:t>√</a:t>
            </a:r>
            <a:endParaRPr lang="en-IE" sz="2800" b="1" dirty="0">
              <a:solidFill>
                <a:schemeClr val="accent5">
                  <a:lumMod val="50000"/>
                </a:schemeClr>
              </a:solidFill>
              <a:effectLst/>
              <a:latin typeface="Calibri"/>
              <a:ea typeface="Calibri"/>
              <a:cs typeface="Times New Roman"/>
            </a:endParaRPr>
          </a:p>
          <a:p>
            <a:pPr marL="342900" lvl="0" indent="-342900">
              <a:lnSpc>
                <a:spcPct val="115000"/>
              </a:lnSpc>
              <a:buFont typeface="+mj-lt"/>
              <a:buAutoNum type="arabicPeriod"/>
            </a:pPr>
            <a:r>
              <a:rPr lang="en-IE" sz="2800" b="1" dirty="0">
                <a:solidFill>
                  <a:schemeClr val="accent5">
                    <a:lumMod val="50000"/>
                  </a:schemeClr>
                </a:solidFill>
                <a:effectLst/>
                <a:latin typeface="Calibri"/>
                <a:ea typeface="Calibri"/>
                <a:cs typeface="Times New Roman"/>
              </a:rPr>
              <a:t>They </a:t>
            </a:r>
            <a:r>
              <a:rPr lang="en-IE" sz="2800" b="1" dirty="0" smtClean="0">
                <a:solidFill>
                  <a:schemeClr val="accent5">
                    <a:lumMod val="50000"/>
                  </a:schemeClr>
                </a:solidFill>
                <a:effectLst/>
                <a:latin typeface="Calibri"/>
                <a:ea typeface="Calibri"/>
                <a:cs typeface="Times New Roman"/>
              </a:rPr>
              <a:t>listen </a:t>
            </a:r>
            <a:r>
              <a:rPr lang="en-IE" sz="2800" b="1" i="1" dirty="0">
                <a:solidFill>
                  <a:srgbClr val="FF5050"/>
                </a:solidFill>
                <a:latin typeface="Calibri"/>
                <a:ea typeface="Calibri"/>
                <a:cs typeface="Times New Roman"/>
              </a:rPr>
              <a:t>√</a:t>
            </a:r>
            <a:endParaRPr lang="en-IE" sz="2800" b="1" dirty="0">
              <a:solidFill>
                <a:schemeClr val="accent5">
                  <a:lumMod val="50000"/>
                </a:schemeClr>
              </a:solidFill>
              <a:effectLst/>
              <a:latin typeface="Calibri"/>
              <a:ea typeface="Calibri"/>
              <a:cs typeface="Times New Roman"/>
            </a:endParaRPr>
          </a:p>
          <a:p>
            <a:pPr marL="342900" lvl="0" indent="-342900">
              <a:lnSpc>
                <a:spcPct val="115000"/>
              </a:lnSpc>
              <a:buFont typeface="+mj-lt"/>
              <a:buAutoNum type="arabicPeriod"/>
            </a:pPr>
            <a:r>
              <a:rPr lang="en-IE" sz="2800" b="1" dirty="0">
                <a:solidFill>
                  <a:schemeClr val="accent5">
                    <a:lumMod val="50000"/>
                  </a:schemeClr>
                </a:solidFill>
                <a:effectLst/>
                <a:latin typeface="Calibri"/>
                <a:ea typeface="Calibri"/>
                <a:cs typeface="Times New Roman"/>
              </a:rPr>
              <a:t>They effectively use body </a:t>
            </a:r>
            <a:r>
              <a:rPr lang="en-IE" sz="2800" b="1" dirty="0" smtClean="0">
                <a:solidFill>
                  <a:schemeClr val="accent5">
                    <a:lumMod val="50000"/>
                  </a:schemeClr>
                </a:solidFill>
                <a:effectLst/>
                <a:latin typeface="Calibri"/>
                <a:ea typeface="Calibri"/>
                <a:cs typeface="Times New Roman"/>
              </a:rPr>
              <a:t>language </a:t>
            </a:r>
            <a:r>
              <a:rPr lang="en-IE" sz="2800" b="1" i="1" dirty="0">
                <a:solidFill>
                  <a:srgbClr val="FF5050"/>
                </a:solidFill>
                <a:latin typeface="Calibri"/>
                <a:ea typeface="Calibri"/>
                <a:cs typeface="Times New Roman"/>
              </a:rPr>
              <a:t>√</a:t>
            </a:r>
            <a:endParaRPr lang="en-IE" sz="2800" b="1" dirty="0">
              <a:solidFill>
                <a:schemeClr val="accent5">
                  <a:lumMod val="50000"/>
                </a:schemeClr>
              </a:solidFill>
              <a:effectLst/>
              <a:latin typeface="Calibri"/>
              <a:ea typeface="Calibri"/>
              <a:cs typeface="Times New Roman"/>
            </a:endParaRPr>
          </a:p>
          <a:p>
            <a:pPr marL="342900" lvl="0" indent="-342900">
              <a:lnSpc>
                <a:spcPct val="115000"/>
              </a:lnSpc>
              <a:spcAft>
                <a:spcPts val="1000"/>
              </a:spcAft>
              <a:buFont typeface="+mj-lt"/>
              <a:buAutoNum type="arabicPeriod"/>
            </a:pPr>
            <a:r>
              <a:rPr lang="en-IE" sz="2800" b="1" dirty="0">
                <a:solidFill>
                  <a:schemeClr val="accent5">
                    <a:lumMod val="50000"/>
                  </a:schemeClr>
                </a:solidFill>
                <a:effectLst/>
                <a:latin typeface="Calibri"/>
                <a:ea typeface="Calibri"/>
                <a:cs typeface="Times New Roman"/>
              </a:rPr>
              <a:t>They are culturally and politically </a:t>
            </a:r>
            <a:r>
              <a:rPr lang="en-IE" sz="2800" b="1" dirty="0" smtClean="0">
                <a:solidFill>
                  <a:schemeClr val="accent5">
                    <a:lumMod val="50000"/>
                  </a:schemeClr>
                </a:solidFill>
                <a:effectLst/>
                <a:latin typeface="Calibri"/>
                <a:ea typeface="Calibri"/>
                <a:cs typeface="Times New Roman"/>
              </a:rPr>
              <a:t>aware </a:t>
            </a:r>
            <a:r>
              <a:rPr lang="en-IE" sz="2800" b="1" i="1" dirty="0">
                <a:solidFill>
                  <a:srgbClr val="FF5050"/>
                </a:solidFill>
                <a:latin typeface="Calibri"/>
                <a:ea typeface="Calibri"/>
                <a:cs typeface="Times New Roman"/>
              </a:rPr>
              <a:t>√</a:t>
            </a:r>
            <a:endParaRPr lang="en-IE" sz="2800" b="1" dirty="0">
              <a:solidFill>
                <a:schemeClr val="accent5">
                  <a:lumMod val="50000"/>
                </a:schemeClr>
              </a:solidFill>
              <a:effectLst/>
              <a:latin typeface="Calibri"/>
              <a:ea typeface="Calibri"/>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Intercultural Communication</a:t>
            </a:r>
            <a:endParaRPr lang="en-US"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5867" y="1804578"/>
            <a:ext cx="7373379" cy="2429214"/>
          </a:xfrm>
          <a:prstGeom prst="rect">
            <a:avLst/>
          </a:prstGeom>
        </p:spPr>
      </p:pic>
      <p:sp>
        <p:nvSpPr>
          <p:cNvPr id="8" name="TextBox 7"/>
          <p:cNvSpPr txBox="1"/>
          <p:nvPr/>
        </p:nvSpPr>
        <p:spPr>
          <a:xfrm>
            <a:off x="270233" y="4289403"/>
            <a:ext cx="8873767" cy="1015663"/>
          </a:xfrm>
          <a:prstGeom prst="rect">
            <a:avLst/>
          </a:prstGeom>
          <a:noFill/>
        </p:spPr>
        <p:txBody>
          <a:bodyPr wrap="square" rtlCol="0">
            <a:spAutoFit/>
          </a:bodyPr>
          <a:lstStyle/>
          <a:p>
            <a:r>
              <a:rPr lang="en-IE" sz="1800" dirty="0">
                <a:latin typeface="Calibri" panose="020F0502020204030204" pitchFamily="34" charset="0"/>
                <a:cs typeface="Calibri" panose="020F0502020204030204" pitchFamily="34" charset="0"/>
              </a:rPr>
              <a:t>A different language is not just a dictionary of words, sounds, and syntax. It is a different way of interpreting reality, refined by the generations that developed the language</a:t>
            </a:r>
            <a:r>
              <a:rPr lang="en-IE" sz="1800" dirty="0" smtClean="0">
                <a:latin typeface="Calibri" panose="020F0502020204030204" pitchFamily="34" charset="0"/>
                <a:cs typeface="Calibri" panose="020F0502020204030204" pitchFamily="34" charset="0"/>
              </a:rPr>
              <a:t>. 	</a:t>
            </a:r>
            <a:r>
              <a:rPr lang="en-IE" sz="2400" dirty="0" smtClean="0">
                <a:latin typeface="Brush Script MT" panose="03060802040406070304" pitchFamily="66" charset="0"/>
              </a:rPr>
              <a:t>Federico </a:t>
            </a:r>
            <a:r>
              <a:rPr lang="en-IE" sz="2400" dirty="0">
                <a:latin typeface="Brush Script MT" panose="03060802040406070304" pitchFamily="66" charset="0"/>
              </a:rPr>
              <a:t>Fellini</a:t>
            </a:r>
          </a:p>
        </p:txBody>
      </p:sp>
    </p:spTree>
    <p:extLst>
      <p:ext uri="{BB962C8B-B14F-4D97-AF65-F5344CB8AC3E}">
        <p14:creationId xmlns:p14="http://schemas.microsoft.com/office/powerpoint/2010/main" val="41159098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38</TotalTime>
  <Words>806</Words>
  <Application>Microsoft Macintosh PowerPoint</Application>
  <PresentationFormat>On-screen Show (4:3)</PresentationFormat>
  <Paragraphs>93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EngagePowerpoint Template</vt:lpstr>
      <vt:lpstr>Effective Communication</vt:lpstr>
      <vt:lpstr>Effective Communication Model</vt:lpstr>
      <vt:lpstr>How We Communicate</vt:lpstr>
      <vt:lpstr>Communication Styles</vt:lpstr>
      <vt:lpstr>Passive Communicator</vt:lpstr>
      <vt:lpstr>Assertive Communicator</vt:lpstr>
      <vt:lpstr>Aggressive Communicator</vt:lpstr>
      <vt:lpstr>5 Things Great  Communicators Do</vt:lpstr>
      <vt:lpstr>Intercultural Communication</vt:lpstr>
      <vt:lpstr>Intercultural Communication Patterns</vt:lpstr>
      <vt:lpstr>Low &amp; High Context Cultures</vt:lpstr>
      <vt:lpstr>Tips for Effective Intercultural Communication</vt:lpstr>
      <vt:lpstr>Effective Communication Worksheet &amp; Games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Mike Keegan</cp:lastModifiedBy>
  <cp:revision>87</cp:revision>
  <dcterms:created xsi:type="dcterms:W3CDTF">2017-10-27T16:23:16Z</dcterms:created>
  <dcterms:modified xsi:type="dcterms:W3CDTF">2018-07-17T14:26:34Z</dcterms:modified>
</cp:coreProperties>
</file>