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15"/>
  </p:notesMasterIdLst>
  <p:sldIdLst>
    <p:sldId id="256" r:id="rId2"/>
    <p:sldId id="264" r:id="rId3"/>
    <p:sldId id="260" r:id="rId4"/>
    <p:sldId id="289" r:id="rId5"/>
    <p:sldId id="290" r:id="rId6"/>
    <p:sldId id="291" r:id="rId7"/>
    <p:sldId id="292" r:id="rId8"/>
    <p:sldId id="262" r:id="rId9"/>
    <p:sldId id="295" r:id="rId10"/>
    <p:sldId id="293" r:id="rId11"/>
    <p:sldId id="296" r:id="rId12"/>
    <p:sldId id="297" r:id="rId13"/>
    <p:sldId id="27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69900"/>
    <a:srgbClr val="336600"/>
    <a:srgbClr val="608643"/>
    <a:srgbClr val="99CC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Designformatvorlage 2 - Akz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C083E6E3-FA7D-4D7B-A595-EF9225AFEA82}" styleName="Helle Formatvorlage 1 - Akz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198" autoAdjust="0"/>
  </p:normalViewPr>
  <p:slideViewPr>
    <p:cSldViewPr snapToGrid="0" snapToObjects="1">
      <p:cViewPr>
        <p:scale>
          <a:sx n="76" d="100"/>
          <a:sy n="76" d="100"/>
        </p:scale>
        <p:origin x="-152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88136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0364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1285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0879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902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7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446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30975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470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85416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56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6912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685500" y="1857900"/>
            <a:ext cx="3767400" cy="4710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Shape 33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4" name="Shape 34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6" r:id="rId4"/>
  </p:sldLayoutIdLst>
  <p:transition xmlns:p14="http://schemas.microsoft.com/office/powerpoint/2010/main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4" Type="http://schemas.openxmlformats.org/officeDocument/2006/relationships/hyperlink" Target="http://www.webmd.com/" TargetMode="External"/><Relationship Id="rId5" Type="http://schemas.openxmlformats.org/officeDocument/2006/relationships/hyperlink" Target="http://www.harvard.edu/" TargetMode="External"/><Relationship Id="rId6" Type="http://schemas.openxmlformats.org/officeDocument/2006/relationships/hyperlink" Target="http://therapistinabox.com/" TargetMode="External"/><Relationship Id="rId7" Type="http://schemas.openxmlformats.org/officeDocument/2006/relationships/hyperlink" Target="http://www.curezone.org/" TargetMode="External"/><Relationship Id="rId8" Type="http://schemas.openxmlformats.org/officeDocument/2006/relationships/hyperlink" Target="http://doctoryourself.com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Get Informed</a:t>
            </a:r>
            <a:endParaRPr lang="en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Research the author</a:t>
            </a:r>
            <a:endParaRPr lang="en" dirty="0"/>
          </a:p>
        </p:txBody>
      </p:sp>
      <p:sp>
        <p:nvSpPr>
          <p:cNvPr id="3" name="TextBox 2"/>
          <p:cNvSpPr txBox="1"/>
          <p:nvPr/>
        </p:nvSpPr>
        <p:spPr>
          <a:xfrm>
            <a:off x="5298215" y="3232702"/>
            <a:ext cx="33213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Dosis"/>
              </a:rPr>
              <a:t>Is it a real person?</a:t>
            </a:r>
          </a:p>
          <a:p>
            <a:endParaRPr lang="en-GB" sz="2400" b="1" dirty="0">
              <a:solidFill>
                <a:srgbClr val="C00000"/>
              </a:solidFill>
              <a:latin typeface="Dosis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Dosis"/>
              </a:rPr>
              <a:t>Are they  </a:t>
            </a:r>
            <a:r>
              <a:rPr lang="en-GB" sz="2400" b="1" dirty="0">
                <a:solidFill>
                  <a:srgbClr val="C00000"/>
                </a:solidFill>
                <a:latin typeface="Dosis"/>
              </a:rPr>
              <a:t>respected and </a:t>
            </a:r>
            <a:r>
              <a:rPr lang="en-GB" sz="2400" b="1" dirty="0" smtClean="0">
                <a:solidFill>
                  <a:srgbClr val="C00000"/>
                </a:solidFill>
                <a:latin typeface="Dosis"/>
              </a:rPr>
              <a:t>well known</a:t>
            </a:r>
            <a:endParaRPr lang="en-GB" sz="2400" b="1" dirty="0">
              <a:solidFill>
                <a:srgbClr val="C00000"/>
              </a:solidFill>
              <a:latin typeface="Dosis"/>
            </a:endParaRPr>
          </a:p>
          <a:p>
            <a:r>
              <a:rPr lang="en-GB" sz="2400" b="1" dirty="0">
                <a:solidFill>
                  <a:srgbClr val="C00000"/>
                </a:solidFill>
                <a:latin typeface="Dosis"/>
              </a:rPr>
              <a:t>in their specific </a:t>
            </a:r>
            <a:r>
              <a:rPr lang="en-GB" sz="2400" b="1" dirty="0" smtClean="0">
                <a:solidFill>
                  <a:srgbClr val="C00000"/>
                </a:solidFill>
                <a:latin typeface="Dosis"/>
              </a:rPr>
              <a:t>field?</a:t>
            </a:r>
            <a:endParaRPr lang="en-GB" sz="2400" b="1" dirty="0">
              <a:solidFill>
                <a:srgbClr val="C00000"/>
              </a:solidFill>
              <a:latin typeface="Dosis"/>
            </a:endParaRPr>
          </a:p>
        </p:txBody>
      </p:sp>
      <p:pic>
        <p:nvPicPr>
          <p:cNvPr id="2" name="Picture 1" descr="technology-316729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32" y="2730974"/>
            <a:ext cx="4195994" cy="291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91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Sources to avoid</a:t>
            </a:r>
            <a:endParaRPr lang="en" dirty="0"/>
          </a:p>
        </p:txBody>
      </p:sp>
      <p:sp>
        <p:nvSpPr>
          <p:cNvPr id="5" name="TextBox 4"/>
          <p:cNvSpPr txBox="1"/>
          <p:nvPr/>
        </p:nvSpPr>
        <p:spPr>
          <a:xfrm>
            <a:off x="691200" y="4886329"/>
            <a:ext cx="30239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Dosis"/>
              </a:rPr>
              <a:t>      Parroting</a:t>
            </a:r>
            <a:endParaRPr lang="en-GB" sz="2800" b="1" dirty="0">
              <a:solidFill>
                <a:srgbClr val="C00000"/>
              </a:solidFill>
              <a:latin typeface="Dosi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8444" y="1623871"/>
            <a:ext cx="293145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Dosis"/>
              </a:rPr>
              <a:t>E</a:t>
            </a:r>
            <a:r>
              <a:rPr lang="en-GB" sz="2400" b="1" dirty="0" smtClean="0">
                <a:solidFill>
                  <a:srgbClr val="C00000"/>
                </a:solidFill>
                <a:latin typeface="Dosis"/>
              </a:rPr>
              <a:t>mails from unknown sources</a:t>
            </a:r>
            <a:endParaRPr lang="en-GB" sz="2400" b="1" dirty="0">
              <a:solidFill>
                <a:srgbClr val="C00000"/>
              </a:solidFill>
              <a:latin typeface="Dosis"/>
            </a:endParaRPr>
          </a:p>
        </p:txBody>
      </p:sp>
      <p:pic>
        <p:nvPicPr>
          <p:cNvPr id="2" name="Picture 1" descr="angel-140279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2425700"/>
            <a:ext cx="3492288" cy="2324554"/>
          </a:xfrm>
          <a:prstGeom prst="rect">
            <a:avLst/>
          </a:prstGeom>
        </p:spPr>
      </p:pic>
      <p:pic>
        <p:nvPicPr>
          <p:cNvPr id="7" name="Picture 6" descr="spam-964521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027" y="3088929"/>
            <a:ext cx="4014337" cy="208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101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Activity </a:t>
            </a:r>
            <a:r>
              <a:rPr lang="mr-IN" dirty="0" smtClean="0"/>
              <a:t>–</a:t>
            </a:r>
            <a:r>
              <a:rPr lang="en-GB" dirty="0" smtClean="0"/>
              <a:t> </a:t>
            </a:r>
            <a:r>
              <a:rPr lang="en-GB" smtClean="0"/>
              <a:t>Reporting Biases</a:t>
            </a:r>
            <a:endParaRPr lang="e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626" y="2339428"/>
            <a:ext cx="6933654" cy="289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14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55" name="Shape 255"/>
          <p:cNvSpPr txBox="1">
            <a:spLocks noGrp="1"/>
          </p:cNvSpPr>
          <p:nvPr>
            <p:ph type="ctrTitle" idx="4294967295"/>
          </p:nvPr>
        </p:nvSpPr>
        <p:spPr>
          <a:xfrm>
            <a:off x="582500" y="1650475"/>
            <a:ext cx="6746100" cy="15465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2000" dirty="0">
                <a:solidFill>
                  <a:srgbClr val="FFFFFF"/>
                </a:solidFill>
              </a:rPr>
              <a:t>Thanks!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This project </a:t>
            </a:r>
            <a:r>
              <a:rPr lang="en-GB" sz="1100" dirty="0" smtClean="0"/>
              <a:t>has </a:t>
            </a:r>
            <a:r>
              <a:rPr lang="en-GB" sz="1100" dirty="0"/>
              <a:t>been funded with support from the European </a:t>
            </a:r>
            <a:r>
              <a:rPr lang="en-GB" sz="1100" dirty="0" smtClean="0"/>
              <a:t>Commission.</a:t>
            </a:r>
          </a:p>
          <a:p>
            <a:endParaRPr lang="en-GB" sz="1100" dirty="0"/>
          </a:p>
          <a:p>
            <a:r>
              <a:rPr lang="en-GB" sz="1100" dirty="0" smtClean="0"/>
              <a:t>This </a:t>
            </a:r>
            <a:r>
              <a:rPr lang="en-GB" sz="1100" dirty="0"/>
              <a:t>document reflects the views only of the author and the Commission cannot </a:t>
            </a:r>
            <a:r>
              <a:rPr lang="en-GB" sz="1100" dirty="0" smtClean="0"/>
              <a:t>be</a:t>
            </a:r>
          </a:p>
          <a:p>
            <a:r>
              <a:rPr lang="en-GB" sz="1100" dirty="0" smtClean="0"/>
              <a:t>held </a:t>
            </a:r>
            <a:r>
              <a:rPr lang="en-GB" sz="1100" dirty="0"/>
              <a:t>responsible for any use which might be made of the information contained </a:t>
            </a:r>
            <a:r>
              <a:rPr lang="en-GB" sz="1100" dirty="0" smtClean="0"/>
              <a:t>herein.</a:t>
            </a:r>
          </a:p>
          <a:p>
            <a:endParaRPr lang="en-GB" sz="1100" dirty="0"/>
          </a:p>
          <a:p>
            <a:r>
              <a:rPr lang="en-GB" sz="1100" dirty="0" smtClean="0"/>
              <a:t>Project Number: 2017-1-FR01-KA204-037126</a:t>
            </a:r>
            <a:endParaRPr lang="de-AT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189817" y="5063598"/>
            <a:ext cx="34379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All photographs courtesy of </a:t>
            </a:r>
            <a:r>
              <a:rPr lang="en-US" dirty="0" err="1" smtClean="0"/>
              <a:t>Pixabay.com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691200" y="242325"/>
            <a:ext cx="5815500" cy="12360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 smtClean="0"/>
              <a:t>Media Overload</a:t>
            </a:r>
            <a:endParaRPr lang="en" dirty="0"/>
          </a:p>
        </p:txBody>
      </p:sp>
      <p:pic>
        <p:nvPicPr>
          <p:cNvPr id="2" name="Picture 1" descr="iphone-41031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864" y="1478325"/>
            <a:ext cx="3883914" cy="2585230"/>
          </a:xfrm>
          <a:prstGeom prst="rect">
            <a:avLst/>
          </a:prstGeom>
        </p:spPr>
      </p:pic>
      <p:pic>
        <p:nvPicPr>
          <p:cNvPr id="7" name="Picture 6" descr="computer-1845880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51" y="2860199"/>
            <a:ext cx="4350578" cy="289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691200" y="-1524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How can we identify what</a:t>
            </a:r>
            <a:br>
              <a:rPr lang="en-GB" dirty="0" smtClean="0"/>
            </a:br>
            <a:r>
              <a:rPr lang="en-GB" dirty="0" smtClean="0"/>
              <a:t>information is real?</a:t>
            </a:r>
            <a:endParaRPr lang="en" dirty="0"/>
          </a:p>
        </p:txBody>
      </p:sp>
      <p:pic>
        <p:nvPicPr>
          <p:cNvPr id="2" name="Picture 1" descr="fake-1903774_6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228" y="1854148"/>
            <a:ext cx="6122920" cy="41808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answers</a:t>
            </a:r>
            <a:endParaRPr lang="en-GB" dirty="0"/>
          </a:p>
        </p:txBody>
      </p:sp>
      <p:pic>
        <p:nvPicPr>
          <p:cNvPr id="4" name="Picture 3" descr="bar-621033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027" y="1813367"/>
            <a:ext cx="6048658" cy="4016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25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What’s the story?</a:t>
            </a:r>
            <a:endParaRPr lang="en-GB" dirty="0"/>
          </a:p>
        </p:txBody>
      </p:sp>
      <p:pic>
        <p:nvPicPr>
          <p:cNvPr id="4" name="Picture 3" descr="once-upon-a-time-719174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74" y="1966414"/>
            <a:ext cx="6650182" cy="3564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12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Website </a:t>
            </a:r>
            <a:r>
              <a:rPr lang="de-AT" dirty="0" err="1" smtClean="0"/>
              <a:t>analysis</a:t>
            </a:r>
            <a:endParaRPr lang="de-AT" dirty="0"/>
          </a:p>
        </p:txBody>
      </p:sp>
      <p:sp>
        <p:nvSpPr>
          <p:cNvPr id="3" name="TextBox 2"/>
          <p:cNvSpPr txBox="1"/>
          <p:nvPr/>
        </p:nvSpPr>
        <p:spPr>
          <a:xfrm>
            <a:off x="699247" y="1971684"/>
            <a:ext cx="3657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Click on the website from where the information originated and check:</a:t>
            </a:r>
          </a:p>
          <a:p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 - Website mission</a:t>
            </a:r>
          </a:p>
          <a:p>
            <a:r>
              <a:rPr lang="en-GB" sz="2000" b="1" dirty="0">
                <a:solidFill>
                  <a:srgbClr val="C00000"/>
                </a:solidFill>
                <a:latin typeface="Dosis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- Website name</a:t>
            </a:r>
          </a:p>
          <a:p>
            <a:r>
              <a:rPr lang="en-GB" sz="2000" b="1" dirty="0">
                <a:solidFill>
                  <a:srgbClr val="C00000"/>
                </a:solidFill>
                <a:latin typeface="Dosis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- Contact details</a:t>
            </a:r>
          </a:p>
          <a:p>
            <a:r>
              <a:rPr lang="en-GB" sz="2000" b="1" dirty="0">
                <a:solidFill>
                  <a:srgbClr val="C00000"/>
                </a:solidFill>
                <a:latin typeface="Dosis"/>
              </a:rPr>
              <a:t> </a:t>
            </a:r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- Website content</a:t>
            </a:r>
          </a:p>
          <a:p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 - Dates of posts </a:t>
            </a:r>
          </a:p>
          <a:p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 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 descr="apple-606761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250" y="1971684"/>
            <a:ext cx="4605728" cy="3058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6552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Website Name</a:t>
            </a:r>
            <a:endParaRPr lang="de-AT" dirty="0"/>
          </a:p>
        </p:txBody>
      </p:sp>
      <p:sp>
        <p:nvSpPr>
          <p:cNvPr id="3" name="TextBox 2"/>
          <p:cNvSpPr txBox="1"/>
          <p:nvPr/>
        </p:nvSpPr>
        <p:spPr>
          <a:xfrm>
            <a:off x="1061946" y="2563870"/>
            <a:ext cx="33752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C00000"/>
              </a:solidFill>
              <a:latin typeface="Dosis"/>
              <a:hlinkClick r:id="rId3"/>
            </a:endParaRPr>
          </a:p>
          <a:p>
            <a:r>
              <a:rPr lang="en-GB" sz="2000" dirty="0" smtClean="0">
                <a:solidFill>
                  <a:srgbClr val="C00000"/>
                </a:solidFill>
                <a:latin typeface="Dosis"/>
                <a:hlinkClick r:id="rId3"/>
              </a:rPr>
              <a:t>https</a:t>
            </a:r>
            <a:r>
              <a:rPr lang="en-GB" sz="2000" dirty="0">
                <a:solidFill>
                  <a:srgbClr val="C00000"/>
                </a:solidFill>
                <a:latin typeface="Dosis"/>
                <a:hlinkClick r:id="rId3"/>
              </a:rPr>
              <a:t>://ec.europa.eu</a:t>
            </a:r>
            <a:endParaRPr lang="en-GB" sz="2000" dirty="0" smtClean="0">
              <a:solidFill>
                <a:srgbClr val="C00000"/>
              </a:solidFill>
              <a:latin typeface="Dosis"/>
              <a:hlinkClick r:id="rId3"/>
            </a:endParaRPr>
          </a:p>
          <a:p>
            <a:endParaRPr lang="en-GB" sz="2000" dirty="0">
              <a:solidFill>
                <a:srgbClr val="C00000"/>
              </a:solidFill>
              <a:latin typeface="Dosis"/>
              <a:hlinkClick r:id="rId3"/>
            </a:endParaRPr>
          </a:p>
          <a:p>
            <a:r>
              <a:rPr lang="en-GB" sz="2000" dirty="0">
                <a:solidFill>
                  <a:srgbClr val="C00000"/>
                </a:solidFill>
                <a:latin typeface="Dosis"/>
                <a:hlinkClick r:id="rId3"/>
              </a:rPr>
              <a:t>h</a:t>
            </a:r>
            <a:r>
              <a:rPr lang="en-GB" sz="2000" dirty="0" smtClean="0">
                <a:solidFill>
                  <a:srgbClr val="C00000"/>
                </a:solidFill>
                <a:latin typeface="Dosis"/>
                <a:hlinkClick r:id="rId3"/>
              </a:rPr>
              <a:t>ttp</a:t>
            </a:r>
            <a:r>
              <a:rPr lang="en-GB" sz="2000" dirty="0">
                <a:solidFill>
                  <a:srgbClr val="C00000"/>
                </a:solidFill>
                <a:latin typeface="Dosis"/>
                <a:hlinkClick r:id="rId3"/>
              </a:rPr>
              <a:t>://</a:t>
            </a:r>
            <a:r>
              <a:rPr lang="en-GB" sz="2000" dirty="0" smtClean="0">
                <a:solidFill>
                  <a:srgbClr val="C00000"/>
                </a:solidFill>
                <a:latin typeface="Dosis"/>
                <a:hlinkClick r:id="rId3"/>
              </a:rPr>
              <a:t>www.mayoclinic.org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>
              <a:solidFill>
                <a:srgbClr val="C00000"/>
              </a:solidFill>
              <a:latin typeface="Dosis"/>
            </a:endParaRPr>
          </a:p>
          <a:p>
            <a:r>
              <a:rPr lang="en-GB" sz="2000" dirty="0" smtClean="0">
                <a:solidFill>
                  <a:srgbClr val="C00000"/>
                </a:solidFill>
                <a:latin typeface="Dosis"/>
                <a:hlinkClick r:id="rId4"/>
              </a:rPr>
              <a:t>www.webmd.com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>
              <a:solidFill>
                <a:srgbClr val="C00000"/>
              </a:solidFill>
              <a:latin typeface="Dosis"/>
            </a:endParaRPr>
          </a:p>
          <a:p>
            <a:r>
              <a:rPr lang="en-GB" sz="2000" dirty="0" smtClean="0">
                <a:solidFill>
                  <a:srgbClr val="C00000"/>
                </a:solidFill>
                <a:latin typeface="Dosis"/>
                <a:hlinkClick r:id="rId5"/>
              </a:rPr>
              <a:t>www.harvard.edu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5243982" y="2254587"/>
            <a:ext cx="320881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>
              <a:solidFill>
                <a:srgbClr val="C00000"/>
              </a:solidFill>
              <a:latin typeface="Dosis"/>
              <a:hlinkClick r:id="rId6"/>
            </a:endParaRPr>
          </a:p>
          <a:p>
            <a:endParaRPr lang="en-GB" sz="2000" dirty="0">
              <a:solidFill>
                <a:srgbClr val="C00000"/>
              </a:solidFill>
              <a:latin typeface="Dosis"/>
              <a:hlinkClick r:id="rId6"/>
            </a:endParaRPr>
          </a:p>
          <a:p>
            <a:endParaRPr lang="en-GB" sz="2000" dirty="0" smtClean="0">
              <a:solidFill>
                <a:srgbClr val="C00000"/>
              </a:solidFill>
              <a:latin typeface="Dosis"/>
              <a:hlinkClick r:id="rId6"/>
            </a:endParaRPr>
          </a:p>
          <a:p>
            <a:r>
              <a:rPr lang="en-GB" sz="2000" dirty="0" smtClean="0">
                <a:solidFill>
                  <a:srgbClr val="C00000"/>
                </a:solidFill>
                <a:latin typeface="Dosis"/>
                <a:hlinkClick r:id="rId6"/>
              </a:rPr>
              <a:t>http</a:t>
            </a:r>
            <a:r>
              <a:rPr lang="en-GB" sz="2000" dirty="0">
                <a:solidFill>
                  <a:srgbClr val="C00000"/>
                </a:solidFill>
                <a:latin typeface="Dosis"/>
                <a:hlinkClick r:id="rId6"/>
              </a:rPr>
              <a:t>://</a:t>
            </a:r>
            <a:r>
              <a:rPr lang="en-GB" sz="2000" dirty="0" smtClean="0">
                <a:solidFill>
                  <a:srgbClr val="C00000"/>
                </a:solidFill>
                <a:latin typeface="Dosis"/>
                <a:hlinkClick r:id="rId6"/>
              </a:rPr>
              <a:t>therapistinabox.com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>
              <a:solidFill>
                <a:srgbClr val="C00000"/>
              </a:solidFill>
              <a:latin typeface="Dosis"/>
            </a:endParaRPr>
          </a:p>
          <a:p>
            <a:r>
              <a:rPr lang="en-GB" sz="2000" dirty="0">
                <a:solidFill>
                  <a:srgbClr val="C00000"/>
                </a:solidFill>
                <a:latin typeface="Dosis"/>
                <a:hlinkClick r:id="rId7"/>
              </a:rPr>
              <a:t>http://</a:t>
            </a:r>
            <a:r>
              <a:rPr lang="en-GB" sz="2000" dirty="0" smtClean="0">
                <a:solidFill>
                  <a:srgbClr val="C00000"/>
                </a:solidFill>
                <a:latin typeface="Dosis"/>
                <a:hlinkClick r:id="rId7"/>
              </a:rPr>
              <a:t>www.curezone.org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>
              <a:solidFill>
                <a:srgbClr val="C00000"/>
              </a:solidFill>
              <a:latin typeface="Dosis"/>
            </a:endParaRPr>
          </a:p>
          <a:p>
            <a:r>
              <a:rPr lang="en-GB" sz="2000" dirty="0">
                <a:solidFill>
                  <a:srgbClr val="C00000"/>
                </a:solidFill>
                <a:latin typeface="Dosis"/>
                <a:hlinkClick r:id="rId8"/>
              </a:rPr>
              <a:t>http://doctoryourself.com</a:t>
            </a:r>
            <a:r>
              <a:rPr lang="en-GB" sz="2000" dirty="0" smtClean="0">
                <a:solidFill>
                  <a:srgbClr val="C00000"/>
                </a:solidFill>
                <a:latin typeface="Dosis"/>
                <a:hlinkClick r:id="rId8"/>
              </a:rPr>
              <a:t>/</a:t>
            </a:r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>
              <a:solidFill>
                <a:srgbClr val="C00000"/>
              </a:solidFill>
              <a:latin typeface="Dosis"/>
            </a:endParaRPr>
          </a:p>
          <a:p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sz="2000" dirty="0" smtClean="0">
              <a:solidFill>
                <a:srgbClr val="C00000"/>
              </a:solidFill>
              <a:latin typeface="Dosis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061946" y="1972199"/>
            <a:ext cx="69924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C00000"/>
                </a:solidFill>
                <a:latin typeface="Dosis"/>
              </a:rPr>
              <a:t>Reputable Websites		       Unreliable Websites</a:t>
            </a:r>
            <a:endParaRPr lang="en-GB" sz="2000" b="1" dirty="0">
              <a:solidFill>
                <a:srgbClr val="C00000"/>
              </a:solidFill>
              <a:latin typeface="Dosis"/>
            </a:endParaRPr>
          </a:p>
        </p:txBody>
      </p:sp>
    </p:spTree>
    <p:extLst>
      <p:ext uri="{BB962C8B-B14F-4D97-AF65-F5344CB8AC3E}">
        <p14:creationId xmlns:p14="http://schemas.microsoft.com/office/powerpoint/2010/main" val="10393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dirty="0" smtClean="0"/>
              <a:t>Academic and State sources</a:t>
            </a:r>
            <a:endParaRPr lang="en" dirty="0"/>
          </a:p>
        </p:txBody>
      </p:sp>
      <p:pic>
        <p:nvPicPr>
          <p:cNvPr id="2" name="Picture 1" descr="university-2119707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00" y="3071944"/>
            <a:ext cx="3715636" cy="2386135"/>
          </a:xfrm>
          <a:prstGeom prst="rect">
            <a:avLst/>
          </a:prstGeom>
        </p:spPr>
      </p:pic>
      <p:pic>
        <p:nvPicPr>
          <p:cNvPr id="6" name="Picture 5" descr="us-supreme-court-building-2225766_64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59" y="2225162"/>
            <a:ext cx="3393187" cy="22585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Agenda and Biases</a:t>
            </a:r>
            <a:endParaRPr lang="en-GB" dirty="0"/>
          </a:p>
        </p:txBody>
      </p:sp>
      <p:pic>
        <p:nvPicPr>
          <p:cNvPr id="4" name="Picture 3" descr="book-3043275_64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519" y="1766727"/>
            <a:ext cx="5697769" cy="402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909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14</TotalTime>
  <Words>184</Words>
  <Application>Microsoft Macintosh PowerPoint</Application>
  <PresentationFormat>On-screen Show (4:3)</PresentationFormat>
  <Paragraphs>53</Paragraphs>
  <Slides>13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EngagePowerpoint Template</vt:lpstr>
      <vt:lpstr>Get Informed</vt:lpstr>
      <vt:lpstr>Media Overload</vt:lpstr>
      <vt:lpstr>How can we identify what information is real?</vt:lpstr>
      <vt:lpstr>Searching for answers</vt:lpstr>
      <vt:lpstr>What’s the story?</vt:lpstr>
      <vt:lpstr>Website analysis</vt:lpstr>
      <vt:lpstr>Website Name</vt:lpstr>
      <vt:lpstr>Academic and State sources</vt:lpstr>
      <vt:lpstr>Agenda and Biases</vt:lpstr>
      <vt:lpstr>Research the author</vt:lpstr>
      <vt:lpstr>Sources to avoid</vt:lpstr>
      <vt:lpstr>Activity – Reporting Biases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Mike Keegan</cp:lastModifiedBy>
  <cp:revision>86</cp:revision>
  <dcterms:created xsi:type="dcterms:W3CDTF">2017-10-27T16:23:16Z</dcterms:created>
  <dcterms:modified xsi:type="dcterms:W3CDTF">2018-07-17T15:05:50Z</dcterms:modified>
</cp:coreProperties>
</file>