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4"/>
  </p:notesMasterIdLst>
  <p:sldIdLst>
    <p:sldId id="256" r:id="rId2"/>
    <p:sldId id="264" r:id="rId3"/>
    <p:sldId id="289" r:id="rId4"/>
    <p:sldId id="290" r:id="rId5"/>
    <p:sldId id="301" r:id="rId6"/>
    <p:sldId id="300" r:id="rId7"/>
    <p:sldId id="299" r:id="rId8"/>
    <p:sldId id="298" r:id="rId9"/>
    <p:sldId id="296" r:id="rId10"/>
    <p:sldId id="302" r:id="rId11"/>
    <p:sldId id="303" r:id="rId12"/>
    <p:sldId id="274" r:id="rId1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8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7257817E-EC5C-4880-A810-ED7F254FEA46}">
  <a:tblStyle styleId="{7257817E-EC5C-4880-A810-ED7F254FEA46}" styleName="Table_0">
    <a:wholeTbl>
      <a:tcTxStyle>
        <a:font>
          <a:latin typeface="Arial"/>
          <a:ea typeface="Arial"/>
          <a:cs typeface="Arial"/>
        </a:font>
        <a:srgbClr val="000000"/>
      </a:tcTxStyle>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198" autoAdjust="0"/>
  </p:normalViewPr>
  <p:slideViewPr>
    <p:cSldViewPr snapToGrid="0" snapToObjects="1">
      <p:cViewPr>
        <p:scale>
          <a:sx n="61" d="100"/>
          <a:sy n="61" d="100"/>
        </p:scale>
        <p:origin x="-1344" y="1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109175907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 name="Shape 5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This resource outlines the principles</a:t>
            </a:r>
            <a:r>
              <a:rPr lang="en-GB" sz="1100" kern="1200" baseline="0" dirty="0" smtClean="0">
                <a:solidFill>
                  <a:schemeClr val="tx1"/>
                </a:solidFill>
                <a:effectLst/>
                <a:latin typeface="+mn-lt"/>
                <a:ea typeface="+mn-ea"/>
                <a:cs typeface="+mn-cs"/>
              </a:rPr>
              <a:t> and values of peaceful coexistence </a:t>
            </a:r>
            <a:r>
              <a:rPr lang="en-GB" sz="1100" kern="1200" dirty="0" smtClean="0">
                <a:solidFill>
                  <a:schemeClr val="tx1"/>
                </a:solidFill>
                <a:effectLst/>
                <a:latin typeface="+mn-lt"/>
                <a:ea typeface="+mn-ea"/>
                <a:cs typeface="+mn-cs"/>
              </a:rPr>
              <a:t>in Europe. It helps migrants to get to know their rights, entitlements and responsibilities in their new</a:t>
            </a:r>
            <a:r>
              <a:rPr lang="en-GB" sz="1100" kern="1200" baseline="0" dirty="0" smtClean="0">
                <a:solidFill>
                  <a:schemeClr val="tx1"/>
                </a:solidFill>
                <a:effectLst/>
                <a:latin typeface="+mn-lt"/>
                <a:ea typeface="+mn-ea"/>
                <a:cs typeface="+mn-cs"/>
              </a:rPr>
              <a:t> home country.</a:t>
            </a:r>
            <a:endParaRPr lang="en-GB" sz="11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mn-cs"/>
              </a:rPr>
              <a:t>It provides a simple tool to reflect on the principles and values and to what extent</a:t>
            </a:r>
            <a:r>
              <a:rPr lang="en-GB" sz="1100" kern="1200" baseline="0" dirty="0" smtClean="0">
                <a:solidFill>
                  <a:schemeClr val="tx1"/>
                </a:solidFill>
                <a:effectLst/>
                <a:latin typeface="+mn-lt"/>
                <a:ea typeface="+mn-ea"/>
                <a:cs typeface="+mn-cs"/>
              </a:rPr>
              <a:t> they are personally accepting and adopting </a:t>
            </a:r>
            <a:r>
              <a:rPr lang="en-GB" baseline="0" noProof="0" dirty="0" smtClean="0"/>
              <a:t>these principles and values in their daily life thinking, attitude and acting.</a:t>
            </a:r>
            <a:endParaRPr lang="en-GB" sz="1100" kern="1200" dirty="0" smtClean="0">
              <a:solidFill>
                <a:schemeClr val="tx1"/>
              </a:solidFill>
              <a:effectLst/>
              <a:latin typeface="+mn-lt"/>
              <a:ea typeface="+mn-ea"/>
              <a:cs typeface="+mn-cs"/>
            </a:endParaRPr>
          </a:p>
          <a:p>
            <a:pPr lvl="0">
              <a:spcBef>
                <a:spcPts val="0"/>
              </a:spcBef>
              <a:buNone/>
            </a:pPr>
            <a:endParaRPr lang="en-GB" dirty="0"/>
          </a:p>
        </p:txBody>
      </p:sp>
    </p:spTree>
    <p:extLst>
      <p:ext uri="{BB962C8B-B14F-4D97-AF65-F5344CB8AC3E}">
        <p14:creationId xmlns:p14="http://schemas.microsoft.com/office/powerpoint/2010/main" val="248813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143000" y="685800"/>
            <a:ext cx="4572000" cy="3429000"/>
          </a:xfrm>
        </p:spPr>
      </p:sp>
      <p:sp>
        <p:nvSpPr>
          <p:cNvPr id="3" name="Notizenplatzhalter 2"/>
          <p:cNvSpPr>
            <a:spLocks noGrp="1"/>
          </p:cNvSpPr>
          <p:nvPr>
            <p:ph type="body" idx="1"/>
          </p:nvPr>
        </p:nvSpPr>
        <p:spPr/>
        <p:txBody>
          <a:bodyPr/>
          <a:lstStyle/>
          <a:p>
            <a:pPr>
              <a:buNone/>
            </a:pPr>
            <a:r>
              <a:rPr lang="en-GB" noProof="0" dirty="0" smtClean="0"/>
              <a:t>Reflection.</a:t>
            </a:r>
          </a:p>
          <a:p>
            <a:pPr>
              <a:buNone/>
            </a:pPr>
            <a:r>
              <a:rPr lang="en-GB" sz="1100" kern="1200" dirty="0" smtClean="0">
                <a:solidFill>
                  <a:schemeClr val="tx1"/>
                </a:solidFill>
                <a:effectLst/>
                <a:latin typeface="+mn-lt"/>
                <a:ea typeface="+mn-ea"/>
                <a:cs typeface="+mn-cs"/>
              </a:rPr>
              <a:t>Think about what you have read and heard: to what extent have you adopted these principles and values in your thinking, attitudes and in your daily life? Mark on the line where you see yourself. Use the previous slides if needed.</a:t>
            </a:r>
          </a:p>
          <a:p>
            <a:pPr>
              <a:buNone/>
            </a:pPr>
            <a:endParaRPr lang="en-GB" noProof="0" dirty="0"/>
          </a:p>
        </p:txBody>
      </p:sp>
    </p:spTree>
    <p:extLst>
      <p:ext uri="{BB962C8B-B14F-4D97-AF65-F5344CB8AC3E}">
        <p14:creationId xmlns:p14="http://schemas.microsoft.com/office/powerpoint/2010/main" val="21964123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1128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US" sz="1100" b="0" i="1" u="none" strike="noStrike" kern="1200" baseline="0" dirty="0" smtClean="0">
                <a:solidFill>
                  <a:schemeClr val="tx1"/>
                </a:solidFill>
                <a:latin typeface="+mn-lt"/>
                <a:ea typeface="+mn-ea"/>
                <a:cs typeface="+mn-cs"/>
              </a:rPr>
              <a:t>1 Basic Idea, 6 Principles, 18 Values.</a:t>
            </a:r>
          </a:p>
          <a:p>
            <a:pPr>
              <a:buNone/>
            </a:pPr>
            <a:r>
              <a:rPr lang="en-US" sz="1100" b="0" i="1" u="none" strike="noStrike" kern="1200" baseline="0" dirty="0" smtClean="0">
                <a:solidFill>
                  <a:schemeClr val="tx1"/>
                </a:solidFill>
                <a:latin typeface="+mn-lt"/>
                <a:ea typeface="+mn-ea"/>
                <a:cs typeface="+mn-cs"/>
              </a:rPr>
              <a:t>You live now in a new country – together with millions of other people, a country where you can live in peace and play your part in ensuring our shared prosperity. Each of us is responsible for enabling all of us to live together in harmony. For despite many differences we build on the foundation of our shared values. They form the basis of coexistence in </a:t>
            </a:r>
            <a:r>
              <a:rPr lang="de-AT" sz="1100" b="0" i="1" u="none" strike="noStrike" kern="1200" baseline="0" dirty="0" err="1" smtClean="0">
                <a:solidFill>
                  <a:schemeClr val="tx1"/>
                </a:solidFill>
                <a:latin typeface="+mn-lt"/>
                <a:ea typeface="+mn-ea"/>
                <a:cs typeface="+mn-cs"/>
              </a:rPr>
              <a:t>this</a:t>
            </a:r>
            <a:r>
              <a:rPr lang="de-AT" sz="1100" b="0" i="1" u="none" strike="noStrike" kern="1200" baseline="0" dirty="0" smtClean="0">
                <a:solidFill>
                  <a:schemeClr val="tx1"/>
                </a:solidFill>
                <a:latin typeface="+mn-lt"/>
                <a:ea typeface="+mn-ea"/>
                <a:cs typeface="+mn-cs"/>
              </a:rPr>
              <a:t> </a:t>
            </a:r>
            <a:r>
              <a:rPr lang="de-AT" sz="1100" b="0" i="1" u="none" strike="noStrike" kern="1200" baseline="0" dirty="0" err="1" smtClean="0">
                <a:solidFill>
                  <a:schemeClr val="tx1"/>
                </a:solidFill>
                <a:latin typeface="+mn-lt"/>
                <a:ea typeface="+mn-ea"/>
                <a:cs typeface="+mn-cs"/>
              </a:rPr>
              <a:t>country</a:t>
            </a:r>
            <a:r>
              <a:rPr lang="de-AT" sz="1100" b="0" i="1" u="none" strike="noStrike" kern="1200" baseline="0" dirty="0" smtClean="0">
                <a:solidFill>
                  <a:schemeClr val="tx1"/>
                </a:solidFill>
                <a:latin typeface="+mn-lt"/>
                <a:ea typeface="+mn-ea"/>
                <a:cs typeface="+mn-cs"/>
              </a:rPr>
              <a:t>. </a:t>
            </a:r>
            <a:r>
              <a:rPr lang="en-US" sz="1100" b="0" i="1" u="none" strike="noStrike" kern="1200" baseline="0" dirty="0" smtClean="0">
                <a:solidFill>
                  <a:schemeClr val="tx1"/>
                </a:solidFill>
                <a:latin typeface="+mn-lt"/>
                <a:ea typeface="+mn-ea"/>
                <a:cs typeface="+mn-cs"/>
              </a:rPr>
              <a:t>Our constitution is also based on these values. We are all called upon to become aware of these values and live up to them in our daily lives. The following pages explain these principles and show you how and why they are important in your daily life. Knowing our values is important for you to become integrated in this country. After all, to become part of the society you first need to know what it is based on.</a:t>
            </a:r>
            <a:endParaRPr dirty="0"/>
          </a:p>
        </p:txBody>
      </p:sp>
    </p:spTree>
    <p:extLst>
      <p:ext uri="{BB962C8B-B14F-4D97-AF65-F5344CB8AC3E}">
        <p14:creationId xmlns:p14="http://schemas.microsoft.com/office/powerpoint/2010/main" val="1690879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Core Value: Human Dignity. </a:t>
            </a:r>
          </a:p>
          <a:p>
            <a:pPr>
              <a:buNone/>
            </a:pPr>
            <a:r>
              <a:rPr lang="en-GB" sz="1100" kern="1200" dirty="0" smtClean="0">
                <a:solidFill>
                  <a:schemeClr val="tx1"/>
                </a:solidFill>
                <a:effectLst/>
                <a:latin typeface="+mn-lt"/>
                <a:ea typeface="+mn-ea"/>
                <a:cs typeface="+mn-cs"/>
              </a:rPr>
              <a:t>Everyone is equal in dignity. We have this human dignity right from the beginning of our life. It is not an attribute which some have and others don’t – it is the birth right of every human being. Everyone has different talents, strengths – and also weaknesses. But we all have the right to be treated with respect and dignity. This is why we should treat others with the same degree of respect and fairness as we would want to be treated ourselves.</a:t>
            </a:r>
          </a:p>
          <a:p>
            <a:pPr>
              <a:buNone/>
            </a:pPr>
            <a:r>
              <a:rPr lang="en-GB" sz="1100" kern="1200" dirty="0" smtClean="0">
                <a:solidFill>
                  <a:schemeClr val="tx1"/>
                </a:solidFill>
                <a:effectLst/>
                <a:latin typeface="+mn-lt"/>
                <a:ea typeface="+mn-ea"/>
                <a:cs typeface="+mn-cs"/>
              </a:rPr>
              <a:t>Respect for human dignity underpins everything we do. Human dignity is inviolable. Human dignity does not depend on gender, age, education, religion, origin or appearance. Discrimination and racism have no place in Europe. Women and men have equal status. Their voice and their vote have equal value, above all in court proceedings and in democratic elections. Children also have rights and are specially protected. In our dealings with each other, respect for human dignity rules out any use of violence, particularly in the family. The equality of everyone before the law is the foundation of all decisions taken by judicial courts and authorities.</a:t>
            </a:r>
            <a:endParaRPr dirty="0"/>
          </a:p>
        </p:txBody>
      </p:sp>
    </p:spTree>
    <p:extLst>
      <p:ext uri="{BB962C8B-B14F-4D97-AF65-F5344CB8AC3E}">
        <p14:creationId xmlns:p14="http://schemas.microsoft.com/office/powerpoint/2010/main" val="20767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1</a:t>
            </a:r>
            <a:r>
              <a:rPr lang="en-GB" sz="1100" kern="1200" baseline="30000" dirty="0" smtClean="0">
                <a:solidFill>
                  <a:schemeClr val="tx1"/>
                </a:solidFill>
                <a:effectLst/>
                <a:latin typeface="+mn-lt"/>
                <a:ea typeface="+mn-ea"/>
                <a:cs typeface="+mn-cs"/>
              </a:rPr>
              <a:t>st</a:t>
            </a:r>
            <a:r>
              <a:rPr lang="en-GB" sz="1100" kern="1200" dirty="0" smtClean="0">
                <a:solidFill>
                  <a:schemeClr val="tx1"/>
                </a:solidFill>
                <a:effectLst/>
                <a:latin typeface="+mn-lt"/>
                <a:ea typeface="+mn-ea"/>
                <a:cs typeface="+mn-cs"/>
              </a:rPr>
              <a:t> Principle: Freedom. </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Freedom can be the sort of feeling you get when you do outdoor sport – such as skiing in the mountains. But freedom also means that you take responsibility for exercising it, both for yourself and others, and obviously that you also recognise, value and respect this personal freedom of all other people. One expression of this is free speech: You’re free to have and express an opinion in public – just as your fellow human beings are free not to share your opinion.</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Freedom requires responsibility and self-discipline. Everyone has the personal freedom to choose how they lead their lives. You are free to choose how you wish to act and behave within the limits of the law. You are also free to choose your lifestyle, your job or your religion. These are just a few examples of what personal freedom and self-determination can mean. At the same time, self-determination requires each individual to take on a lot of responsibility. First, this means taking personal responsibility for yourself, for choosing how best to care for your health or for deciding which educational opportunities you wish to use. Second, self-determination also means being responsible for others and for respecting the freedom of others. After all, they enjoy the same personal freedom as you do. This requires self-discipline on your part when you deal with your own needs and interests. It can also mean that you have to hold back at times so that others can enjoy their freedom. Naturally, individual freedom also has its limits. These are defined by law. The state safeguards civil rights and liberties by punishing those who violate these rights, but it must have good reason to intervene in matters of personal freedom. Such reasons are few and clearly defined.</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124640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2</a:t>
            </a:r>
            <a:r>
              <a:rPr lang="en-GB" sz="1100" kern="1200" baseline="30000" dirty="0" smtClean="0">
                <a:solidFill>
                  <a:schemeClr val="tx1"/>
                </a:solidFill>
                <a:effectLst/>
                <a:latin typeface="+mn-lt"/>
                <a:ea typeface="+mn-ea"/>
                <a:cs typeface="+mn-cs"/>
              </a:rPr>
              <a:t>nd</a:t>
            </a:r>
            <a:r>
              <a:rPr lang="en-GB" sz="1100" kern="1200" dirty="0" smtClean="0">
                <a:solidFill>
                  <a:schemeClr val="tx1"/>
                </a:solidFill>
                <a:effectLst/>
                <a:latin typeface="+mn-lt"/>
                <a:ea typeface="+mn-ea"/>
                <a:cs typeface="+mn-cs"/>
              </a:rPr>
              <a:t> Principle: Rule of Law. </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Everyone is equal before the law. Everyone in this country must act in accordance with the law. Personal attitudes are not a reason for ignoring law: The law is applied equally to everyone. Everyone enjoys equal protection of their rights. Everyone is judged fairly, which means by the same rules, and exceptional personal circumstances are also taken into consideration. In the interests of the common good, everyone must respect and recognise the uniqueness of their fellow human beings. By achieving this on a personal level in your personal surroundings, you help justice prevail throughout society. </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784635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3</a:t>
            </a:r>
            <a:r>
              <a:rPr lang="en-GB" sz="1100" kern="1200" baseline="30000" dirty="0" smtClean="0">
                <a:solidFill>
                  <a:schemeClr val="tx1"/>
                </a:solidFill>
                <a:effectLst/>
                <a:latin typeface="+mn-lt"/>
                <a:ea typeface="+mn-ea"/>
                <a:cs typeface="+mn-cs"/>
              </a:rPr>
              <a:t>rd</a:t>
            </a:r>
            <a:r>
              <a:rPr lang="en-GB" sz="1100" kern="1200" dirty="0" smtClean="0">
                <a:solidFill>
                  <a:schemeClr val="tx1"/>
                </a:solidFill>
                <a:effectLst/>
                <a:latin typeface="+mn-lt"/>
                <a:ea typeface="+mn-ea"/>
                <a:cs typeface="+mn-cs"/>
              </a:rPr>
              <a:t> Principle: Democracy.</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The law emanates from the people. This is a democratic country. That means you have the right of co-determination. As a citizens you can become involved in the making of law and you cast your vote in elections. You can become involved in an interest group and in associations or participate in civic initiatives. Co-determination and participation does not only mean casting your vote in elections. Democracy is much more than that. It also means playing an active part in all areas of life which affect or interest you! In a democracy, your self-determination becomes co-determination. Like everyone else, you have the opportunity to come up with your own ideas. Democracy is based on participation. There is no democracy unless citizens express their opinions and play their part, together with others, to make and shape decisions and to take their share of responsibility for decisions that affect us all. This requires us to have a fundamental understanding of the country we live in – our (new) home. We can call this (cultural) education. Education in this sense does not mean that you have to be able to present some school or college leaving certificate. It means that you are called upon to be open, critical and curious when you explore backgrounds and contexts. The ability to point out problems and solutions requires you first to form an opinion – an opinion which is considered, open and impartial. An open mind is the key to gaining a deeper understanding of something. Learning to do this enables democracy to work.</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029705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4</a:t>
            </a:r>
            <a:r>
              <a:rPr lang="en-GB" sz="1100" kern="1200" baseline="30000" dirty="0" smtClean="0">
                <a:solidFill>
                  <a:schemeClr val="tx1"/>
                </a:solidFill>
                <a:effectLst/>
                <a:latin typeface="+mn-lt"/>
                <a:ea typeface="+mn-ea"/>
                <a:cs typeface="+mn-cs"/>
              </a:rPr>
              <a:t>th</a:t>
            </a:r>
            <a:r>
              <a:rPr lang="en-GB" sz="1100" kern="1200" dirty="0" smtClean="0">
                <a:solidFill>
                  <a:schemeClr val="tx1"/>
                </a:solidFill>
                <a:effectLst/>
                <a:latin typeface="+mn-lt"/>
                <a:ea typeface="+mn-ea"/>
                <a:cs typeface="+mn-cs"/>
              </a:rPr>
              <a:t> Principle: Republic.</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Coexistence requires cohesion. The state contributes to the common good to the extent that among other things it ensures security and peace and protects human and fundamental rights. Furthermore, it also provides for equal opportunities and social security. Laws and regulations passed in the interests of the common good are for the benefit of all citizens, even though they sometimes appear annoying at first glance. In this sense the public sector makes a decisive contribution to the education and health system. You also contribute by paying your taxes. That, too, is a form of solidarity. Cohesion and cooperation from the grassroots to the top of government define the essence of a republic. Everyone is called on to play their part in this respect. Basically, you are responsible for your livelihood. But if you can’t cope with an emergency or crisis situation by yourself, the community will offer you support. If you stand up for the rights of others and are prepared to act in solidarity then you will be contributing every day to the common good.</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1278205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5</a:t>
            </a:r>
            <a:r>
              <a:rPr lang="en-GB" sz="1100" kern="1200" baseline="30000" dirty="0" smtClean="0">
                <a:solidFill>
                  <a:schemeClr val="tx1"/>
                </a:solidFill>
                <a:effectLst/>
                <a:latin typeface="+mn-lt"/>
                <a:ea typeface="+mn-ea"/>
                <a:cs typeface="+mn-cs"/>
              </a:rPr>
              <a:t>th</a:t>
            </a:r>
            <a:r>
              <a:rPr lang="en-GB" sz="1100" kern="1200" dirty="0" smtClean="0">
                <a:solidFill>
                  <a:schemeClr val="tx1"/>
                </a:solidFill>
                <a:effectLst/>
                <a:latin typeface="+mn-lt"/>
                <a:ea typeface="+mn-ea"/>
                <a:cs typeface="+mn-cs"/>
              </a:rPr>
              <a:t> Principle: Federalism.</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Everyone needs to play their part – the best solutions are often local solutions. The EU is a federal union consisting of federal states which again consist of federal provinces. The European and national authorities and the authorities of the federal provinces share the tasks of legislation and administration. In some cases they work together; in others they work on their own. Each unit has certain areas of responsibility which it can best deal with by itself. The division of tasks, duties and responsibilities into different units is called federalism. Federalism in Europe respects the particular characteristics and capabilities of the municipalities, federal provinces, states and the European Union. For example, the municipality establishes where people can obtain planning permission to build or develop a site because it is best placed to know where housing is required. Many different features have led to a unique form of diversity. They also form the basis for development, security and prosperity. Federalism is fuelled by the idea that all parts – including you, as the smallest individual part – try to do your job as best they can. Only when the smallest part is unable to solve a task by itself does the bigger part step in. This form of allocating responsibilities is called subsidiarity. It applies to nation’s relationship with the European Union.</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781292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a:buNone/>
            </a:pPr>
            <a:r>
              <a:rPr lang="en-GB" sz="1100" kern="1200" dirty="0" smtClean="0">
                <a:solidFill>
                  <a:schemeClr val="tx1"/>
                </a:solidFill>
                <a:effectLst/>
                <a:latin typeface="+mn-lt"/>
                <a:ea typeface="+mn-ea"/>
                <a:cs typeface="+mn-cs"/>
              </a:rPr>
              <a:t>6</a:t>
            </a:r>
            <a:r>
              <a:rPr lang="en-GB" sz="1100" kern="1200" baseline="30000" dirty="0" smtClean="0">
                <a:solidFill>
                  <a:schemeClr val="tx1"/>
                </a:solidFill>
                <a:effectLst/>
                <a:latin typeface="+mn-lt"/>
                <a:ea typeface="+mn-ea"/>
                <a:cs typeface="+mn-cs"/>
              </a:rPr>
              <a:t>th</a:t>
            </a:r>
            <a:r>
              <a:rPr lang="en-GB" sz="1100" kern="1200" dirty="0" smtClean="0">
                <a:solidFill>
                  <a:schemeClr val="tx1"/>
                </a:solidFill>
                <a:effectLst/>
                <a:latin typeface="+mn-lt"/>
                <a:ea typeface="+mn-ea"/>
                <a:cs typeface="+mn-cs"/>
              </a:rPr>
              <a:t> Principle: Separation of Powers.</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Imagine you hear loud noises and arguments in the apartment next to you. There is a conflict in the family. What are your options to help resolve this sort of situation in a suitable way? You can intervene personally, ask others for help or call the police. Whatever you decide to do, it takes courage to try and settle disputes rather than avoiding them out of fear. It takes moral courage to call the police. Safety and security means respecting the dignity of others and protecting others. The state ensures public safety. In this sense the police provide a service by securing your safety. The state also has a monopoly on the use of force; so the power of the state is subject to control. This is a basic condition for ensuring that power is not exercised arbitrarily or without due reason.</a:t>
            </a:r>
            <a:endParaRPr lang="de-AT" sz="1100" kern="1200" dirty="0" smtClean="0">
              <a:solidFill>
                <a:schemeClr val="tx1"/>
              </a:solidFill>
              <a:effectLst/>
              <a:latin typeface="+mn-lt"/>
              <a:ea typeface="+mn-ea"/>
              <a:cs typeface="+mn-cs"/>
            </a:endParaRPr>
          </a:p>
          <a:p>
            <a:pPr>
              <a:buNone/>
            </a:pPr>
            <a:r>
              <a:rPr lang="en-GB" sz="1100" kern="1200" dirty="0" smtClean="0">
                <a:solidFill>
                  <a:schemeClr val="tx1"/>
                </a:solidFill>
                <a:effectLst/>
                <a:latin typeface="+mn-lt"/>
                <a:ea typeface="+mn-ea"/>
                <a:cs typeface="+mn-cs"/>
              </a:rPr>
              <a:t>The three state powers are the legislative power (parliament), the executive power (the government, the president and all other authorities) and the judicial power (the judiciary). Checks and balances are an integral part of the system. They prevent decisions from being made on an arbitrary basis. The police are entrusted with the task of safeguarding public safety and security in the country. By themselves, the separation of powers and the police are not enough to guarantee adequate security. Security also needs people who are prepared to stand up for it. It requires a culture of conflict – you have to be prepared to address conflicts peacefully, not violently, to assert your individual rights the rights of others – even if you fear being at a disadvantage by doing so. That is moral courage in practice, not in theory. The willingness to stand up for oneself and others doesn’t just have a short-term effect. When we all do this, we live in a secure country.</a:t>
            </a:r>
            <a:endParaRPr lang="de-AT"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6805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D5D85A"/>
        </a:solidFill>
        <a:effectLst/>
      </p:bgPr>
    </p:bg>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3012325" y="2960550"/>
            <a:ext cx="5445900" cy="2405700"/>
          </a:xfrm>
          <a:prstGeom prst="rect">
            <a:avLst/>
          </a:prstGeom>
        </p:spPr>
        <p:txBody>
          <a:bodyPr wrap="square"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r>
              <a:rPr lang="en-US" smtClean="0"/>
              <a:t>Click to edit Master title style</a:t>
            </a:r>
            <a:endParaRPr/>
          </a:p>
        </p:txBody>
      </p:sp>
      <p:sp>
        <p:nvSpPr>
          <p:cNvPr id="12" name="Shape 12"/>
          <p:cNvSpPr/>
          <p:nvPr/>
        </p:nvSpPr>
        <p:spPr>
          <a:xfrm>
            <a:off x="6208125" y="5619450"/>
            <a:ext cx="2250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691200" y="0"/>
            <a:ext cx="7761600" cy="1292100"/>
          </a:xfrm>
          <a:prstGeom prst="rect">
            <a:avLst/>
          </a:prstGeom>
        </p:spPr>
        <p:txBody>
          <a:bodyPr wrap="square"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26" name="Shape 26"/>
          <p:cNvSpPr txBox="1">
            <a:spLocks noGrp="1"/>
          </p:cNvSpPr>
          <p:nvPr>
            <p:ph type="body" idx="1"/>
          </p:nvPr>
        </p:nvSpPr>
        <p:spPr>
          <a:xfrm>
            <a:off x="691200" y="1811604"/>
            <a:ext cx="7761600" cy="4412100"/>
          </a:xfrm>
          <a:prstGeom prst="rect">
            <a:avLst/>
          </a:prstGeom>
        </p:spPr>
        <p:txBody>
          <a:bodyPr wrap="square" lIns="91425" tIns="91425" rIns="91425" bIns="91425" anchor="t" anchorCtr="0"/>
          <a:lstStyle>
            <a:lvl1pPr lvl="0">
              <a:spcBef>
                <a:spcPts val="0"/>
              </a:spcBef>
              <a:buClr>
                <a:srgbClr val="D5D85A"/>
              </a:buClr>
              <a:defRPr/>
            </a:lvl1pPr>
            <a:lvl2pPr lvl="1">
              <a:spcBef>
                <a:spcPts val="0"/>
              </a:spcBef>
              <a:buClr>
                <a:srgbClr val="D5D85A"/>
              </a:buClr>
              <a:defRPr/>
            </a:lvl2pPr>
            <a:lvl3pPr lvl="2">
              <a:spcBef>
                <a:spcPts val="0"/>
              </a:spcBef>
              <a:buClr>
                <a:srgbClr val="D5D85A"/>
              </a:buClr>
              <a:defRPr/>
            </a:lvl3pPr>
            <a:lvl4pPr lvl="3">
              <a:spcBef>
                <a:spcPts val="0"/>
              </a:spcBef>
              <a:buClr>
                <a:srgbClr val="D5D85A"/>
              </a:buClr>
              <a:defRPr/>
            </a:lvl4pPr>
            <a:lvl5pPr lvl="4">
              <a:spcBef>
                <a:spcPts val="0"/>
              </a:spcBef>
              <a:buClr>
                <a:srgbClr val="D5D85A"/>
              </a:buClr>
              <a:defRPr/>
            </a:lvl5pPr>
            <a:lvl6pPr lvl="5">
              <a:spcBef>
                <a:spcPts val="0"/>
              </a:spcBef>
              <a:buClr>
                <a:srgbClr val="D5D85A"/>
              </a:buClr>
              <a:defRPr/>
            </a:lvl6pPr>
            <a:lvl7pPr lvl="6">
              <a:spcBef>
                <a:spcPts val="0"/>
              </a:spcBef>
              <a:buClr>
                <a:srgbClr val="D5D85A"/>
              </a:buClr>
              <a:defRPr/>
            </a:lvl7pPr>
            <a:lvl8pPr lvl="7">
              <a:spcBef>
                <a:spcPts val="0"/>
              </a:spcBef>
              <a:buClr>
                <a:srgbClr val="D5D85A"/>
              </a:buClr>
              <a:defRPr/>
            </a:lvl8pPr>
            <a:lvl9pPr lvl="8">
              <a:spcBef>
                <a:spcPts val="0"/>
              </a:spcBef>
              <a:buClr>
                <a:srgbClr val="D5D85A"/>
              </a:buClr>
              <a:defRPr/>
            </a:lvl9pPr>
          </a:lstStyle>
          <a:p>
            <a:pPr lvl="0"/>
            <a:r>
              <a:rPr lang="en-US" smtClean="0"/>
              <a:t>Click to edit Master text styles</a:t>
            </a:r>
          </a:p>
        </p:txBody>
      </p:sp>
      <p:sp>
        <p:nvSpPr>
          <p:cNvPr id="27" name="Shape 27"/>
          <p:cNvSpPr/>
          <p:nvPr/>
        </p:nvSpPr>
        <p:spPr>
          <a:xfrm>
            <a:off x="813273" y="1506189"/>
            <a:ext cx="15336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0" y="0"/>
            <a:ext cx="137700" cy="6858000"/>
          </a:xfrm>
          <a:prstGeom prst="rect">
            <a:avLst/>
          </a:prstGeom>
          <a:solidFill>
            <a:srgbClr val="D5D85A"/>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bg>
      <p:bgPr>
        <a:solidFill>
          <a:srgbClr val="D5D85A"/>
        </a:solidFill>
        <a:effectLst/>
      </p:bgPr>
    </p:bg>
    <p:spTree>
      <p:nvGrpSpPr>
        <p:cNvPr id="1" name="Shape 50"/>
        <p:cNvGrpSpPr/>
        <p:nvPr/>
      </p:nvGrpSpPr>
      <p:grpSpPr>
        <a:xfrm>
          <a:off x="0" y="0"/>
          <a:ext cx="0" cy="0"/>
          <a:chOff x="0" y="0"/>
          <a:chExt cx="0" cy="0"/>
        </a:xfrm>
      </p:grpSpPr>
      <p:sp>
        <p:nvSpPr>
          <p:cNvPr id="51" name="Shape 51"/>
          <p:cNvSpPr/>
          <p:nvPr/>
        </p:nvSpPr>
        <p:spPr>
          <a:xfrm>
            <a:off x="-4" y="6720300"/>
            <a:ext cx="9144000" cy="1377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91200" y="634300"/>
            <a:ext cx="7761600" cy="657900"/>
          </a:xfrm>
          <a:prstGeom prst="rect">
            <a:avLst/>
          </a:prstGeom>
          <a:noFill/>
          <a:ln>
            <a:noFill/>
          </a:ln>
        </p:spPr>
        <p:txBody>
          <a:bodyPr wrap="square" lIns="91425" tIns="91425" rIns="91425" bIns="91425" anchor="b" anchorCtr="0"/>
          <a:lstStyle>
            <a:lvl1pPr lvl="0">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1pPr>
            <a:lvl2pPr lvl="1">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2pPr>
            <a:lvl3pPr lvl="2">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3pPr>
            <a:lvl4pPr lvl="3">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4pPr>
            <a:lvl5pPr lvl="4">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5pPr>
            <a:lvl6pPr lvl="5">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6pPr>
            <a:lvl7pPr lvl="6">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7pPr>
            <a:lvl8pPr lvl="7">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8pPr>
            <a:lvl9pPr lvl="8">
              <a:spcBef>
                <a:spcPts val="0"/>
              </a:spcBef>
              <a:buClr>
                <a:srgbClr val="454F5B"/>
              </a:buClr>
              <a:buSzPct val="100000"/>
              <a:buFont typeface="Montserrat"/>
              <a:buNone/>
              <a:defRPr sz="3000" b="1">
                <a:solidFill>
                  <a:srgbClr val="454F5B"/>
                </a:solidFill>
                <a:latin typeface="Montserrat"/>
                <a:ea typeface="Montserrat"/>
                <a:cs typeface="Montserrat"/>
                <a:sym typeface="Montserrat"/>
              </a:defRPr>
            </a:lvl9pPr>
          </a:lstStyle>
          <a:p>
            <a:endParaRPr/>
          </a:p>
        </p:txBody>
      </p:sp>
      <p:sp>
        <p:nvSpPr>
          <p:cNvPr id="7" name="Shape 7"/>
          <p:cNvSpPr txBox="1">
            <a:spLocks noGrp="1"/>
          </p:cNvSpPr>
          <p:nvPr>
            <p:ph type="body" idx="1"/>
          </p:nvPr>
        </p:nvSpPr>
        <p:spPr>
          <a:xfrm>
            <a:off x="691200" y="1811604"/>
            <a:ext cx="7761600" cy="4412100"/>
          </a:xfrm>
          <a:prstGeom prst="rect">
            <a:avLst/>
          </a:prstGeom>
          <a:noFill/>
          <a:ln>
            <a:noFill/>
          </a:ln>
        </p:spPr>
        <p:txBody>
          <a:bodyPr wrap="square" lIns="91425" tIns="91425" rIns="91425" bIns="91425" anchor="t" anchorCtr="0"/>
          <a:lstStyle>
            <a:lvl1pPr lvl="0">
              <a:spcBef>
                <a:spcPts val="600"/>
              </a:spcBef>
              <a:buClr>
                <a:srgbClr val="D5D85A"/>
              </a:buClr>
              <a:buSzPct val="100000"/>
              <a:buFont typeface="Montserrat"/>
              <a:buChar char="▣"/>
              <a:defRPr sz="2400">
                <a:solidFill>
                  <a:srgbClr val="454F5B"/>
                </a:solidFill>
                <a:latin typeface="Montserrat"/>
                <a:ea typeface="Montserrat"/>
                <a:cs typeface="Montserrat"/>
                <a:sym typeface="Montserrat"/>
              </a:defRPr>
            </a:lvl1pPr>
            <a:lvl2pPr lvl="1">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2pPr>
            <a:lvl3pPr lvl="2">
              <a:spcBef>
                <a:spcPts val="480"/>
              </a:spcBef>
              <a:buClr>
                <a:srgbClr val="D5D85A"/>
              </a:buClr>
              <a:buSzPct val="100000"/>
              <a:buFont typeface="Montserrat"/>
              <a:buChar char="■"/>
              <a:defRPr sz="2000">
                <a:solidFill>
                  <a:srgbClr val="454F5B"/>
                </a:solidFill>
                <a:latin typeface="Montserrat"/>
                <a:ea typeface="Montserrat"/>
                <a:cs typeface="Montserrat"/>
                <a:sym typeface="Montserrat"/>
              </a:defRPr>
            </a:lvl3pPr>
            <a:lvl4pPr lvl="3">
              <a:spcBef>
                <a:spcPts val="360"/>
              </a:spcBef>
              <a:buClr>
                <a:srgbClr val="608643"/>
              </a:buClr>
              <a:buSzPct val="100000"/>
              <a:buFont typeface="Montserrat"/>
              <a:buChar char="●"/>
              <a:defRPr sz="1800">
                <a:solidFill>
                  <a:srgbClr val="454F5B"/>
                </a:solidFill>
                <a:latin typeface="Montserrat"/>
                <a:ea typeface="Montserrat"/>
                <a:cs typeface="Montserrat"/>
                <a:sym typeface="Montserrat"/>
              </a:defRPr>
            </a:lvl4pPr>
            <a:lvl5pPr lvl="4">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5pPr>
            <a:lvl6pPr lvl="5">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6pPr>
            <a:lvl7pPr lvl="6">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7pPr>
            <a:lvl8pPr lvl="7">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8pPr>
            <a:lvl9pPr lvl="8">
              <a:spcBef>
                <a:spcPts val="360"/>
              </a:spcBef>
              <a:buClr>
                <a:srgbClr val="D5D85A"/>
              </a:buClr>
              <a:buSzPct val="100000"/>
              <a:buFont typeface="Montserrat"/>
              <a:buChar char="■"/>
              <a:defRPr sz="1800">
                <a:solidFill>
                  <a:srgbClr val="454F5B"/>
                </a:solidFill>
                <a:latin typeface="Montserrat"/>
                <a:ea typeface="Montserrat"/>
                <a:cs typeface="Montserrat"/>
                <a:sym typeface="Montserrat"/>
              </a:defRPr>
            </a:lvl9pPr>
          </a:lstStyle>
          <a:p>
            <a:endParaRPr/>
          </a:p>
        </p:txBody>
      </p:sp>
      <p:pic>
        <p:nvPicPr>
          <p:cNvPr id="8" name="Shape 8" descr="engage.png"/>
          <p:cNvPicPr preferRelativeResize="0"/>
          <p:nvPr/>
        </p:nvPicPr>
        <p:blipFill>
          <a:blip r:embed="rId5">
            <a:alphaModFix/>
          </a:blip>
          <a:stretch>
            <a:fillRect/>
          </a:stretch>
        </p:blipFill>
        <p:spPr>
          <a:xfrm>
            <a:off x="6595543" y="229225"/>
            <a:ext cx="2230756" cy="1062975"/>
          </a:xfrm>
          <a:prstGeom prst="rect">
            <a:avLst/>
          </a:prstGeom>
          <a:noFill/>
          <a:ln>
            <a:noFill/>
          </a:ln>
        </p:spPr>
      </p:pic>
      <p:pic>
        <p:nvPicPr>
          <p:cNvPr id="9" name="Shape 9" descr="erasmusplus.png"/>
          <p:cNvPicPr preferRelativeResize="0"/>
          <p:nvPr/>
        </p:nvPicPr>
        <p:blipFill>
          <a:blip r:embed="rId6">
            <a:alphaModFix/>
          </a:blip>
          <a:stretch>
            <a:fillRect/>
          </a:stretch>
        </p:blipFill>
        <p:spPr>
          <a:xfrm>
            <a:off x="6454563" y="5966788"/>
            <a:ext cx="2371725" cy="6762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6" r:id="rId3"/>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ixabay.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Shape 56"/>
          <p:cNvSpPr txBox="1">
            <a:spLocks noGrp="1"/>
          </p:cNvSpPr>
          <p:nvPr>
            <p:ph type="ctrTitle"/>
          </p:nvPr>
        </p:nvSpPr>
        <p:spPr>
          <a:xfrm>
            <a:off x="1610592" y="2960550"/>
            <a:ext cx="6847634" cy="2405700"/>
          </a:xfrm>
          <a:prstGeom prst="rect">
            <a:avLst/>
          </a:prstGeom>
        </p:spPr>
        <p:txBody>
          <a:bodyPr wrap="square" lIns="91425" tIns="91425" rIns="91425" bIns="91425" anchor="b" anchorCtr="0">
            <a:noAutofit/>
          </a:bodyPr>
          <a:lstStyle/>
          <a:p>
            <a:pPr lvl="0">
              <a:spcBef>
                <a:spcPts val="0"/>
              </a:spcBef>
              <a:buNone/>
            </a:pPr>
            <a:r>
              <a:rPr lang="en" dirty="0" smtClean="0"/>
              <a:t>Peaceful Coexistence</a:t>
            </a:r>
            <a:endParaRPr lang="e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fik 20"/>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6722918" y="2038351"/>
            <a:ext cx="179388" cy="216477"/>
          </a:xfrm>
          <a:prstGeom prst="rect">
            <a:avLst/>
          </a:prstGeom>
        </p:spPr>
      </p:pic>
      <p:sp>
        <p:nvSpPr>
          <p:cNvPr id="2" name="Titel 1"/>
          <p:cNvSpPr>
            <a:spLocks noGrp="1"/>
          </p:cNvSpPr>
          <p:nvPr>
            <p:ph type="title"/>
          </p:nvPr>
        </p:nvSpPr>
        <p:spPr/>
        <p:txBody>
          <a:bodyPr/>
          <a:lstStyle/>
          <a:p>
            <a:r>
              <a:rPr lang="en-GB" dirty="0" smtClean="0"/>
              <a:t>Reflection</a:t>
            </a:r>
            <a:endParaRPr lang="en-GB" dirty="0"/>
          </a:p>
        </p:txBody>
      </p:sp>
      <p:sp>
        <p:nvSpPr>
          <p:cNvPr id="5" name="Gleichschenkliges Dreieck 4"/>
          <p:cNvSpPr/>
          <p:nvPr/>
        </p:nvSpPr>
        <p:spPr>
          <a:xfrm>
            <a:off x="450286" y="1662546"/>
            <a:ext cx="8478966" cy="59228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ysClr val="windowText" lastClr="000000"/>
                </a:solidFill>
              </a:rPr>
              <a:t>HUMAN DIGNITY</a:t>
            </a:r>
          </a:p>
          <a:p>
            <a:pPr algn="ctr"/>
            <a:endParaRPr lang="en-GB" b="1" dirty="0">
              <a:solidFill>
                <a:sysClr val="windowText" lastClr="000000"/>
              </a:solidFill>
            </a:endParaRPr>
          </a:p>
        </p:txBody>
      </p:sp>
      <p:sp>
        <p:nvSpPr>
          <p:cNvPr id="13" name="Rechteck 12"/>
          <p:cNvSpPr/>
          <p:nvPr/>
        </p:nvSpPr>
        <p:spPr>
          <a:xfrm>
            <a:off x="450286"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FREEDOM</a:t>
            </a:r>
          </a:p>
          <a:p>
            <a:pPr algn="ctr">
              <a:spcAft>
                <a:spcPts val="600"/>
              </a:spcAft>
            </a:pPr>
            <a:endParaRPr lang="en-GB" sz="1200" b="1" dirty="0" smtClean="0">
              <a:solidFill>
                <a:schemeClr val="tx1"/>
              </a:solidFill>
            </a:endParaRPr>
          </a:p>
          <a:p>
            <a:pPr algn="ctr">
              <a:spcAft>
                <a:spcPts val="600"/>
              </a:spcAft>
            </a:pPr>
            <a:r>
              <a:rPr lang="en-GB" sz="1000" dirty="0" smtClean="0">
                <a:solidFill>
                  <a:schemeClr val="tx1"/>
                </a:solidFill>
              </a:rPr>
              <a:t>self-determination</a:t>
            </a:r>
          </a:p>
          <a:p>
            <a:pPr algn="ctr">
              <a:spcAft>
                <a:spcPts val="600"/>
              </a:spcAft>
            </a:pPr>
            <a:r>
              <a:rPr lang="en-GB" sz="1000" dirty="0" smtClean="0">
                <a:solidFill>
                  <a:schemeClr val="tx1"/>
                </a:solidFill>
              </a:rPr>
              <a:t>responsibility</a:t>
            </a:r>
          </a:p>
          <a:p>
            <a:pPr algn="ctr">
              <a:spcAft>
                <a:spcPts val="600"/>
              </a:spcAft>
            </a:pPr>
            <a:r>
              <a:rPr lang="en-GB" sz="1000" dirty="0" smtClean="0">
                <a:solidFill>
                  <a:schemeClr val="tx1"/>
                </a:solidFill>
              </a:rPr>
              <a:t>self-discipline</a:t>
            </a:r>
            <a:endParaRPr lang="en-GB" sz="1000" dirty="0">
              <a:solidFill>
                <a:schemeClr val="tx1"/>
              </a:solidFill>
            </a:endParaRPr>
          </a:p>
        </p:txBody>
      </p:sp>
      <p:sp>
        <p:nvSpPr>
          <p:cNvPr id="14" name="Rechteck 13"/>
          <p:cNvSpPr/>
          <p:nvPr/>
        </p:nvSpPr>
        <p:spPr>
          <a:xfrm>
            <a:off x="1905010"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RULE OF LAW</a:t>
            </a:r>
          </a:p>
          <a:p>
            <a:pPr algn="ctr">
              <a:spcAft>
                <a:spcPts val="600"/>
              </a:spcAft>
            </a:pPr>
            <a:endParaRPr lang="en-GB" sz="1200" b="1" dirty="0">
              <a:solidFill>
                <a:schemeClr val="tx1"/>
              </a:solidFill>
            </a:endParaRPr>
          </a:p>
          <a:p>
            <a:pPr algn="ctr">
              <a:spcAft>
                <a:spcPts val="600"/>
              </a:spcAft>
            </a:pPr>
            <a:r>
              <a:rPr lang="en-GB" sz="1000" dirty="0" smtClean="0">
                <a:solidFill>
                  <a:schemeClr val="tx1"/>
                </a:solidFill>
              </a:rPr>
              <a:t>justice</a:t>
            </a:r>
          </a:p>
          <a:p>
            <a:pPr algn="ctr">
              <a:spcAft>
                <a:spcPts val="600"/>
              </a:spcAft>
            </a:pPr>
            <a:r>
              <a:rPr lang="en-GB" sz="1000" dirty="0">
                <a:solidFill>
                  <a:schemeClr val="tx1"/>
                </a:solidFill>
              </a:rPr>
              <a:t>r</a:t>
            </a:r>
            <a:r>
              <a:rPr lang="en-GB" sz="1000" dirty="0" smtClean="0">
                <a:solidFill>
                  <a:schemeClr val="tx1"/>
                </a:solidFill>
              </a:rPr>
              <a:t>ecognition</a:t>
            </a:r>
          </a:p>
          <a:p>
            <a:pPr algn="ctr">
              <a:spcAft>
                <a:spcPts val="600"/>
              </a:spcAft>
            </a:pPr>
            <a:r>
              <a:rPr lang="en-GB" sz="1000" dirty="0" smtClean="0">
                <a:solidFill>
                  <a:schemeClr val="tx1"/>
                </a:solidFill>
              </a:rPr>
              <a:t>respect</a:t>
            </a:r>
          </a:p>
        </p:txBody>
      </p:sp>
      <p:sp>
        <p:nvSpPr>
          <p:cNvPr id="15" name="Rechteck 14"/>
          <p:cNvSpPr/>
          <p:nvPr/>
        </p:nvSpPr>
        <p:spPr>
          <a:xfrm>
            <a:off x="3359734"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DEMOCRACY</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p</a:t>
            </a:r>
            <a:r>
              <a:rPr lang="en-GB" sz="1000" dirty="0" smtClean="0">
                <a:solidFill>
                  <a:schemeClr val="tx1"/>
                </a:solidFill>
              </a:rPr>
              <a:t>articipation</a:t>
            </a:r>
          </a:p>
          <a:p>
            <a:pPr algn="ctr">
              <a:spcAft>
                <a:spcPts val="600"/>
              </a:spcAft>
            </a:pPr>
            <a:r>
              <a:rPr lang="en-GB" sz="1000" dirty="0" smtClean="0">
                <a:solidFill>
                  <a:schemeClr val="tx1"/>
                </a:solidFill>
              </a:rPr>
              <a:t>(cultural) education</a:t>
            </a:r>
          </a:p>
          <a:p>
            <a:pPr algn="ctr">
              <a:spcAft>
                <a:spcPts val="600"/>
              </a:spcAft>
            </a:pPr>
            <a:r>
              <a:rPr lang="en-GB" sz="1000" dirty="0" smtClean="0">
                <a:solidFill>
                  <a:schemeClr val="tx1"/>
                </a:solidFill>
              </a:rPr>
              <a:t>openness</a:t>
            </a:r>
            <a:endParaRPr lang="en-GB" sz="1000" dirty="0">
              <a:solidFill>
                <a:schemeClr val="tx1"/>
              </a:solidFill>
            </a:endParaRPr>
          </a:p>
        </p:txBody>
      </p:sp>
      <p:sp>
        <p:nvSpPr>
          <p:cNvPr id="16" name="Rechteck 15"/>
          <p:cNvSpPr/>
          <p:nvPr/>
        </p:nvSpPr>
        <p:spPr>
          <a:xfrm>
            <a:off x="4814458" y="2369126"/>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REPUBLIC</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c</a:t>
            </a:r>
            <a:r>
              <a:rPr lang="en-GB" sz="1000" dirty="0" smtClean="0">
                <a:solidFill>
                  <a:schemeClr val="tx1"/>
                </a:solidFill>
              </a:rPr>
              <a:t>ommon good</a:t>
            </a:r>
          </a:p>
          <a:p>
            <a:pPr algn="ctr">
              <a:spcAft>
                <a:spcPts val="600"/>
              </a:spcAft>
            </a:pPr>
            <a:r>
              <a:rPr lang="en-GB" sz="1000" dirty="0" smtClean="0">
                <a:solidFill>
                  <a:schemeClr val="tx1"/>
                </a:solidFill>
              </a:rPr>
              <a:t>willingness to act</a:t>
            </a:r>
          </a:p>
          <a:p>
            <a:pPr algn="ctr">
              <a:spcAft>
                <a:spcPts val="600"/>
              </a:spcAft>
            </a:pPr>
            <a:r>
              <a:rPr lang="en-GB" sz="1000" dirty="0" smtClean="0">
                <a:solidFill>
                  <a:schemeClr val="tx1"/>
                </a:solidFill>
              </a:rPr>
              <a:t>voluntariness</a:t>
            </a:r>
            <a:endParaRPr lang="en-GB" sz="1000" dirty="0">
              <a:solidFill>
                <a:schemeClr val="tx1"/>
              </a:solidFill>
            </a:endParaRPr>
          </a:p>
        </p:txBody>
      </p:sp>
      <p:sp>
        <p:nvSpPr>
          <p:cNvPr id="17" name="Rechteck 16"/>
          <p:cNvSpPr/>
          <p:nvPr/>
        </p:nvSpPr>
        <p:spPr>
          <a:xfrm>
            <a:off x="6269182"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FEDERALISM</a:t>
            </a:r>
          </a:p>
          <a:p>
            <a:pPr algn="ctr">
              <a:spcAft>
                <a:spcPts val="600"/>
              </a:spcAft>
            </a:pPr>
            <a:endParaRPr lang="en-GB" sz="1200" b="1" dirty="0">
              <a:solidFill>
                <a:schemeClr val="tx1"/>
              </a:solidFill>
            </a:endParaRPr>
          </a:p>
          <a:p>
            <a:pPr algn="ctr">
              <a:spcAft>
                <a:spcPts val="600"/>
              </a:spcAft>
            </a:pPr>
            <a:r>
              <a:rPr lang="en-GB" sz="1000" dirty="0" smtClean="0">
                <a:solidFill>
                  <a:schemeClr val="tx1"/>
                </a:solidFill>
              </a:rPr>
              <a:t>diversity</a:t>
            </a:r>
          </a:p>
          <a:p>
            <a:pPr algn="ctr">
              <a:spcAft>
                <a:spcPts val="600"/>
              </a:spcAft>
            </a:pPr>
            <a:r>
              <a:rPr lang="en-GB" sz="1000" dirty="0">
                <a:solidFill>
                  <a:schemeClr val="tx1"/>
                </a:solidFill>
              </a:rPr>
              <a:t>p</a:t>
            </a:r>
            <a:r>
              <a:rPr lang="en-GB" sz="1000" dirty="0" smtClean="0">
                <a:solidFill>
                  <a:schemeClr val="tx1"/>
                </a:solidFill>
              </a:rPr>
              <a:t>ersonal responsibility</a:t>
            </a:r>
          </a:p>
          <a:p>
            <a:pPr algn="ctr">
              <a:spcAft>
                <a:spcPts val="600"/>
              </a:spcAft>
            </a:pPr>
            <a:r>
              <a:rPr lang="en-GB" sz="1000" dirty="0" smtClean="0">
                <a:solidFill>
                  <a:schemeClr val="tx1"/>
                </a:solidFill>
              </a:rPr>
              <a:t>achievement</a:t>
            </a:r>
            <a:endParaRPr lang="en-GB" sz="1000" dirty="0">
              <a:solidFill>
                <a:schemeClr val="tx1"/>
              </a:solidFill>
            </a:endParaRPr>
          </a:p>
        </p:txBody>
      </p:sp>
      <p:sp>
        <p:nvSpPr>
          <p:cNvPr id="18" name="Rechteck 17"/>
          <p:cNvSpPr/>
          <p:nvPr/>
        </p:nvSpPr>
        <p:spPr>
          <a:xfrm>
            <a:off x="7723906" y="2365663"/>
            <a:ext cx="1205346" cy="35155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smtClean="0">
                <a:solidFill>
                  <a:schemeClr val="tx1"/>
                </a:solidFill>
              </a:rPr>
              <a:t>SEPARATION OF POWERS</a:t>
            </a:r>
          </a:p>
          <a:p>
            <a:pPr algn="ctr">
              <a:spcAft>
                <a:spcPts val="600"/>
              </a:spcAft>
            </a:pPr>
            <a:endParaRPr lang="en-GB" sz="1200" b="1" dirty="0">
              <a:solidFill>
                <a:schemeClr val="tx1"/>
              </a:solidFill>
            </a:endParaRPr>
          </a:p>
          <a:p>
            <a:pPr algn="ctr">
              <a:spcAft>
                <a:spcPts val="600"/>
              </a:spcAft>
            </a:pPr>
            <a:r>
              <a:rPr lang="en-GB" sz="1000" dirty="0">
                <a:solidFill>
                  <a:schemeClr val="tx1"/>
                </a:solidFill>
              </a:rPr>
              <a:t>s</a:t>
            </a:r>
            <a:r>
              <a:rPr lang="en-GB" sz="1000" dirty="0" smtClean="0">
                <a:solidFill>
                  <a:schemeClr val="tx1"/>
                </a:solidFill>
              </a:rPr>
              <a:t>ecurity</a:t>
            </a:r>
          </a:p>
          <a:p>
            <a:pPr algn="ctr">
              <a:spcAft>
                <a:spcPts val="600"/>
              </a:spcAft>
            </a:pPr>
            <a:r>
              <a:rPr lang="en-GB" sz="1000" dirty="0">
                <a:solidFill>
                  <a:schemeClr val="tx1"/>
                </a:solidFill>
              </a:rPr>
              <a:t>c</a:t>
            </a:r>
            <a:r>
              <a:rPr lang="en-GB" sz="1000" dirty="0" smtClean="0">
                <a:solidFill>
                  <a:schemeClr val="tx1"/>
                </a:solidFill>
              </a:rPr>
              <a:t>ulture of conflict</a:t>
            </a:r>
          </a:p>
          <a:p>
            <a:pPr algn="ctr">
              <a:spcAft>
                <a:spcPts val="600"/>
              </a:spcAft>
            </a:pPr>
            <a:r>
              <a:rPr lang="en-GB" sz="1000" dirty="0">
                <a:solidFill>
                  <a:schemeClr val="tx1"/>
                </a:solidFill>
              </a:rPr>
              <a:t>m</a:t>
            </a:r>
            <a:r>
              <a:rPr lang="en-GB" sz="1000" dirty="0" smtClean="0">
                <a:solidFill>
                  <a:schemeClr val="tx1"/>
                </a:solidFill>
              </a:rPr>
              <a:t>oral courage</a:t>
            </a:r>
          </a:p>
        </p:txBody>
      </p:sp>
      <p:cxnSp>
        <p:nvCxnSpPr>
          <p:cNvPr id="20" name="Gerade Verbindung mit Pfeil 19"/>
          <p:cNvCxnSpPr/>
          <p:nvPr/>
        </p:nvCxnSpPr>
        <p:spPr>
          <a:xfrm flipV="1">
            <a:off x="2535382" y="2140527"/>
            <a:ext cx="4187536" cy="10391"/>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2" name="Grafik 21"/>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2382982" y="2060528"/>
            <a:ext cx="152400" cy="183909"/>
          </a:xfrm>
          <a:prstGeom prst="rect">
            <a:avLst/>
          </a:prstGeom>
        </p:spPr>
      </p:pic>
      <p:cxnSp>
        <p:nvCxnSpPr>
          <p:cNvPr id="23" name="Gerade Verbindung mit Pfeil 22"/>
          <p:cNvCxnSpPr/>
          <p:nvPr/>
        </p:nvCxnSpPr>
        <p:spPr>
          <a:xfrm>
            <a:off x="1577695" y="2691245"/>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27" name="Grafik 26"/>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1488019" y="5571088"/>
            <a:ext cx="152400" cy="183909"/>
          </a:xfrm>
          <a:prstGeom prst="rect">
            <a:avLst/>
          </a:prstGeom>
        </p:spPr>
      </p:pic>
      <p:pic>
        <p:nvPicPr>
          <p:cNvPr id="28" name="Grafik 27"/>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1453020" y="2474768"/>
            <a:ext cx="179388" cy="216477"/>
          </a:xfrm>
          <a:prstGeom prst="rect">
            <a:avLst/>
          </a:prstGeom>
        </p:spPr>
      </p:pic>
      <p:cxnSp>
        <p:nvCxnSpPr>
          <p:cNvPr id="29" name="Gerade Verbindung mit Pfeil 28"/>
          <p:cNvCxnSpPr/>
          <p:nvPr/>
        </p:nvCxnSpPr>
        <p:spPr>
          <a:xfrm>
            <a:off x="3008176"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0" name="Gerade Verbindung mit Pfeil 29"/>
          <p:cNvCxnSpPr/>
          <p:nvPr/>
        </p:nvCxnSpPr>
        <p:spPr>
          <a:xfrm>
            <a:off x="4473295"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1" name="Gerade Verbindung mit Pfeil 30"/>
          <p:cNvCxnSpPr/>
          <p:nvPr/>
        </p:nvCxnSpPr>
        <p:spPr>
          <a:xfrm>
            <a:off x="5933225" y="2711857"/>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2" name="Gerade Verbindung mit Pfeil 31"/>
          <p:cNvCxnSpPr/>
          <p:nvPr/>
        </p:nvCxnSpPr>
        <p:spPr>
          <a:xfrm>
            <a:off x="7393140"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33" name="Gerade Verbindung mit Pfeil 32"/>
          <p:cNvCxnSpPr/>
          <p:nvPr/>
        </p:nvCxnSpPr>
        <p:spPr>
          <a:xfrm>
            <a:off x="8842681" y="2713588"/>
            <a:ext cx="0" cy="2857500"/>
          </a:xfrm>
          <a:prstGeom prst="straightConnector1">
            <a:avLst/>
          </a:prstGeom>
          <a:ln>
            <a:prstDash val="dash"/>
            <a:headEnd type="triangle"/>
            <a:tailEnd type="triangle"/>
          </a:ln>
        </p:spPr>
        <p:style>
          <a:lnRef idx="1">
            <a:schemeClr val="accent3"/>
          </a:lnRef>
          <a:fillRef idx="0">
            <a:schemeClr val="accent3"/>
          </a:fillRef>
          <a:effectRef idx="0">
            <a:schemeClr val="accent3"/>
          </a:effectRef>
          <a:fontRef idx="minor">
            <a:schemeClr val="tx1"/>
          </a:fontRef>
        </p:style>
      </p:cxnSp>
      <p:pic>
        <p:nvPicPr>
          <p:cNvPr id="34" name="Grafik 33"/>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2931976" y="5593431"/>
            <a:ext cx="152400" cy="183909"/>
          </a:xfrm>
          <a:prstGeom prst="rect">
            <a:avLst/>
          </a:prstGeom>
        </p:spPr>
      </p:pic>
      <p:pic>
        <p:nvPicPr>
          <p:cNvPr id="35" name="Grafik 34"/>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4397095" y="5583035"/>
            <a:ext cx="152400" cy="183909"/>
          </a:xfrm>
          <a:prstGeom prst="rect">
            <a:avLst/>
          </a:prstGeom>
        </p:spPr>
      </p:pic>
      <p:pic>
        <p:nvPicPr>
          <p:cNvPr id="36" name="Grafik 35"/>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5857025" y="5587460"/>
            <a:ext cx="152400" cy="183909"/>
          </a:xfrm>
          <a:prstGeom prst="rect">
            <a:avLst/>
          </a:prstGeom>
        </p:spPr>
      </p:pic>
      <p:pic>
        <p:nvPicPr>
          <p:cNvPr id="37" name="Grafik 36"/>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7296159" y="5581475"/>
            <a:ext cx="152400" cy="183909"/>
          </a:xfrm>
          <a:prstGeom prst="rect">
            <a:avLst/>
          </a:prstGeom>
        </p:spPr>
      </p:pic>
      <p:pic>
        <p:nvPicPr>
          <p:cNvPr id="38" name="Grafik 37"/>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flipV="1">
            <a:off x="8745691" y="5581474"/>
            <a:ext cx="152400" cy="183909"/>
          </a:xfrm>
          <a:prstGeom prst="rect">
            <a:avLst/>
          </a:prstGeom>
        </p:spPr>
      </p:pic>
      <p:pic>
        <p:nvPicPr>
          <p:cNvPr id="39" name="Grafik 38"/>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2904988" y="2495380"/>
            <a:ext cx="179388" cy="216477"/>
          </a:xfrm>
          <a:prstGeom prst="rect">
            <a:avLst/>
          </a:prstGeom>
        </p:spPr>
      </p:pic>
      <p:pic>
        <p:nvPicPr>
          <p:cNvPr id="40" name="Grafik 39"/>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4359528" y="2485164"/>
            <a:ext cx="179388" cy="216477"/>
          </a:xfrm>
          <a:prstGeom prst="rect">
            <a:avLst/>
          </a:prstGeom>
        </p:spPr>
      </p:pic>
      <p:pic>
        <p:nvPicPr>
          <p:cNvPr id="41" name="Grafik 40"/>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5830037" y="2486328"/>
            <a:ext cx="179388" cy="216477"/>
          </a:xfrm>
          <a:prstGeom prst="rect">
            <a:avLst/>
          </a:prstGeom>
        </p:spPr>
      </p:pic>
      <p:pic>
        <p:nvPicPr>
          <p:cNvPr id="42" name="Grafik 41"/>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7266728" y="2474598"/>
            <a:ext cx="179388" cy="216477"/>
          </a:xfrm>
          <a:prstGeom prst="rect">
            <a:avLst/>
          </a:prstGeom>
        </p:spPr>
      </p:pic>
      <p:pic>
        <p:nvPicPr>
          <p:cNvPr id="43" name="Grafik 42"/>
          <p:cNvPicPr>
            <a:picLocks noChangeAspect="1"/>
          </p:cNvPicPr>
          <p:nvPr/>
        </p:nvPicPr>
        <p:blipFill rotWithShape="1">
          <a:blip r:embed="rId3">
            <a:extLst>
              <a:ext uri="{28A0092B-C50C-407E-A947-70E740481C1C}">
                <a14:useLocalDpi xmlns:a14="http://schemas.microsoft.com/office/drawing/2010/main" val="0"/>
              </a:ext>
            </a:extLst>
          </a:blip>
          <a:srcRect r="50713"/>
          <a:stretch/>
        </p:blipFill>
        <p:spPr>
          <a:xfrm>
            <a:off x="8732197" y="2491918"/>
            <a:ext cx="179388" cy="216477"/>
          </a:xfrm>
          <a:prstGeom prst="rect">
            <a:avLst/>
          </a:prstGeom>
        </p:spPr>
      </p:pic>
    </p:spTree>
    <p:extLst>
      <p:ext uri="{BB962C8B-B14F-4D97-AF65-F5344CB8AC3E}">
        <p14:creationId xmlns:p14="http://schemas.microsoft.com/office/powerpoint/2010/main" val="271322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Sources</a:t>
            </a:r>
            <a:endParaRPr lang="en-GB" dirty="0"/>
          </a:p>
        </p:txBody>
      </p:sp>
      <p:sp>
        <p:nvSpPr>
          <p:cNvPr id="3" name="Textplatzhalter 2"/>
          <p:cNvSpPr>
            <a:spLocks noGrp="1"/>
          </p:cNvSpPr>
          <p:nvPr>
            <p:ph type="body" idx="1"/>
          </p:nvPr>
        </p:nvSpPr>
        <p:spPr>
          <a:xfrm>
            <a:off x="691200" y="2504208"/>
            <a:ext cx="7761600" cy="3719495"/>
          </a:xfrm>
        </p:spPr>
        <p:txBody>
          <a:bodyPr/>
          <a:lstStyle/>
          <a:p>
            <a:r>
              <a:rPr lang="de-AT" dirty="0" smtClean="0"/>
              <a:t>Zusammenleben in Österreich. Werte, die uns verbinden: </a:t>
            </a:r>
            <a:r>
              <a:rPr lang="en-US" dirty="0" smtClean="0"/>
              <a:t>Federal </a:t>
            </a:r>
            <a:r>
              <a:rPr lang="en-US" dirty="0"/>
              <a:t>Ministry for Europe, Integration and Foreign </a:t>
            </a:r>
            <a:r>
              <a:rPr lang="en-US" dirty="0" smtClean="0"/>
              <a:t>Affairs</a:t>
            </a:r>
          </a:p>
          <a:p>
            <a:endParaRPr lang="en-US" dirty="0"/>
          </a:p>
          <a:p>
            <a:r>
              <a:rPr lang="en-US" dirty="0"/>
              <a:t>Photos: </a:t>
            </a:r>
            <a:r>
              <a:rPr lang="en-US" dirty="0">
                <a:hlinkClick r:id="rId2"/>
              </a:rPr>
              <a:t>https://pixabay.com</a:t>
            </a:r>
            <a:r>
              <a:rPr lang="en-US" dirty="0" smtClean="0">
                <a:hlinkClick r:id="rId2"/>
              </a:rPr>
              <a:t>/</a:t>
            </a:r>
            <a:r>
              <a:rPr lang="en-US" dirty="0"/>
              <a:t> (CC0 Creative </a:t>
            </a:r>
            <a:r>
              <a:rPr lang="en-US" dirty="0" smtClean="0"/>
              <a:t>Commons)</a:t>
            </a:r>
          </a:p>
          <a:p>
            <a:endParaRPr lang="de-AT" dirty="0"/>
          </a:p>
        </p:txBody>
      </p:sp>
    </p:spTree>
    <p:extLst>
      <p:ext uri="{BB962C8B-B14F-4D97-AF65-F5344CB8AC3E}">
        <p14:creationId xmlns:p14="http://schemas.microsoft.com/office/powerpoint/2010/main" val="312273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p:nvPr/>
        </p:nvSpPr>
        <p:spPr>
          <a:xfrm>
            <a:off x="0" y="0"/>
            <a:ext cx="9144000" cy="2619900"/>
          </a:xfrm>
          <a:prstGeom prst="rect">
            <a:avLst/>
          </a:prstGeom>
          <a:solidFill>
            <a:srgbClr val="608643"/>
          </a:solidFill>
          <a:ln>
            <a:noFill/>
          </a:ln>
        </p:spPr>
        <p:txBody>
          <a:bodyPr wrap="square" lIns="91425" tIns="91425" rIns="91425" bIns="91425" anchor="ctr" anchorCtr="0">
            <a:noAutofit/>
          </a:bodyPr>
          <a:lstStyle/>
          <a:p>
            <a:pPr lvl="0">
              <a:spcBef>
                <a:spcPts val="0"/>
              </a:spcBef>
              <a:buNone/>
            </a:pPr>
            <a:endParaRPr/>
          </a:p>
        </p:txBody>
      </p:sp>
      <p:sp>
        <p:nvSpPr>
          <p:cNvPr id="255" name="Shape 255"/>
          <p:cNvSpPr txBox="1">
            <a:spLocks noGrp="1"/>
          </p:cNvSpPr>
          <p:nvPr>
            <p:ph type="ctrTitle" idx="4294967295"/>
          </p:nvPr>
        </p:nvSpPr>
        <p:spPr>
          <a:xfrm>
            <a:off x="582500" y="1650475"/>
            <a:ext cx="6746100" cy="1546500"/>
          </a:xfrm>
          <a:prstGeom prst="rect">
            <a:avLst/>
          </a:prstGeom>
        </p:spPr>
        <p:txBody>
          <a:bodyPr wrap="square" lIns="91425" tIns="91425" rIns="91425" bIns="91425" anchor="b" anchorCtr="0">
            <a:noAutofit/>
          </a:bodyPr>
          <a:lstStyle/>
          <a:p>
            <a:pPr lvl="0" rtl="0">
              <a:spcBef>
                <a:spcPts val="0"/>
              </a:spcBef>
              <a:buNone/>
            </a:pPr>
            <a:r>
              <a:rPr lang="en" sz="12000" dirty="0">
                <a:solidFill>
                  <a:srgbClr val="FFFFFF"/>
                </a:solidFill>
              </a:rPr>
              <a:t>Thanks!</a:t>
            </a:r>
          </a:p>
        </p:txBody>
      </p:sp>
      <p:sp>
        <p:nvSpPr>
          <p:cNvPr id="258" name="Shape 258"/>
          <p:cNvSpPr/>
          <p:nvPr/>
        </p:nvSpPr>
        <p:spPr>
          <a:xfrm>
            <a:off x="813273" y="4100264"/>
            <a:ext cx="1533600" cy="137700"/>
          </a:xfrm>
          <a:prstGeom prst="rect">
            <a:avLst/>
          </a:prstGeom>
          <a:solidFill>
            <a:srgbClr val="454F5B"/>
          </a:solidFill>
          <a:ln>
            <a:noFill/>
          </a:ln>
        </p:spPr>
        <p:txBody>
          <a:bodyPr wrap="square" lIns="91425" tIns="91425" rIns="91425" bIns="91425" anchor="ctr" anchorCtr="0">
            <a:noAutofit/>
          </a:bodyPr>
          <a:lstStyle/>
          <a:p>
            <a:pPr lvl="0"/>
            <a:endParaRPr sz="1000" dirty="0">
              <a:solidFill>
                <a:schemeClr val="bg1"/>
              </a:solidFill>
            </a:endParaRPr>
          </a:p>
        </p:txBody>
      </p:sp>
      <p:pic>
        <p:nvPicPr>
          <p:cNvPr id="2" name="Grafik 1"/>
          <p:cNvPicPr>
            <a:picLocks noChangeAspect="1"/>
          </p:cNvPicPr>
          <p:nvPr/>
        </p:nvPicPr>
        <p:blipFill>
          <a:blip r:embed="rId3"/>
          <a:stretch>
            <a:fillRect/>
          </a:stretch>
        </p:blipFill>
        <p:spPr>
          <a:xfrm>
            <a:off x="5766954" y="3164670"/>
            <a:ext cx="2906443" cy="2573220"/>
          </a:xfrm>
          <a:prstGeom prst="rect">
            <a:avLst/>
          </a:prstGeom>
        </p:spPr>
      </p:pic>
      <p:sp>
        <p:nvSpPr>
          <p:cNvPr id="3" name="Textfeld 2"/>
          <p:cNvSpPr txBox="1"/>
          <p:nvPr/>
        </p:nvSpPr>
        <p:spPr>
          <a:xfrm>
            <a:off x="189817" y="5492269"/>
            <a:ext cx="6650609" cy="1107996"/>
          </a:xfrm>
          <a:prstGeom prst="rect">
            <a:avLst/>
          </a:prstGeom>
          <a:noFill/>
        </p:spPr>
        <p:txBody>
          <a:bodyPr wrap="square" rtlCol="0">
            <a:spAutoFit/>
          </a:bodyPr>
          <a:lstStyle/>
          <a:p>
            <a:r>
              <a:rPr lang="en-GB" sz="1100" dirty="0"/>
              <a:t>This project </a:t>
            </a:r>
            <a:r>
              <a:rPr lang="en-GB" sz="1100" dirty="0" smtClean="0"/>
              <a:t>has </a:t>
            </a:r>
            <a:r>
              <a:rPr lang="en-GB" sz="1100" dirty="0"/>
              <a:t>been funded with support from the European </a:t>
            </a:r>
            <a:r>
              <a:rPr lang="en-GB" sz="1100" dirty="0" smtClean="0"/>
              <a:t>Commission.</a:t>
            </a:r>
          </a:p>
          <a:p>
            <a:endParaRPr lang="en-GB" sz="1100" dirty="0"/>
          </a:p>
          <a:p>
            <a:r>
              <a:rPr lang="en-GB" sz="1100" dirty="0" smtClean="0"/>
              <a:t>This </a:t>
            </a:r>
            <a:r>
              <a:rPr lang="en-GB" sz="1100" dirty="0"/>
              <a:t>document reflects the views only of the author and the Commission cannot </a:t>
            </a:r>
            <a:r>
              <a:rPr lang="en-GB" sz="1100" dirty="0" smtClean="0"/>
              <a:t>be</a:t>
            </a:r>
          </a:p>
          <a:p>
            <a:r>
              <a:rPr lang="en-GB" sz="1100" dirty="0" smtClean="0"/>
              <a:t>held </a:t>
            </a:r>
            <a:r>
              <a:rPr lang="en-GB" sz="1100" dirty="0"/>
              <a:t>responsible for any use which might be made of the information contained </a:t>
            </a:r>
            <a:r>
              <a:rPr lang="en-GB" sz="1100" dirty="0" smtClean="0"/>
              <a:t>herein.</a:t>
            </a:r>
          </a:p>
          <a:p>
            <a:endParaRPr lang="en-GB" sz="1100" dirty="0"/>
          </a:p>
          <a:p>
            <a:r>
              <a:rPr lang="en-GB" sz="1100" dirty="0" smtClean="0"/>
              <a:t>Project Number: 2017-1-FR01-KA204-037126</a:t>
            </a:r>
            <a:endParaRPr lang="de-AT" sz="11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GB" dirty="0" smtClean="0"/>
              <a:t>1 Basic Idea, 6 Principles, 18 Values</a:t>
            </a:r>
            <a:endParaRPr lang="en-GB"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00" y="4579971"/>
            <a:ext cx="1995480" cy="1602620"/>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436" y="1773656"/>
            <a:ext cx="2408018" cy="1602837"/>
          </a:xfrm>
          <a:prstGeom prst="rect">
            <a:avLst/>
          </a:prstGeom>
        </p:spPr>
      </p:pic>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9724" y="5141200"/>
            <a:ext cx="2110194" cy="1411192"/>
          </a:xfrm>
          <a:prstGeom prst="rect">
            <a:avLst/>
          </a:prstGeom>
        </p:spPr>
      </p:pic>
      <p:pic>
        <p:nvPicPr>
          <p:cNvPr id="6" name="Grafik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78383" y="965033"/>
            <a:ext cx="2187388" cy="1455981"/>
          </a:xfrm>
          <a:prstGeom prst="rect">
            <a:avLst/>
          </a:prstGeom>
        </p:spPr>
      </p:pic>
      <p:pic>
        <p:nvPicPr>
          <p:cNvPr id="7" name="Grafik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6700" y="4499264"/>
            <a:ext cx="2008366" cy="1336819"/>
          </a:xfrm>
          <a:prstGeom prst="rect">
            <a:avLst/>
          </a:prstGeom>
        </p:spPr>
      </p:pic>
      <p:pic>
        <p:nvPicPr>
          <p:cNvPr id="8" name="Grafik 7"/>
          <p:cNvPicPr>
            <a:picLocks noChangeAspect="1"/>
          </p:cNvPicPr>
          <p:nvPr/>
        </p:nvPicPr>
        <p:blipFill rotWithShape="1">
          <a:blip r:embed="rId8">
            <a:extLst>
              <a:ext uri="{28A0092B-C50C-407E-A947-70E740481C1C}">
                <a14:useLocalDpi xmlns:a14="http://schemas.microsoft.com/office/drawing/2010/main" val="0"/>
              </a:ext>
            </a:extLst>
          </a:blip>
          <a:srcRect r="57020"/>
          <a:stretch/>
        </p:blipFill>
        <p:spPr>
          <a:xfrm>
            <a:off x="6506700" y="1451758"/>
            <a:ext cx="1999533" cy="1577389"/>
          </a:xfrm>
          <a:prstGeom prst="rect">
            <a:avLst/>
          </a:prstGeom>
        </p:spPr>
      </p:pic>
      <p:pic>
        <p:nvPicPr>
          <p:cNvPr id="3" name="Grafik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17235" y="2518249"/>
            <a:ext cx="3722071" cy="2483319"/>
          </a:xfrm>
          <a:prstGeom prst="rect">
            <a:avLst/>
          </a:prstGeom>
        </p:spPr>
      </p:pic>
      <p:sp>
        <p:nvSpPr>
          <p:cNvPr id="14" name="Textfeld 13"/>
          <p:cNvSpPr txBox="1"/>
          <p:nvPr/>
        </p:nvSpPr>
        <p:spPr>
          <a:xfrm>
            <a:off x="2917235" y="4474877"/>
            <a:ext cx="3722071" cy="523220"/>
          </a:xfrm>
          <a:prstGeom prst="rect">
            <a:avLst/>
          </a:prstGeom>
          <a:noFill/>
        </p:spPr>
        <p:txBody>
          <a:bodyPr wrap="square" rtlCol="0">
            <a:spAutoFit/>
          </a:bodyPr>
          <a:lstStyle/>
          <a:p>
            <a:pPr algn="ctr"/>
            <a:r>
              <a:rPr lang="en-GB" sz="2800" b="1" dirty="0" smtClean="0">
                <a:solidFill>
                  <a:schemeClr val="bg1"/>
                </a:solidFill>
                <a:effectLst>
                  <a:outerShdw blurRad="38100" dist="38100" dir="2700000" algn="tl">
                    <a:srgbClr val="000000">
                      <a:alpha val="43137"/>
                    </a:srgbClr>
                  </a:outerShdw>
                </a:effectLst>
              </a:rPr>
              <a:t>Human Dignity</a:t>
            </a:r>
            <a:endParaRPr lang="en-GB" sz="2800" b="1" dirty="0">
              <a:solidFill>
                <a:schemeClr val="bg1"/>
              </a:solidFill>
              <a:effectLst>
                <a:outerShdw blurRad="38100" dist="38100" dir="2700000" algn="tl">
                  <a:srgbClr val="000000">
                    <a:alpha val="43137"/>
                  </a:srgbClr>
                </a:outerShdw>
              </a:effectLst>
            </a:endParaRPr>
          </a:p>
        </p:txBody>
      </p:sp>
      <p:sp>
        <p:nvSpPr>
          <p:cNvPr id="15" name="Textfeld 14"/>
          <p:cNvSpPr txBox="1"/>
          <p:nvPr/>
        </p:nvSpPr>
        <p:spPr>
          <a:xfrm>
            <a:off x="629436" y="3029147"/>
            <a:ext cx="2408018"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Freedom</a:t>
            </a:r>
            <a:endParaRPr lang="en-GB" sz="1800" b="1" dirty="0">
              <a:solidFill>
                <a:schemeClr val="bg1"/>
              </a:solidFill>
              <a:effectLst>
                <a:outerShdw blurRad="38100" dist="38100" dir="2700000" algn="tl">
                  <a:srgbClr val="000000">
                    <a:alpha val="43137"/>
                  </a:srgbClr>
                </a:outerShdw>
              </a:effectLst>
            </a:endParaRPr>
          </a:p>
        </p:txBody>
      </p:sp>
      <p:sp>
        <p:nvSpPr>
          <p:cNvPr id="16" name="Textfeld 15"/>
          <p:cNvSpPr txBox="1"/>
          <p:nvPr/>
        </p:nvSpPr>
        <p:spPr>
          <a:xfrm>
            <a:off x="691200" y="5704609"/>
            <a:ext cx="1995480"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Democracy</a:t>
            </a:r>
            <a:endParaRPr lang="en-GB" sz="1800" b="1" dirty="0">
              <a:solidFill>
                <a:schemeClr val="bg1"/>
              </a:solidFill>
              <a:effectLst>
                <a:outerShdw blurRad="38100" dist="38100" dir="2700000" algn="tl">
                  <a:srgbClr val="000000">
                    <a:alpha val="43137"/>
                  </a:srgbClr>
                </a:outerShdw>
              </a:effectLst>
            </a:endParaRPr>
          </a:p>
        </p:txBody>
      </p:sp>
      <p:sp>
        <p:nvSpPr>
          <p:cNvPr id="17" name="Textfeld 16"/>
          <p:cNvSpPr txBox="1"/>
          <p:nvPr/>
        </p:nvSpPr>
        <p:spPr>
          <a:xfrm>
            <a:off x="3678383" y="2069029"/>
            <a:ext cx="2187388"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Rule of Law</a:t>
            </a:r>
            <a:endParaRPr lang="en-GB" sz="1800" b="1" dirty="0">
              <a:solidFill>
                <a:schemeClr val="bg1"/>
              </a:solidFill>
              <a:effectLst>
                <a:outerShdw blurRad="38100" dist="38100" dir="2700000" algn="tl">
                  <a:srgbClr val="000000">
                    <a:alpha val="43137"/>
                  </a:srgbClr>
                </a:outerShdw>
              </a:effectLst>
            </a:endParaRPr>
          </a:p>
        </p:txBody>
      </p:sp>
      <p:sp>
        <p:nvSpPr>
          <p:cNvPr id="18" name="Textfeld 17"/>
          <p:cNvSpPr txBox="1"/>
          <p:nvPr/>
        </p:nvSpPr>
        <p:spPr>
          <a:xfrm>
            <a:off x="6506700" y="2679709"/>
            <a:ext cx="1999533"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Republic</a:t>
            </a:r>
            <a:endParaRPr lang="en-GB" sz="1800" b="1" dirty="0">
              <a:solidFill>
                <a:schemeClr val="bg1"/>
              </a:solidFill>
              <a:effectLst>
                <a:outerShdw blurRad="38100" dist="38100" dir="2700000" algn="tl">
                  <a:srgbClr val="000000">
                    <a:alpha val="43137"/>
                  </a:srgbClr>
                </a:outerShdw>
              </a:effectLst>
            </a:endParaRPr>
          </a:p>
        </p:txBody>
      </p:sp>
      <p:sp>
        <p:nvSpPr>
          <p:cNvPr id="19" name="Textfeld 18"/>
          <p:cNvSpPr txBox="1"/>
          <p:nvPr/>
        </p:nvSpPr>
        <p:spPr>
          <a:xfrm>
            <a:off x="3469724" y="6213704"/>
            <a:ext cx="2110194" cy="369332"/>
          </a:xfrm>
          <a:prstGeom prst="rect">
            <a:avLst/>
          </a:prstGeom>
          <a:noFill/>
        </p:spPr>
        <p:txBody>
          <a:bodyPr wrap="square" rtlCol="0">
            <a:spAutoFit/>
          </a:bodyPr>
          <a:lstStyle/>
          <a:p>
            <a:pPr algn="ctr"/>
            <a:r>
              <a:rPr lang="en-GB" sz="1800" b="1" dirty="0" smtClean="0">
                <a:solidFill>
                  <a:schemeClr val="bg1"/>
                </a:solidFill>
                <a:effectLst>
                  <a:outerShdw blurRad="38100" dist="38100" dir="2700000" algn="tl">
                    <a:srgbClr val="000000">
                      <a:alpha val="43137"/>
                    </a:srgbClr>
                  </a:outerShdw>
                </a:effectLst>
              </a:rPr>
              <a:t>Federalism</a:t>
            </a:r>
            <a:endParaRPr lang="en-GB" sz="1800" b="1" dirty="0">
              <a:solidFill>
                <a:schemeClr val="bg1"/>
              </a:solidFill>
              <a:effectLst>
                <a:outerShdw blurRad="38100" dist="38100" dir="2700000" algn="tl">
                  <a:srgbClr val="000000">
                    <a:alpha val="43137"/>
                  </a:srgbClr>
                </a:outerShdw>
              </a:effectLst>
            </a:endParaRPr>
          </a:p>
        </p:txBody>
      </p:sp>
      <p:sp>
        <p:nvSpPr>
          <p:cNvPr id="20" name="Textfeld 19"/>
          <p:cNvSpPr txBox="1"/>
          <p:nvPr/>
        </p:nvSpPr>
        <p:spPr>
          <a:xfrm>
            <a:off x="6506700" y="5332015"/>
            <a:ext cx="2086582" cy="584775"/>
          </a:xfrm>
          <a:prstGeom prst="rect">
            <a:avLst/>
          </a:prstGeom>
          <a:noFill/>
        </p:spPr>
        <p:txBody>
          <a:bodyPr wrap="square" rtlCol="0">
            <a:spAutoFit/>
          </a:bodyPr>
          <a:lstStyle/>
          <a:p>
            <a:pPr algn="ctr"/>
            <a:r>
              <a:rPr lang="en-GB" sz="1600" b="1" dirty="0" smtClean="0">
                <a:solidFill>
                  <a:schemeClr val="bg1"/>
                </a:solidFill>
                <a:effectLst>
                  <a:outerShdw blurRad="38100" dist="38100" dir="2700000" algn="tl">
                    <a:srgbClr val="000000">
                      <a:alpha val="43137"/>
                    </a:srgbClr>
                  </a:outerShdw>
                </a:effectLst>
              </a:rPr>
              <a:t>Separation of Powers</a:t>
            </a:r>
            <a:endParaRPr lang="en-GB" sz="1600"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 dirty="0" smtClean="0"/>
              <a:t>Our Core Value: </a:t>
            </a:r>
            <a:br>
              <a:rPr lang="en" dirty="0" smtClean="0"/>
            </a:br>
            <a:r>
              <a:rPr lang="en" dirty="0" smtClean="0"/>
              <a:t>Human Dignity</a:t>
            </a:r>
            <a:endParaRPr lang="en" dirty="0"/>
          </a:p>
        </p:txBody>
      </p:sp>
      <p:sp>
        <p:nvSpPr>
          <p:cNvPr id="2" name="Textfeld 1"/>
          <p:cNvSpPr txBox="1"/>
          <p:nvPr/>
        </p:nvSpPr>
        <p:spPr>
          <a:xfrm>
            <a:off x="1132610" y="5049843"/>
            <a:ext cx="7086600" cy="830997"/>
          </a:xfrm>
          <a:prstGeom prst="rect">
            <a:avLst/>
          </a:prstGeom>
          <a:noFill/>
        </p:spPr>
        <p:txBody>
          <a:bodyPr wrap="square" rtlCol="0">
            <a:spAutoFit/>
          </a:bodyPr>
          <a:lstStyle/>
          <a:p>
            <a:pPr algn="ctr"/>
            <a:r>
              <a:rPr lang="en-US" sz="2400" i="1" dirty="0" smtClean="0"/>
              <a:t>Everyone deserves respect, irrespective of gender,</a:t>
            </a:r>
          </a:p>
          <a:p>
            <a:pPr algn="ctr"/>
            <a:r>
              <a:rPr lang="en-US" sz="2400" i="1" dirty="0" smtClean="0"/>
              <a:t>age, education, religion, origin or appearance. </a:t>
            </a:r>
            <a:endParaRPr lang="de-AT"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971" y="1931252"/>
            <a:ext cx="4497878" cy="2993900"/>
          </a:xfrm>
          <a:prstGeom prst="rect">
            <a:avLst/>
          </a:prstGeom>
        </p:spPr>
      </p:pic>
    </p:spTree>
    <p:extLst>
      <p:ext uri="{BB962C8B-B14F-4D97-AF65-F5344CB8AC3E}">
        <p14:creationId xmlns:p14="http://schemas.microsoft.com/office/powerpoint/2010/main" val="2914216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rtl="0">
              <a:spcBef>
                <a:spcPts val="0"/>
              </a:spcBef>
              <a:buNone/>
            </a:pPr>
            <a:r>
              <a:rPr lang="en-GB" dirty="0" smtClean="0"/>
              <a:t>1</a:t>
            </a:r>
            <a:r>
              <a:rPr lang="en-GB" baseline="30000" dirty="0" smtClean="0"/>
              <a:t>st</a:t>
            </a:r>
            <a:r>
              <a:rPr lang="en-GB" dirty="0" smtClean="0"/>
              <a:t> Principle: </a:t>
            </a:r>
            <a:br>
              <a:rPr lang="en-GB" dirty="0" smtClean="0"/>
            </a:br>
            <a:r>
              <a:rPr lang="en-GB" dirty="0" smtClean="0"/>
              <a:t>Freedom</a:t>
            </a:r>
            <a:endParaRPr lang="en-GB" dirty="0"/>
          </a:p>
        </p:txBody>
      </p:sp>
      <p:sp>
        <p:nvSpPr>
          <p:cNvPr id="2" name="Textfeld 1"/>
          <p:cNvSpPr txBox="1"/>
          <p:nvPr/>
        </p:nvSpPr>
        <p:spPr>
          <a:xfrm>
            <a:off x="1007919" y="1694604"/>
            <a:ext cx="7086600" cy="461665"/>
          </a:xfrm>
          <a:prstGeom prst="rect">
            <a:avLst/>
          </a:prstGeom>
          <a:noFill/>
        </p:spPr>
        <p:txBody>
          <a:bodyPr wrap="square" rtlCol="0">
            <a:spAutoFit/>
          </a:bodyPr>
          <a:lstStyle/>
          <a:p>
            <a:r>
              <a:rPr lang="en-GB" sz="2400" i="1" dirty="0" smtClean="0"/>
              <a:t>My freedom ends where your freedom begins.</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105" y="2741880"/>
            <a:ext cx="4947692" cy="3293308"/>
          </a:xfrm>
          <a:prstGeom prst="rect">
            <a:avLst/>
          </a:prstGeom>
        </p:spPr>
      </p:pic>
      <p:sp>
        <p:nvSpPr>
          <p:cNvPr id="4" name="Textfeld 3"/>
          <p:cNvSpPr txBox="1"/>
          <p:nvPr/>
        </p:nvSpPr>
        <p:spPr>
          <a:xfrm>
            <a:off x="5579918" y="2759999"/>
            <a:ext cx="3054927" cy="2554545"/>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GB" sz="1600" b="1" dirty="0" smtClean="0"/>
              <a:t>Self-determination</a:t>
            </a:r>
            <a:r>
              <a:rPr lang="en-GB" sz="1600" dirty="0" smtClean="0"/>
              <a:t>: I take responsibility for my life.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Responsibility</a:t>
            </a:r>
            <a:r>
              <a:rPr lang="en-GB" sz="1600" dirty="0" smtClean="0"/>
              <a:t>: I take responsibility for the lives of others.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Self-discipline</a:t>
            </a:r>
            <a:r>
              <a:rPr lang="en-GB" sz="1600" dirty="0" smtClean="0"/>
              <a:t>: I respect orderly coexistence.  </a:t>
            </a:r>
            <a:endParaRPr lang="en-GB" sz="1600" dirty="0"/>
          </a:p>
        </p:txBody>
      </p:sp>
    </p:spTree>
    <p:extLst>
      <p:ext uri="{BB962C8B-B14F-4D97-AF65-F5344CB8AC3E}">
        <p14:creationId xmlns:p14="http://schemas.microsoft.com/office/powerpoint/2010/main" val="2299087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2</a:t>
            </a:r>
            <a:r>
              <a:rPr lang="en-GB" baseline="30000" dirty="0" smtClean="0"/>
              <a:t>nd</a:t>
            </a:r>
            <a:r>
              <a:rPr lang="en-GB" dirty="0" smtClean="0"/>
              <a:t> Principle: </a:t>
            </a:r>
            <a:br>
              <a:rPr lang="en-GB" dirty="0" smtClean="0"/>
            </a:br>
            <a:r>
              <a:rPr lang="en-GB" dirty="0" smtClean="0"/>
              <a:t>Rule of Law</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GB" sz="2400" i="1" dirty="0" smtClean="0"/>
              <a:t>The same rules apply to me as they do to others and I recognize the achievements of others.</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990" y="2608729"/>
            <a:ext cx="4471408" cy="3353556"/>
          </a:xfrm>
          <a:prstGeom prst="rect">
            <a:avLst/>
          </a:prstGeom>
        </p:spPr>
      </p:pic>
      <p:sp>
        <p:nvSpPr>
          <p:cNvPr id="4" name="Textfeld 3"/>
          <p:cNvSpPr txBox="1"/>
          <p:nvPr/>
        </p:nvSpPr>
        <p:spPr>
          <a:xfrm>
            <a:off x="5505797" y="2532009"/>
            <a:ext cx="3054927" cy="3046988"/>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GB" sz="1600" b="1" dirty="0" smtClean="0"/>
              <a:t>Justice</a:t>
            </a:r>
            <a:r>
              <a:rPr lang="en-GB" sz="1600" dirty="0" smtClean="0"/>
              <a:t>: The same rules apply to me as they do to others.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Recognition</a:t>
            </a:r>
            <a:r>
              <a:rPr lang="en-GB" sz="1600" dirty="0" smtClean="0"/>
              <a:t>: I recognise the rights of others.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Respect</a:t>
            </a:r>
            <a:r>
              <a:rPr lang="en-GB" sz="1600" dirty="0" smtClean="0"/>
              <a:t>: I respect these rights by making them an integral part of everything I do.</a:t>
            </a:r>
            <a:endParaRPr lang="en-GB" sz="1600" dirty="0"/>
          </a:p>
        </p:txBody>
      </p:sp>
    </p:spTree>
    <p:extLst>
      <p:ext uri="{BB962C8B-B14F-4D97-AF65-F5344CB8AC3E}">
        <p14:creationId xmlns:p14="http://schemas.microsoft.com/office/powerpoint/2010/main" val="691005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3</a:t>
            </a:r>
            <a:r>
              <a:rPr lang="en-GB" baseline="30000" dirty="0" smtClean="0"/>
              <a:t>rd</a:t>
            </a:r>
            <a:r>
              <a:rPr lang="en-GB" dirty="0" smtClean="0"/>
              <a:t> Principle: </a:t>
            </a:r>
            <a:br>
              <a:rPr lang="en-GB" dirty="0" smtClean="0"/>
            </a:br>
            <a:r>
              <a:rPr lang="en-GB" dirty="0" smtClean="0"/>
              <a:t>Democracy</a:t>
            </a:r>
            <a:endParaRPr lang="en-GB" dirty="0"/>
          </a:p>
        </p:txBody>
      </p:sp>
      <p:sp>
        <p:nvSpPr>
          <p:cNvPr id="2" name="Textfeld 1"/>
          <p:cNvSpPr txBox="1"/>
          <p:nvPr/>
        </p:nvSpPr>
        <p:spPr>
          <a:xfrm>
            <a:off x="1007918" y="1694604"/>
            <a:ext cx="7543799" cy="830997"/>
          </a:xfrm>
          <a:prstGeom prst="rect">
            <a:avLst/>
          </a:prstGeom>
          <a:noFill/>
        </p:spPr>
        <p:txBody>
          <a:bodyPr wrap="square" rtlCol="0">
            <a:spAutoFit/>
          </a:bodyPr>
          <a:lstStyle/>
          <a:p>
            <a:r>
              <a:rPr lang="en-GB" sz="2400" i="1" dirty="0" smtClean="0"/>
              <a:t>I actively get involved and express my opinion instead of looking on and judging from the side lines.</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43" y="2615859"/>
            <a:ext cx="5181854" cy="3449172"/>
          </a:xfrm>
          <a:prstGeom prst="rect">
            <a:avLst/>
          </a:prstGeom>
        </p:spPr>
      </p:pic>
      <p:sp>
        <p:nvSpPr>
          <p:cNvPr id="4" name="Textfeld 3"/>
          <p:cNvSpPr txBox="1"/>
          <p:nvPr/>
        </p:nvSpPr>
        <p:spPr>
          <a:xfrm>
            <a:off x="5579918" y="2525601"/>
            <a:ext cx="3179618" cy="3539430"/>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GB" sz="1600" b="1" dirty="0" smtClean="0"/>
              <a:t>Participation</a:t>
            </a:r>
            <a:r>
              <a:rPr lang="en-GB" sz="1600" dirty="0" smtClean="0"/>
              <a:t>: I am willing to play an active part in shaping co-existence.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(Cultural) education</a:t>
            </a:r>
            <a:r>
              <a:rPr lang="en-GB" sz="1600" dirty="0" smtClean="0"/>
              <a:t>: I am interested and critical when acquiring the information and knowledge I need to have my say.</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Openness</a:t>
            </a:r>
            <a:r>
              <a:rPr lang="en-GB" sz="1600" dirty="0" smtClean="0"/>
              <a:t>: I am open to the new, the unfamiliar and to the participation of others.</a:t>
            </a:r>
            <a:endParaRPr lang="en-GB" sz="1600" dirty="0"/>
          </a:p>
        </p:txBody>
      </p:sp>
    </p:spTree>
    <p:extLst>
      <p:ext uri="{BB962C8B-B14F-4D97-AF65-F5344CB8AC3E}">
        <p14:creationId xmlns:p14="http://schemas.microsoft.com/office/powerpoint/2010/main" val="20712831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4</a:t>
            </a:r>
            <a:r>
              <a:rPr lang="en-GB" baseline="30000" dirty="0" smtClean="0"/>
              <a:t>th</a:t>
            </a:r>
            <a:r>
              <a:rPr lang="en-GB" dirty="0" smtClean="0"/>
              <a:t> Principle: </a:t>
            </a:r>
            <a:br>
              <a:rPr lang="en-GB" dirty="0" smtClean="0"/>
            </a:br>
            <a:r>
              <a:rPr lang="en-GB" dirty="0" smtClean="0"/>
              <a:t>Republic</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US" sz="2400" i="1" dirty="0"/>
              <a:t>Working for the benefit of the community</a:t>
            </a:r>
          </a:p>
          <a:p>
            <a:r>
              <a:rPr lang="en-US" sz="2400" i="1" dirty="0"/>
              <a:t>ultimately means working for your own benefit.</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073" y="2591423"/>
            <a:ext cx="5131724" cy="3407785"/>
          </a:xfrm>
          <a:prstGeom prst="rect">
            <a:avLst/>
          </a:prstGeom>
        </p:spPr>
      </p:pic>
      <p:sp>
        <p:nvSpPr>
          <p:cNvPr id="4" name="Textfeld 3"/>
          <p:cNvSpPr txBox="1"/>
          <p:nvPr/>
        </p:nvSpPr>
        <p:spPr>
          <a:xfrm>
            <a:off x="5579918" y="2525601"/>
            <a:ext cx="3138055" cy="3539430"/>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GB" sz="1600" b="1" dirty="0" smtClean="0"/>
              <a:t>Common good</a:t>
            </a:r>
            <a:r>
              <a:rPr lang="en-GB" sz="1600" dirty="0" smtClean="0"/>
              <a:t>: Each contribution to the common good is important and valuable.</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Willingness to act</a:t>
            </a:r>
            <a:r>
              <a:rPr lang="en-GB" sz="1600" dirty="0" smtClean="0"/>
              <a:t>: Community also means that I act in solidarity with others.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Voluntariness</a:t>
            </a:r>
            <a:r>
              <a:rPr lang="en-GB" sz="1600" dirty="0" smtClean="0"/>
              <a:t>: By volunteering, I enable peaceful co-existence through cohesion.</a:t>
            </a:r>
            <a:endParaRPr lang="en-GB" sz="1600" dirty="0"/>
          </a:p>
        </p:txBody>
      </p:sp>
    </p:spTree>
    <p:extLst>
      <p:ext uri="{BB962C8B-B14F-4D97-AF65-F5344CB8AC3E}">
        <p14:creationId xmlns:p14="http://schemas.microsoft.com/office/powerpoint/2010/main" val="320514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5</a:t>
            </a:r>
            <a:r>
              <a:rPr lang="en-GB" baseline="30000" dirty="0" smtClean="0"/>
              <a:t>th</a:t>
            </a:r>
            <a:r>
              <a:rPr lang="en-GB" dirty="0" smtClean="0"/>
              <a:t> Principle: </a:t>
            </a:r>
            <a:br>
              <a:rPr lang="en-GB" dirty="0" smtClean="0"/>
            </a:br>
            <a:r>
              <a:rPr lang="en-GB" dirty="0" smtClean="0"/>
              <a:t>Federalism</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US" sz="2400" i="1" dirty="0"/>
              <a:t>Everyone has certain areas of responsibility</a:t>
            </a:r>
          </a:p>
          <a:p>
            <a:r>
              <a:rPr lang="en-US" sz="2400" i="1" dirty="0"/>
              <a:t>which one can best deal with by oneself.</a:t>
            </a:r>
            <a:endParaRPr lang="en-GB" sz="2400" i="1"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894" y="2587947"/>
            <a:ext cx="5111024" cy="3417998"/>
          </a:xfrm>
          <a:prstGeom prst="rect">
            <a:avLst/>
          </a:prstGeom>
        </p:spPr>
      </p:pic>
      <p:sp>
        <p:nvSpPr>
          <p:cNvPr id="4" name="Textfeld 3"/>
          <p:cNvSpPr txBox="1"/>
          <p:nvPr/>
        </p:nvSpPr>
        <p:spPr>
          <a:xfrm>
            <a:off x="5579918" y="2525601"/>
            <a:ext cx="3148446" cy="3293209"/>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GB" sz="1600" b="1" dirty="0" smtClean="0"/>
              <a:t>Diversity</a:t>
            </a:r>
            <a:r>
              <a:rPr lang="en-GB" sz="1600" dirty="0" smtClean="0"/>
              <a:t>: Everyone lives their own lives, true to traditions and cultures.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Personal responsibility</a:t>
            </a:r>
            <a:r>
              <a:rPr lang="en-GB" sz="1600" dirty="0" smtClean="0"/>
              <a:t>: Wherever possible, everyone should be able to take care of themselves.</a:t>
            </a:r>
          </a:p>
          <a:p>
            <a:pPr marL="285750" indent="-285750">
              <a:buFont typeface="Arial" panose="020B0604020202020204" pitchFamily="34" charset="0"/>
              <a:buChar char="•"/>
            </a:pPr>
            <a:endParaRPr lang="en-GB" sz="1600" dirty="0" smtClean="0"/>
          </a:p>
          <a:p>
            <a:pPr marL="285750" indent="-285750">
              <a:buFont typeface="Arial" panose="020B0604020202020204" pitchFamily="34" charset="0"/>
              <a:buChar char="•"/>
            </a:pPr>
            <a:r>
              <a:rPr lang="en-GB" sz="1600" b="1" dirty="0" smtClean="0"/>
              <a:t>Achievement</a:t>
            </a:r>
            <a:r>
              <a:rPr lang="en-GB" sz="1600" dirty="0" smtClean="0"/>
              <a:t>: I am willing to do my best and contribute actively to the common good.</a:t>
            </a:r>
            <a:endParaRPr lang="en-GB" sz="1600" dirty="0"/>
          </a:p>
        </p:txBody>
      </p:sp>
    </p:spTree>
    <p:extLst>
      <p:ext uri="{BB962C8B-B14F-4D97-AF65-F5344CB8AC3E}">
        <p14:creationId xmlns:p14="http://schemas.microsoft.com/office/powerpoint/2010/main" val="1565994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5" name="Shape 115"/>
          <p:cNvSpPr txBox="1">
            <a:spLocks noGrp="1"/>
          </p:cNvSpPr>
          <p:nvPr>
            <p:ph type="title"/>
          </p:nvPr>
        </p:nvSpPr>
        <p:spPr>
          <a:xfrm>
            <a:off x="691200" y="242325"/>
            <a:ext cx="5815500" cy="1236000"/>
          </a:xfrm>
          <a:prstGeom prst="rect">
            <a:avLst/>
          </a:prstGeom>
        </p:spPr>
        <p:txBody>
          <a:bodyPr wrap="square" lIns="91425" tIns="91425" rIns="91425" bIns="91425" anchor="b" anchorCtr="0">
            <a:noAutofit/>
          </a:bodyPr>
          <a:lstStyle/>
          <a:p>
            <a:pPr lvl="0"/>
            <a:r>
              <a:rPr lang="en-GB" dirty="0" smtClean="0"/>
              <a:t>6</a:t>
            </a:r>
            <a:r>
              <a:rPr lang="en-GB" baseline="30000" dirty="0" smtClean="0"/>
              <a:t>th</a:t>
            </a:r>
            <a:r>
              <a:rPr lang="en-GB" dirty="0" smtClean="0"/>
              <a:t> Principle: </a:t>
            </a:r>
            <a:br>
              <a:rPr lang="en-GB" dirty="0" smtClean="0"/>
            </a:br>
            <a:r>
              <a:rPr lang="en-GB" dirty="0" smtClean="0"/>
              <a:t>Separation of Powers</a:t>
            </a:r>
            <a:endParaRPr lang="en-GB" dirty="0"/>
          </a:p>
        </p:txBody>
      </p:sp>
      <p:sp>
        <p:nvSpPr>
          <p:cNvPr id="2" name="Textfeld 1"/>
          <p:cNvSpPr txBox="1"/>
          <p:nvPr/>
        </p:nvSpPr>
        <p:spPr>
          <a:xfrm>
            <a:off x="1007919" y="1694604"/>
            <a:ext cx="7086600" cy="830997"/>
          </a:xfrm>
          <a:prstGeom prst="rect">
            <a:avLst/>
          </a:prstGeom>
          <a:noFill/>
        </p:spPr>
        <p:txBody>
          <a:bodyPr wrap="square" rtlCol="0">
            <a:spAutoFit/>
          </a:bodyPr>
          <a:lstStyle/>
          <a:p>
            <a:r>
              <a:rPr lang="en-US" sz="2400" i="1" dirty="0"/>
              <a:t>A society in which people’s rights are respected</a:t>
            </a:r>
          </a:p>
          <a:p>
            <a:r>
              <a:rPr lang="en-US" sz="2400" i="1" dirty="0"/>
              <a:t>is a safe and secure society.</a:t>
            </a:r>
            <a:endParaRPr lang="en-GB" sz="2400" i="1" dirty="0"/>
          </a:p>
        </p:txBody>
      </p:sp>
      <p:pic>
        <p:nvPicPr>
          <p:cNvPr id="3" name="Grafik 2"/>
          <p:cNvPicPr>
            <a:picLocks noChangeAspect="1"/>
          </p:cNvPicPr>
          <p:nvPr/>
        </p:nvPicPr>
        <p:blipFill rotWithShape="1">
          <a:blip r:embed="rId3">
            <a:extLst>
              <a:ext uri="{28A0092B-C50C-407E-A947-70E740481C1C}">
                <a14:useLocalDpi xmlns:a14="http://schemas.microsoft.com/office/drawing/2010/main" val="0"/>
              </a:ext>
            </a:extLst>
          </a:blip>
          <a:srcRect l="14092"/>
          <a:stretch/>
        </p:blipFill>
        <p:spPr>
          <a:xfrm>
            <a:off x="440717" y="2636346"/>
            <a:ext cx="5065080" cy="3307254"/>
          </a:xfrm>
          <a:prstGeom prst="rect">
            <a:avLst/>
          </a:prstGeom>
        </p:spPr>
      </p:pic>
      <p:sp>
        <p:nvSpPr>
          <p:cNvPr id="4" name="Textfeld 3"/>
          <p:cNvSpPr txBox="1"/>
          <p:nvPr/>
        </p:nvSpPr>
        <p:spPr>
          <a:xfrm>
            <a:off x="5579918" y="2525601"/>
            <a:ext cx="3564082" cy="3785652"/>
          </a:xfrm>
          <a:prstGeom prst="rect">
            <a:avLst/>
          </a:prstGeom>
          <a:noFill/>
        </p:spPr>
        <p:txBody>
          <a:bodyPr wrap="square" rtlCol="0">
            <a:spAutoFit/>
          </a:bodyPr>
          <a:lstStyle/>
          <a:p>
            <a:r>
              <a:rPr lang="en-GB" sz="1600" b="1" dirty="0" smtClean="0"/>
              <a:t>Values. </a:t>
            </a:r>
          </a:p>
          <a:p>
            <a:pPr marL="285750" indent="-285750">
              <a:buFont typeface="Arial" panose="020B0604020202020204" pitchFamily="34" charset="0"/>
              <a:buChar char="•"/>
            </a:pPr>
            <a:r>
              <a:rPr lang="en-US" sz="1600" b="1" dirty="0" smtClean="0"/>
              <a:t>Safety </a:t>
            </a:r>
            <a:r>
              <a:rPr lang="en-US" sz="1600" b="1" dirty="0"/>
              <a:t>and security</a:t>
            </a:r>
            <a:r>
              <a:rPr lang="en-US" sz="1600" dirty="0"/>
              <a:t>: By </a:t>
            </a:r>
            <a:r>
              <a:rPr lang="en-US" sz="1600" dirty="0" smtClean="0"/>
              <a:t>supporting the </a:t>
            </a:r>
            <a:r>
              <a:rPr lang="en-US" sz="1600" dirty="0"/>
              <a:t>cause of public safety in </a:t>
            </a:r>
            <a:r>
              <a:rPr lang="en-US" sz="1600" dirty="0" smtClean="0"/>
              <a:t>our community</a:t>
            </a:r>
            <a:r>
              <a:rPr lang="en-US" sz="1600" dirty="0"/>
              <a:t>, I also agree to </a:t>
            </a:r>
            <a:r>
              <a:rPr lang="en-US" sz="1600" dirty="0" smtClean="0"/>
              <a:t>respect and </a:t>
            </a:r>
            <a:r>
              <a:rPr lang="en-US" sz="1600" dirty="0"/>
              <a:t>protect human dignity</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The culture of conflict</a:t>
            </a:r>
            <a:r>
              <a:rPr lang="en-US" sz="1600" dirty="0"/>
              <a:t>: I try </a:t>
            </a:r>
            <a:r>
              <a:rPr lang="en-US" sz="1600" dirty="0" smtClean="0"/>
              <a:t>to resolve </a:t>
            </a:r>
            <a:r>
              <a:rPr lang="en-US" sz="1600" dirty="0"/>
              <a:t>conflicts peacefully in </a:t>
            </a:r>
            <a:r>
              <a:rPr lang="en-US" sz="1600" dirty="0" smtClean="0"/>
              <a:t>the interests </a:t>
            </a:r>
            <a:r>
              <a:rPr lang="en-US" sz="1600" dirty="0"/>
              <a:t>of respect and fairness</a:t>
            </a:r>
            <a:r>
              <a:rPr lang="en-US" sz="1600" dirty="0" smtClean="0"/>
              <a: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Moral courage</a:t>
            </a:r>
            <a:r>
              <a:rPr lang="en-US" sz="1600" dirty="0"/>
              <a:t>: I am willing to </a:t>
            </a:r>
            <a:r>
              <a:rPr lang="en-US" sz="1600" dirty="0" smtClean="0"/>
              <a:t>advocate a </a:t>
            </a:r>
            <a:r>
              <a:rPr lang="en-US" sz="1600" dirty="0"/>
              <a:t>non-violent culture of conflict.</a:t>
            </a:r>
            <a:endParaRPr lang="en-GB" sz="1600" dirty="0" smtClean="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971947833"/>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agePowerpoi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EngagePowerpoint Template</Template>
  <TotalTime>0</TotalTime>
  <Words>2580</Words>
  <Application>Microsoft Office PowerPoint</Application>
  <PresentationFormat>Bildschirmpräsentation (4:3)</PresentationFormat>
  <Paragraphs>129</Paragraphs>
  <Slides>12</Slides>
  <Notes>11</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12</vt:i4>
      </vt:variant>
    </vt:vector>
  </HeadingPairs>
  <TitlesOfParts>
    <vt:vector size="15" baseType="lpstr">
      <vt:lpstr>Arial</vt:lpstr>
      <vt:lpstr>Montserrat</vt:lpstr>
      <vt:lpstr>EngagePowerpoint Template</vt:lpstr>
      <vt:lpstr>Peaceful Coexistence</vt:lpstr>
      <vt:lpstr>1 Basic Idea, 6 Principles, 18 Values</vt:lpstr>
      <vt:lpstr>Our Core Value:  Human Dignity</vt:lpstr>
      <vt:lpstr>1st Principle:  Freedom</vt:lpstr>
      <vt:lpstr>2nd Principle:  Rule of Law</vt:lpstr>
      <vt:lpstr>3rd Principle:  Democracy</vt:lpstr>
      <vt:lpstr>4th Principle:  Republic</vt:lpstr>
      <vt:lpstr>5th Principle:  Federalism</vt:lpstr>
      <vt:lpstr>6th Principle:  Separation of Powers</vt:lpstr>
      <vt:lpstr>Reflection</vt:lpstr>
      <vt:lpstr>Sources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Philip Land</dc:creator>
  <cp:lastModifiedBy>Karin Kronika</cp:lastModifiedBy>
  <cp:revision>45</cp:revision>
  <dcterms:created xsi:type="dcterms:W3CDTF">2017-10-27T16:23:16Z</dcterms:created>
  <dcterms:modified xsi:type="dcterms:W3CDTF">2018-03-06T17:02:57Z</dcterms:modified>
</cp:coreProperties>
</file>