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7" r:id="rId1"/>
  </p:sldMasterIdLst>
  <p:notesMasterIdLst>
    <p:notesMasterId r:id="rId21"/>
  </p:notesMasterIdLst>
  <p:sldIdLst>
    <p:sldId id="256" r:id="rId2"/>
    <p:sldId id="275" r:id="rId3"/>
    <p:sldId id="261" r:id="rId4"/>
    <p:sldId id="277" r:id="rId5"/>
    <p:sldId id="278" r:id="rId6"/>
    <p:sldId id="276" r:id="rId7"/>
    <p:sldId id="279" r:id="rId8"/>
    <p:sldId id="281" r:id="rId9"/>
    <p:sldId id="259" r:id="rId10"/>
    <p:sldId id="283" r:id="rId11"/>
    <p:sldId id="284" r:id="rId12"/>
    <p:sldId id="285" r:id="rId13"/>
    <p:sldId id="287" r:id="rId14"/>
    <p:sldId id="288" r:id="rId15"/>
    <p:sldId id="289" r:id="rId16"/>
    <p:sldId id="280" r:id="rId17"/>
    <p:sldId id="290" r:id="rId18"/>
    <p:sldId id="292" r:id="rId19"/>
    <p:sldId id="291" r:id="rId2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86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257817E-EC5C-4880-A810-ED7F254FEA46}">
  <a:tblStyle styleId="{7257817E-EC5C-4880-A810-ED7F254FEA4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59" autoAdjust="0"/>
    <p:restoredTop sz="88247" autoAdjust="0"/>
  </p:normalViewPr>
  <p:slideViewPr>
    <p:cSldViewPr snapToGrid="0" snapToObjects="1">
      <p:cViewPr varScale="1">
        <p:scale>
          <a:sx n="96" d="100"/>
          <a:sy n="96" d="100"/>
        </p:scale>
        <p:origin x="45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175907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>
              <a:buNone/>
            </a:pPr>
            <a:endParaRPr lang="de-AT" sz="11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848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94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3766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345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16946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4865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138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81856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80962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8499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683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US" sz="11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219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8999819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5779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16647861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endParaRPr lang="en-GB" sz="11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3149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AT" noProof="0" dirty="0"/>
          </a:p>
        </p:txBody>
      </p:sp>
    </p:spTree>
    <p:extLst>
      <p:ext uri="{BB962C8B-B14F-4D97-AF65-F5344CB8AC3E}">
        <p14:creationId xmlns:p14="http://schemas.microsoft.com/office/powerpoint/2010/main" val="2701169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D5D85A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r">
              <a:spcBef>
                <a:spcPts val="0"/>
              </a:spcBef>
              <a:buSzPct val="100000"/>
              <a:defRPr sz="4800"/>
            </a:lvl1pPr>
            <a:lvl2pPr lvl="1" algn="r">
              <a:spcBef>
                <a:spcPts val="0"/>
              </a:spcBef>
              <a:buSzPct val="100000"/>
              <a:defRPr sz="6000"/>
            </a:lvl2pPr>
            <a:lvl3pPr lvl="2" algn="r">
              <a:spcBef>
                <a:spcPts val="0"/>
              </a:spcBef>
              <a:buSzPct val="100000"/>
              <a:defRPr sz="6000"/>
            </a:lvl3pPr>
            <a:lvl4pPr lvl="3" algn="r">
              <a:spcBef>
                <a:spcPts val="0"/>
              </a:spcBef>
              <a:buSzPct val="100000"/>
              <a:defRPr sz="6000"/>
            </a:lvl4pPr>
            <a:lvl5pPr lvl="4" algn="r">
              <a:spcBef>
                <a:spcPts val="0"/>
              </a:spcBef>
              <a:buSzPct val="100000"/>
              <a:defRPr sz="6000"/>
            </a:lvl5pPr>
            <a:lvl6pPr lvl="5" algn="r">
              <a:spcBef>
                <a:spcPts val="0"/>
              </a:spcBef>
              <a:buSzPct val="100000"/>
              <a:defRPr sz="6000"/>
            </a:lvl6pPr>
            <a:lvl7pPr lvl="6" algn="r">
              <a:spcBef>
                <a:spcPts val="0"/>
              </a:spcBef>
              <a:buSzPct val="100000"/>
              <a:defRPr sz="6000"/>
            </a:lvl7pPr>
            <a:lvl8pPr lvl="7" algn="r">
              <a:spcBef>
                <a:spcPts val="0"/>
              </a:spcBef>
              <a:buSzPct val="100000"/>
              <a:defRPr sz="6000"/>
            </a:lvl8pPr>
            <a:lvl9pPr lvl="8" algn="r">
              <a:spcBef>
                <a:spcPts val="0"/>
              </a:spcBef>
              <a:buSzPct val="100000"/>
              <a:defRPr sz="6000"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6208125" y="5619450"/>
            <a:ext cx="2250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0"/>
            <a:ext cx="27678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3165234" y="1528066"/>
            <a:ext cx="4809000" cy="4335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rtl="0">
              <a:spcBef>
                <a:spcPts val="0"/>
              </a:spcBef>
              <a:buClr>
                <a:srgbClr val="D5D85A"/>
              </a:buClr>
              <a:buSzPct val="100000"/>
              <a:defRPr sz="3000"/>
            </a:lvl1pPr>
            <a:lvl2pPr lvl="1" rtl="0">
              <a:spcBef>
                <a:spcPts val="0"/>
              </a:spcBef>
              <a:buClr>
                <a:srgbClr val="608643"/>
              </a:buClr>
              <a:buSzPct val="100000"/>
              <a:defRPr sz="3000"/>
            </a:lvl2pPr>
            <a:lvl3pPr lvl="2" rtl="0">
              <a:spcBef>
                <a:spcPts val="0"/>
              </a:spcBef>
              <a:buClr>
                <a:srgbClr val="D5D85A"/>
              </a:buClr>
              <a:buSzPct val="100000"/>
              <a:defRPr sz="3000"/>
            </a:lvl3pPr>
            <a:lvl4pPr lvl="3" rtl="0">
              <a:spcBef>
                <a:spcPts val="0"/>
              </a:spcBef>
              <a:buClr>
                <a:srgbClr val="608643"/>
              </a:buClr>
              <a:buSzPct val="100000"/>
              <a:defRPr sz="3000"/>
            </a:lvl4pPr>
            <a:lvl5pPr lvl="4" rtl="0">
              <a:spcBef>
                <a:spcPts val="0"/>
              </a:spcBef>
              <a:buClr>
                <a:srgbClr val="D5D85A"/>
              </a:buClr>
              <a:buSzPct val="100000"/>
              <a:defRPr sz="3000"/>
            </a:lvl5pPr>
            <a:lvl6pPr lvl="5" rtl="0">
              <a:spcBef>
                <a:spcPts val="0"/>
              </a:spcBef>
              <a:buClr>
                <a:srgbClr val="608643"/>
              </a:buClr>
              <a:buSzPct val="100000"/>
              <a:defRPr sz="3000"/>
            </a:lvl6pPr>
            <a:lvl7pPr lvl="6" rtl="0">
              <a:spcBef>
                <a:spcPts val="0"/>
              </a:spcBef>
              <a:buClr>
                <a:srgbClr val="D5D85A"/>
              </a:buClr>
              <a:buSzPct val="100000"/>
              <a:defRPr sz="3000"/>
            </a:lvl7pPr>
            <a:lvl8pPr lvl="7" rtl="0">
              <a:spcBef>
                <a:spcPts val="0"/>
              </a:spcBef>
              <a:buClr>
                <a:srgbClr val="608643"/>
              </a:buClr>
              <a:buSzPct val="100000"/>
              <a:defRPr sz="3000"/>
            </a:lvl8pPr>
            <a:lvl9pPr lvl="8">
              <a:spcBef>
                <a:spcPts val="0"/>
              </a:spcBef>
              <a:buClr>
                <a:srgbClr val="D5D85A"/>
              </a:buClr>
              <a:buSzPct val="100000"/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1" name="Shape 21"/>
          <p:cNvGrpSpPr/>
          <p:nvPr/>
        </p:nvGrpSpPr>
        <p:grpSpPr>
          <a:xfrm>
            <a:off x="801025" y="1672320"/>
            <a:ext cx="1957200" cy="947980"/>
            <a:chOff x="801025" y="1367520"/>
            <a:chExt cx="1957200" cy="947980"/>
          </a:xfrm>
        </p:grpSpPr>
        <p:sp>
          <p:nvSpPr>
            <p:cNvPr id="22" name="Shape 22"/>
            <p:cNvSpPr txBox="1"/>
            <p:nvPr/>
          </p:nvSpPr>
          <p:spPr>
            <a:xfrm>
              <a:off x="801025" y="1367520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91425" rIns="91425" bIns="91425" anchor="t" anchorCtr="0">
              <a:noAutofit/>
            </a:bodyPr>
            <a:lstStyle/>
            <a:p>
              <a:pPr lvl="0" algn="ctr" rtl="0">
                <a:spcBef>
                  <a:spcPts val="0"/>
                </a:spcBef>
                <a:buNone/>
              </a:pPr>
              <a:r>
                <a:rPr lang="en" sz="9400" b="1">
                  <a:solidFill>
                    <a:srgbClr val="454F5B"/>
                  </a:solidFill>
                </a:rPr>
                <a:t>‘’</a:t>
              </a:r>
            </a:p>
          </p:txBody>
        </p:sp>
        <p:sp>
          <p:nvSpPr>
            <p:cNvPr id="23" name="Shape 23"/>
            <p:cNvSpPr/>
            <p:nvPr/>
          </p:nvSpPr>
          <p:spPr>
            <a:xfrm>
              <a:off x="1397399" y="1543300"/>
              <a:ext cx="772200" cy="772200"/>
            </a:xfrm>
            <a:prstGeom prst="rect">
              <a:avLst/>
            </a:prstGeom>
            <a:noFill/>
            <a:ln w="76200" cap="flat" cmpd="sng">
              <a:solidFill>
                <a:srgbClr val="454F5B"/>
              </a:solidFill>
              <a:prstDash val="solid"/>
              <a:miter lim="8000"/>
              <a:headEnd type="none" w="med" len="med"/>
              <a:tailEnd type="none" w="med" len="med"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+ 1 colum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691200" y="0"/>
            <a:ext cx="7761600" cy="12921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Clr>
                <a:srgbClr val="D5D85A"/>
              </a:buClr>
              <a:defRPr/>
            </a:lvl1pPr>
            <a:lvl2pPr lvl="1">
              <a:spcBef>
                <a:spcPts val="0"/>
              </a:spcBef>
              <a:buClr>
                <a:srgbClr val="D5D85A"/>
              </a:buClr>
              <a:defRPr/>
            </a:lvl2pPr>
            <a:lvl3pPr lvl="2">
              <a:spcBef>
                <a:spcPts val="0"/>
              </a:spcBef>
              <a:buClr>
                <a:srgbClr val="D5D85A"/>
              </a:buClr>
              <a:defRPr/>
            </a:lvl3pPr>
            <a:lvl4pPr lvl="3">
              <a:spcBef>
                <a:spcPts val="0"/>
              </a:spcBef>
              <a:buClr>
                <a:srgbClr val="D5D85A"/>
              </a:buClr>
              <a:defRPr/>
            </a:lvl4pPr>
            <a:lvl5pPr lvl="4">
              <a:spcBef>
                <a:spcPts val="0"/>
              </a:spcBef>
              <a:buClr>
                <a:srgbClr val="D5D85A"/>
              </a:buClr>
              <a:defRPr/>
            </a:lvl5pPr>
            <a:lvl6pPr lvl="5">
              <a:spcBef>
                <a:spcPts val="0"/>
              </a:spcBef>
              <a:buClr>
                <a:srgbClr val="D5D85A"/>
              </a:buClr>
              <a:defRPr/>
            </a:lvl6pPr>
            <a:lvl7pPr lvl="6">
              <a:spcBef>
                <a:spcPts val="0"/>
              </a:spcBef>
              <a:buClr>
                <a:srgbClr val="D5D85A"/>
              </a:buClr>
              <a:defRPr/>
            </a:lvl7pPr>
            <a:lvl8pPr lvl="7">
              <a:spcBef>
                <a:spcPts val="0"/>
              </a:spcBef>
              <a:buClr>
                <a:srgbClr val="D5D85A"/>
              </a:buClr>
              <a:defRPr/>
            </a:lvl8pPr>
            <a:lvl9pPr lvl="8">
              <a:spcBef>
                <a:spcPts val="0"/>
              </a:spcBef>
              <a:buClr>
                <a:srgbClr val="D5D85A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Shape 27"/>
          <p:cNvSpPr/>
          <p:nvPr/>
        </p:nvSpPr>
        <p:spPr>
          <a:xfrm>
            <a:off x="813273" y="1506189"/>
            <a:ext cx="15336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" name="Shape 28"/>
          <p:cNvSpPr/>
          <p:nvPr/>
        </p:nvSpPr>
        <p:spPr>
          <a:xfrm>
            <a:off x="0" y="0"/>
            <a:ext cx="137700" cy="6858000"/>
          </a:xfrm>
          <a:prstGeom prst="rect">
            <a:avLst/>
          </a:prstGeom>
          <a:solidFill>
            <a:srgbClr val="D5D85A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rgbClr val="D5D85A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>
            <a:off x="-4" y="6720300"/>
            <a:ext cx="9144000" cy="1377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91200" y="634300"/>
            <a:ext cx="7761600" cy="657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91200" y="1811604"/>
            <a:ext cx="7761600" cy="44121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600"/>
              </a:spcBef>
              <a:buClr>
                <a:srgbClr val="D5D85A"/>
              </a:buClr>
              <a:buSzPct val="100000"/>
              <a:buFont typeface="Montserrat"/>
              <a:buChar char="▣"/>
              <a:defRPr sz="24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□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480"/>
              </a:spcBef>
              <a:buClr>
                <a:srgbClr val="D5D85A"/>
              </a:buClr>
              <a:buSzPct val="100000"/>
              <a:buFont typeface="Montserrat"/>
              <a:buChar char="■"/>
              <a:defRPr sz="20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360"/>
              </a:spcBef>
              <a:buClr>
                <a:srgbClr val="608643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●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○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360"/>
              </a:spcBef>
              <a:buClr>
                <a:srgbClr val="D5D85A"/>
              </a:buClr>
              <a:buSzPct val="100000"/>
              <a:buFont typeface="Montserrat"/>
              <a:buChar char="■"/>
              <a:defRPr sz="1800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Shape 8" descr="engage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95543" y="229225"/>
            <a:ext cx="2230756" cy="106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9" descr="erasmusplu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54563" y="5966788"/>
            <a:ext cx="2371725" cy="6762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6" r:id="rId4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p.gv.at/Portal.Node/hlpd/public/content/324/Seite.3240004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help.gv.at/Portal.Node/hlpd/public/content/324/Seite.3240016.html" TargetMode="External"/><Relationship Id="rId4" Type="http://schemas.openxmlformats.org/officeDocument/2006/relationships/hyperlink" Target="https://www.help.gv.at/Portal.Node/hlpd/public/content/324/Seite.3240001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mbwf.gv.at/" TargetMode="External"/><Relationship Id="rId3" Type="http://schemas.openxmlformats.org/officeDocument/2006/relationships/hyperlink" Target="https://www.help.gv.at/Portal.Node/hlpd/public/content/118/Seite.1180200.html#ZustaendigeStellen" TargetMode="External"/><Relationship Id="rId7" Type="http://schemas.openxmlformats.org/officeDocument/2006/relationships/hyperlink" Target="https://www.bmgf.gv.at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ms.at/service-arbeitsuchende/arbeitsuche/geschaeftsstellen/adressen" TargetMode="External"/><Relationship Id="rId5" Type="http://schemas.openxmlformats.org/officeDocument/2006/relationships/hyperlink" Target="https://www.sozialministeriumservice.at/site/" TargetMode="External"/><Relationship Id="rId4" Type="http://schemas.openxmlformats.org/officeDocument/2006/relationships/hyperlink" Target="https://www.bmi.gv.at/301/Allgemeines/Asylverfahren/start.aspx#pk_01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en.gv.at/menschen/integration/ankommen/start-wien-fluechtlinge/jugendcollege.html" TargetMode="External"/><Relationship Id="rId2" Type="http://schemas.openxmlformats.org/officeDocument/2006/relationships/hyperlink" Target="http://www.best.at/gefoerderte-personalentwicklung/kompetenzcheck-berufliche-integration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best.at/gefoerderte-personalentwicklung/qualifizierung-zum-job" TargetMode="External"/><Relationship Id="rId4" Type="http://schemas.openxmlformats.org/officeDocument/2006/relationships/hyperlink" Target="https://jawfuturefactory.wordpress.com/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mgf.gv.at/" TargetMode="External"/><Relationship Id="rId13" Type="http://schemas.openxmlformats.org/officeDocument/2006/relationships/hyperlink" Target="https://www.help.gv.at/Portal.Node/hlpd/public/content/324/Seite.3240001.html" TargetMode="External"/><Relationship Id="rId18" Type="http://schemas.openxmlformats.org/officeDocument/2006/relationships/hyperlink" Target="http://www.unhcr.org/dach/at/" TargetMode="External"/><Relationship Id="rId3" Type="http://schemas.openxmlformats.org/officeDocument/2006/relationships/hyperlink" Target="https://www.anr-austria.at/" TargetMode="External"/><Relationship Id="rId21" Type="http://schemas.openxmlformats.org/officeDocument/2006/relationships/hyperlink" Target="https://zara.or.at/" TargetMode="External"/><Relationship Id="rId7" Type="http://schemas.openxmlformats.org/officeDocument/2006/relationships/hyperlink" Target="https://www.bmbwf.gv.at/" TargetMode="External"/><Relationship Id="rId12" Type="http://schemas.openxmlformats.org/officeDocument/2006/relationships/hyperlink" Target="https://www.help.gv.at/Portal.Node/hlpd/public/content/324/Seite.3240004.html" TargetMode="External"/><Relationship Id="rId17" Type="http://schemas.openxmlformats.org/officeDocument/2006/relationships/hyperlink" Target="https://www.sozialministeriumservice.at/site/" TargetMode="External"/><Relationship Id="rId2" Type="http://schemas.openxmlformats.org/officeDocument/2006/relationships/hyperlink" Target="http://www.ams.at/service-arbeitsuchende/arbeitsuche/geschaeftsstellen/adressen" TargetMode="External"/><Relationship Id="rId16" Type="http://schemas.openxmlformats.org/officeDocument/2006/relationships/hyperlink" Target="https://jawfuturefactory.wordpress.com/" TargetMode="External"/><Relationship Id="rId20" Type="http://schemas.openxmlformats.org/officeDocument/2006/relationships/hyperlink" Target="https://www.wien.gv.at/menschen/integration/ankommen/start-wien-fluechtlinge/jugendcollege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best.at/gefoerderte-personalentwicklung/qualifizierung-zum-job" TargetMode="External"/><Relationship Id="rId11" Type="http://schemas.openxmlformats.org/officeDocument/2006/relationships/hyperlink" Target="https://www.help.gv.at/Portal.Node/hlpd/public/content/118/Seite.1180200.html#ZustaendigeStellen" TargetMode="External"/><Relationship Id="rId5" Type="http://schemas.openxmlformats.org/officeDocument/2006/relationships/hyperlink" Target="http://www.best.at/gefoerderte-personalentwicklung/kompetenzcheck-berufliche-integration" TargetMode="External"/><Relationship Id="rId15" Type="http://schemas.openxmlformats.org/officeDocument/2006/relationships/hyperlink" Target="https://www.integrationsfonds.at/" TargetMode="External"/><Relationship Id="rId10" Type="http://schemas.openxmlformats.org/officeDocument/2006/relationships/hyperlink" Target="https://www.caritas.at/" TargetMode="External"/><Relationship Id="rId19" Type="http://schemas.openxmlformats.org/officeDocument/2006/relationships/hyperlink" Target="https://www.wien.gv.at/gesellschaft/fluechtlinge/" TargetMode="External"/><Relationship Id="rId4" Type="http://schemas.openxmlformats.org/officeDocument/2006/relationships/hyperlink" Target="http://asyl.at/de/" TargetMode="External"/><Relationship Id="rId9" Type="http://schemas.openxmlformats.org/officeDocument/2006/relationships/hyperlink" Target="https://www.bmi.gv.at/301/Allgemeines/Asylverfahren/start.aspx#pk_01" TargetMode="External"/><Relationship Id="rId14" Type="http://schemas.openxmlformats.org/officeDocument/2006/relationships/hyperlink" Target="https://www.help.gv.at/Portal.Node/hlpd/public/content/324/Seite.3240016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hub.eu/en/info/info-by-topic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wien.gv.at/gesellschaft/fluechtlinge/" TargetMode="External"/><Relationship Id="rId5" Type="http://schemas.openxmlformats.org/officeDocument/2006/relationships/hyperlink" Target="https://www.integrationsfonds.at/" TargetMode="External"/><Relationship Id="rId4" Type="http://schemas.openxmlformats.org/officeDocument/2006/relationships/hyperlink" Target="http://www.unhcr.org/dach/a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itas.a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zara.or.at/" TargetMode="External"/><Relationship Id="rId5" Type="http://schemas.openxmlformats.org/officeDocument/2006/relationships/hyperlink" Target="http://asyl.at/de/" TargetMode="External"/><Relationship Id="rId4" Type="http://schemas.openxmlformats.org/officeDocument/2006/relationships/hyperlink" Target="https://www.anr-austria.a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012325" y="2960550"/>
            <a:ext cx="5445900" cy="2405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e-AT" dirty="0" smtClean="0">
                <a:latin typeface="Arial"/>
                <a:cs typeface="Arial"/>
              </a:rPr>
              <a:t>Zugang zu Informationen in Österreich</a:t>
            </a:r>
            <a:endParaRPr lang="de-AT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Ombudsstellen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Gleichbehandlungsanwaltschaften</a:t>
            </a:r>
          </a:p>
          <a:p>
            <a:pPr algn="r">
              <a:buNone/>
            </a:pPr>
            <a:r>
              <a:rPr lang="de-AT" dirty="0" smtClean="0">
                <a:hlinkClick r:id="rId3"/>
              </a:rPr>
              <a:t>https://www.help.gv.at/Portal.Node/hlpd/public/content/324/Seite.3240004.html</a:t>
            </a:r>
            <a:r>
              <a:rPr lang="de-AT" dirty="0" smtClean="0"/>
              <a:t>  </a:t>
            </a:r>
            <a:endParaRPr lang="de-AT" dirty="0" smtClean="0">
              <a:latin typeface="Arial"/>
              <a:cs typeface="Arial"/>
            </a:endParaRPr>
          </a:p>
          <a:p>
            <a:endParaRPr lang="de-AT" dirty="0" smtClean="0">
              <a:latin typeface="Arial"/>
              <a:cs typeface="Arial"/>
            </a:endParaRPr>
          </a:p>
          <a:p>
            <a:r>
              <a:rPr lang="de-AT" dirty="0" smtClean="0">
                <a:latin typeface="Arial"/>
                <a:cs typeface="Arial"/>
              </a:rPr>
              <a:t>Arbeitsbezogene Ombudsstellen</a:t>
            </a:r>
          </a:p>
          <a:p>
            <a:pPr algn="r">
              <a:buNone/>
            </a:pPr>
            <a:r>
              <a:rPr lang="de-AT" dirty="0" smtClean="0">
                <a:latin typeface="Arial"/>
                <a:cs typeface="Arial"/>
                <a:hlinkClick r:id="rId4"/>
              </a:rPr>
              <a:t>https://www.help.gv.at/Portal.Node/hlpd/public/content/324/Seite.3240001.html</a:t>
            </a:r>
            <a:r>
              <a:rPr lang="de-AT" dirty="0" smtClean="0">
                <a:latin typeface="Arial"/>
                <a:cs typeface="Arial"/>
              </a:rPr>
              <a:t> </a:t>
            </a:r>
          </a:p>
          <a:p>
            <a:endParaRPr lang="de-AT" dirty="0" smtClean="0">
              <a:latin typeface="Arial"/>
              <a:cs typeface="Arial"/>
            </a:endParaRPr>
          </a:p>
          <a:p>
            <a:r>
              <a:rPr lang="de-AT" dirty="0" smtClean="0">
                <a:latin typeface="Arial"/>
                <a:cs typeface="Arial"/>
              </a:rPr>
              <a:t>Justizombudsstellen </a:t>
            </a:r>
            <a:r>
              <a:rPr lang="de-AT" dirty="0" smtClean="0">
                <a:latin typeface="Arial"/>
                <a:cs typeface="Arial"/>
                <a:hlinkClick r:id="rId5"/>
              </a:rPr>
              <a:t>https://www.help.gv.at/Portal.Node/hlpd/public/content/324/Seite.3240016.html</a:t>
            </a:r>
            <a:r>
              <a:rPr lang="de-AT" dirty="0" smtClean="0">
                <a:latin typeface="Arial"/>
                <a:cs typeface="Arial"/>
              </a:rPr>
              <a:t> </a:t>
            </a:r>
          </a:p>
          <a:p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6957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Gemeinden</a:t>
            </a:r>
            <a:endParaRPr lang="de-AT" dirty="0"/>
          </a:p>
        </p:txBody>
      </p:sp>
      <p:pic>
        <p:nvPicPr>
          <p:cNvPr id="4098" name="Picture 2" descr="Kayh, Gemeinde, Ortsker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14" y="2117951"/>
            <a:ext cx="3791789" cy="28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Kindergarten Spielwiese Schaukel Sandkas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277" y="2117951"/>
            <a:ext cx="3867123" cy="28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200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Qualifizierungskurse</a:t>
            </a:r>
            <a:endParaRPr lang="en-GB" dirty="0"/>
          </a:p>
        </p:txBody>
      </p:sp>
      <p:pic>
        <p:nvPicPr>
          <p:cNvPr id="5126" name="Picture 6" descr="Freund, SchÃ¼ler, Absolvent, Jung, Gruppe, Mensch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6" y="2140912"/>
            <a:ext cx="5511346" cy="364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6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Bleiben Sie informiert</a:t>
            </a:r>
            <a:endParaRPr lang="de-AT" dirty="0"/>
          </a:p>
        </p:txBody>
      </p:sp>
      <p:pic>
        <p:nvPicPr>
          <p:cNvPr id="6" name="Picture 5" descr="S14_Ev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925" y="4038947"/>
            <a:ext cx="2571750" cy="1707802"/>
          </a:xfrm>
          <a:prstGeom prst="rect">
            <a:avLst/>
          </a:prstGeom>
        </p:spPr>
      </p:pic>
      <p:pic>
        <p:nvPicPr>
          <p:cNvPr id="7" name="Picture 6" descr="S14_communit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625" y="4038947"/>
            <a:ext cx="2587638" cy="176426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335" y="3452092"/>
            <a:ext cx="40543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smtClean="0"/>
              <a:t>Informiert bleiben durch soziale Medien</a:t>
            </a:r>
            <a:endParaRPr lang="de-AT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343223" y="3452092"/>
            <a:ext cx="26260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smtClean="0"/>
              <a:t>Für Newsletter anmelden</a:t>
            </a:r>
            <a:endParaRPr lang="de-AT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67037" y="5773272"/>
            <a:ext cx="44839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smtClean="0"/>
              <a:t>An öffentlichen Veranstaltungen teilnehmen</a:t>
            </a:r>
            <a:endParaRPr lang="de-AT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1370" y="5781361"/>
            <a:ext cx="35814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600" b="1" dirty="0" smtClean="0"/>
              <a:t>Gruppen oder Verbänden beitreten</a:t>
            </a:r>
            <a:endParaRPr lang="de-AT" sz="1600" b="1" dirty="0"/>
          </a:p>
        </p:txBody>
      </p:sp>
      <p:pic>
        <p:nvPicPr>
          <p:cNvPr id="6146" name="Picture 2" descr="Newsletter HÃ¤nde Smartphone Nachrichten P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1628699"/>
            <a:ext cx="2486038" cy="1654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edien, Social Media, Apps, Soziales Netzwerk, Faceboo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925" y="1722751"/>
            <a:ext cx="2189389" cy="1587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653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Fallbeispiel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6914" y="2174462"/>
            <a:ext cx="5187086" cy="4412100"/>
          </a:xfrm>
        </p:spPr>
        <p:txBody>
          <a:bodyPr/>
          <a:lstStyle/>
          <a:p>
            <a:pPr marL="342900" lvl="0" indent="-342900"/>
            <a:r>
              <a:rPr lang="de-AT" dirty="0" smtClean="0"/>
              <a:t>Vanessa</a:t>
            </a:r>
            <a:endParaRPr lang="de-AT" dirty="0"/>
          </a:p>
          <a:p>
            <a:pPr marL="342900" lvl="0" indent="-342900"/>
            <a:r>
              <a:rPr lang="de-AT" dirty="0" smtClean="0"/>
              <a:t>26 Jahre alt</a:t>
            </a:r>
          </a:p>
          <a:p>
            <a:pPr marL="342900" lvl="0" indent="-342900"/>
            <a:r>
              <a:rPr lang="de-AT" dirty="0" smtClean="0"/>
              <a:t>Wohnt derzeit bei einer Freundin</a:t>
            </a:r>
          </a:p>
          <a:p>
            <a:pPr marL="342900" lvl="0" indent="-342900"/>
            <a:r>
              <a:rPr lang="de-AT" dirty="0" smtClean="0"/>
              <a:t>Ist seit zwei Jahren in Österreich</a:t>
            </a:r>
          </a:p>
          <a:p>
            <a:pPr marL="342900" lvl="0" indent="-342900"/>
            <a:r>
              <a:rPr lang="de-AT" dirty="0" smtClean="0"/>
              <a:t>Ist arbeitssuchend</a:t>
            </a:r>
          </a:p>
          <a:p>
            <a:pPr marL="342900" lvl="0" indent="-342900"/>
            <a:r>
              <a:rPr lang="de-AT" dirty="0" smtClean="0"/>
              <a:t>Befürchtet, das Land verlassen zu müssen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</a:pPr>
            <a:endParaRPr lang="en-US" dirty="0"/>
          </a:p>
        </p:txBody>
      </p:sp>
      <p:pic>
        <p:nvPicPr>
          <p:cNvPr id="7170" name="Picture 2" descr="Gesicht, Weiblich, MÃ¤dchen, Glyphe, Kopf, Prof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25485"/>
            <a:ext cx="3214680" cy="298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9154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Diskussion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AT" sz="2000" dirty="0" smtClean="0"/>
              <a:t>Bitte diskutieren Sie in Kleingruppen Vanessas Situation und planen Sie die nächsten Schritte für sie:</a:t>
            </a:r>
          </a:p>
          <a:p>
            <a:pPr>
              <a:buNone/>
            </a:pPr>
            <a:endParaRPr lang="de-AT" sz="2000" dirty="0" smtClean="0"/>
          </a:p>
          <a:p>
            <a:pPr>
              <a:buNone/>
            </a:pPr>
            <a:r>
              <a:rPr lang="de-AT" sz="2000" dirty="0" smtClean="0"/>
              <a:t>Beachten Sie Aspekte wie:</a:t>
            </a:r>
          </a:p>
          <a:p>
            <a:pPr lvl="0"/>
            <a:r>
              <a:rPr lang="de-AT" sz="2000" dirty="0" smtClean="0"/>
              <a:t> Welche Informationen benötigt sie unmittelbar?</a:t>
            </a:r>
          </a:p>
          <a:p>
            <a:pPr lvl="0"/>
            <a:r>
              <a:rPr lang="de-AT" sz="2000" dirty="0" smtClean="0"/>
              <a:t> Welche Informationen und Unterstützungen wird sie in </a:t>
            </a:r>
          </a:p>
          <a:p>
            <a:pPr lvl="0">
              <a:buNone/>
            </a:pPr>
            <a:r>
              <a:rPr lang="de-AT" sz="2000" dirty="0"/>
              <a:t> </a:t>
            </a:r>
            <a:r>
              <a:rPr lang="de-AT" sz="2000" dirty="0" smtClean="0"/>
              <a:t>  den nächsten Monaten benötigen?</a:t>
            </a:r>
          </a:p>
          <a:p>
            <a:pPr lvl="0"/>
            <a:r>
              <a:rPr lang="de-AT" sz="2000" dirty="0" smtClean="0"/>
              <a:t> Welche Organisationen und Dienstleistungen könnten </a:t>
            </a:r>
            <a:r>
              <a:rPr lang="de-AT" sz="2000" dirty="0"/>
              <a:t> </a:t>
            </a:r>
            <a:r>
              <a:rPr lang="de-AT" sz="2000" dirty="0" smtClean="0"/>
              <a:t>   </a:t>
            </a:r>
          </a:p>
          <a:p>
            <a:pPr lvl="0">
              <a:buNone/>
            </a:pPr>
            <a:r>
              <a:rPr lang="de-AT" sz="2000" dirty="0"/>
              <a:t> </a:t>
            </a:r>
            <a:r>
              <a:rPr lang="de-AT" sz="2000" dirty="0" smtClean="0"/>
              <a:t>  hilfreich für sie sein?</a:t>
            </a:r>
          </a:p>
          <a:p>
            <a:pPr lvl="0"/>
            <a:r>
              <a:rPr lang="de-AT" sz="2000" dirty="0" smtClean="0"/>
              <a:t> Welche sind die ersten Schritte, die sie setzen sollte?</a:t>
            </a:r>
          </a:p>
          <a:p>
            <a:pPr lvl="0"/>
            <a:r>
              <a:rPr lang="de-AT" sz="2000" dirty="0" smtClean="0"/>
              <a:t> Welche Rolle spielen unterschiedliche Arten von </a:t>
            </a:r>
          </a:p>
          <a:p>
            <a:pPr lvl="0">
              <a:buNone/>
            </a:pPr>
            <a:r>
              <a:rPr lang="de-AT" sz="2000" dirty="0"/>
              <a:t> </a:t>
            </a:r>
            <a:r>
              <a:rPr lang="de-AT" sz="2000" dirty="0" smtClean="0"/>
              <a:t>  Organisationen?</a:t>
            </a:r>
            <a:endParaRPr lang="de-AT" sz="2000" dirty="0"/>
          </a:p>
        </p:txBody>
      </p:sp>
    </p:spTree>
    <p:extLst>
      <p:ext uri="{BB962C8B-B14F-4D97-AF65-F5344CB8AC3E}">
        <p14:creationId xmlns:p14="http://schemas.microsoft.com/office/powerpoint/2010/main" val="3378572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Links öffentlicher Behörden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200" y="1619250"/>
            <a:ext cx="7761600" cy="4604454"/>
          </a:xfrm>
        </p:spPr>
        <p:txBody>
          <a:bodyPr/>
          <a:lstStyle/>
          <a:p>
            <a:pPr>
              <a:buNone/>
            </a:pPr>
            <a:r>
              <a:rPr lang="de-AT" sz="2000" b="1" dirty="0" smtClean="0">
                <a:latin typeface="Arial"/>
                <a:cs typeface="Arial"/>
              </a:rPr>
              <a:t>Anmeldung des Wohnsitzes in Österreich:</a:t>
            </a:r>
          </a:p>
          <a:p>
            <a:pPr>
              <a:buNone/>
            </a:pPr>
            <a:r>
              <a:rPr lang="de-AT" sz="2000" dirty="0" smtClean="0">
                <a:latin typeface="Arial"/>
                <a:cs typeface="Arial"/>
                <a:hlinkClick r:id="rId3"/>
              </a:rPr>
              <a:t>https://www.help.gv.at/Portal.Node/hlpd/public/content/118/Seite.1180200.html#ZustaendigeStellen</a:t>
            </a:r>
            <a:r>
              <a:rPr lang="de-AT" sz="20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de-AT" sz="2000" b="1" dirty="0" smtClean="0">
                <a:latin typeface="Arial"/>
                <a:cs typeface="Arial"/>
              </a:rPr>
              <a:t>Asyl Service des Innenministeriums: </a:t>
            </a:r>
            <a:r>
              <a:rPr lang="de-AT" sz="2000" dirty="0" smtClean="0">
                <a:latin typeface="Arial"/>
                <a:cs typeface="Arial"/>
                <a:hlinkClick r:id="rId4"/>
              </a:rPr>
              <a:t>https://</a:t>
            </a:r>
            <a:r>
              <a:rPr lang="de-AT" sz="2000" dirty="0" smtClean="0">
                <a:latin typeface="Arial"/>
                <a:cs typeface="Arial"/>
                <a:hlinkClick r:id="rId4"/>
              </a:rPr>
              <a:t>www.bmi.gv.at/301/Allgemeines/Asylverfahren/start.aspx#pk_01</a:t>
            </a:r>
            <a:endParaRPr lang="de-AT" sz="2000" dirty="0">
              <a:latin typeface="Arial"/>
              <a:cs typeface="Arial"/>
            </a:endParaRPr>
          </a:p>
          <a:p>
            <a:pPr>
              <a:buNone/>
            </a:pPr>
            <a:r>
              <a:rPr lang="de-AT" sz="2000" b="1" dirty="0" smtClean="0">
                <a:latin typeface="Arial"/>
                <a:cs typeface="Arial"/>
              </a:rPr>
              <a:t>Sozialministerium </a:t>
            </a:r>
            <a:r>
              <a:rPr lang="de-AT" sz="2000" b="1" dirty="0" smtClean="0">
                <a:latin typeface="Arial"/>
                <a:cs typeface="Arial"/>
              </a:rPr>
              <a:t>Service:</a:t>
            </a:r>
          </a:p>
          <a:p>
            <a:pPr>
              <a:buNone/>
            </a:pPr>
            <a:r>
              <a:rPr lang="de-AT" sz="2000" dirty="0" smtClean="0">
                <a:latin typeface="Arial"/>
                <a:cs typeface="Arial"/>
                <a:hlinkClick r:id="rId5"/>
              </a:rPr>
              <a:t>https://www.sozialministeriumservice.at/site/</a:t>
            </a:r>
            <a:r>
              <a:rPr lang="de-AT" sz="20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de-AT" sz="2000" b="1" dirty="0" smtClean="0">
                <a:latin typeface="Arial"/>
                <a:cs typeface="Arial"/>
              </a:rPr>
              <a:t>AMS Geschäftsstellen: </a:t>
            </a:r>
            <a:r>
              <a:rPr lang="de-AT" sz="2000" dirty="0" smtClean="0">
                <a:latin typeface="Arial"/>
                <a:cs typeface="Arial"/>
                <a:hlinkClick r:id="rId6"/>
              </a:rPr>
              <a:t>http://www.ams.at/service-arbeitsuchende/arbeitsuche/geschaeftsstellen/adressen</a:t>
            </a:r>
            <a:r>
              <a:rPr lang="de-AT" sz="20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de-AT" sz="2000" b="1" dirty="0" smtClean="0">
                <a:latin typeface="Arial"/>
                <a:cs typeface="Arial"/>
              </a:rPr>
              <a:t>Bundesministerium für Gesundheit und Frauen: </a:t>
            </a:r>
            <a:r>
              <a:rPr lang="de-AT" sz="2000" dirty="0" smtClean="0">
                <a:latin typeface="Arial"/>
                <a:cs typeface="Arial"/>
                <a:hlinkClick r:id="rId7"/>
              </a:rPr>
              <a:t>https://www.bmgf.gv.at/</a:t>
            </a:r>
            <a:r>
              <a:rPr lang="de-AT" sz="2000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de-AT" sz="2000" b="1" dirty="0" smtClean="0">
                <a:latin typeface="Arial"/>
                <a:cs typeface="Arial"/>
              </a:rPr>
              <a:t>Bundesministerium für Bildung, Wissenschaft und Forschung: </a:t>
            </a:r>
            <a:r>
              <a:rPr lang="de-AT" sz="2000" dirty="0" smtClean="0">
                <a:latin typeface="Arial"/>
                <a:cs typeface="Arial"/>
                <a:hlinkClick r:id="rId8"/>
              </a:rPr>
              <a:t>https://www.bmbwf.gv.at/</a:t>
            </a:r>
            <a:r>
              <a:rPr lang="de-AT" sz="2000" dirty="0" smtClean="0">
                <a:latin typeface="Arial"/>
                <a:cs typeface="Arial"/>
              </a:rPr>
              <a:t>  </a:t>
            </a:r>
          </a:p>
          <a:p>
            <a:pPr>
              <a:buNone/>
            </a:pPr>
            <a:endParaRPr lang="en-US" sz="17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990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Qualifizierungskurse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200" y="1652854"/>
            <a:ext cx="7761600" cy="4412100"/>
          </a:xfrm>
        </p:spPr>
        <p:txBody>
          <a:bodyPr/>
          <a:lstStyle/>
          <a:p>
            <a:pPr lvl="0"/>
            <a:r>
              <a:rPr lang="de-AT" dirty="0" smtClean="0">
                <a:latin typeface="Arial"/>
                <a:cs typeface="Arial"/>
              </a:rPr>
              <a:t>Kompetenzcheck: </a:t>
            </a:r>
            <a:r>
              <a:rPr lang="de-AT" dirty="0" smtClean="0">
                <a:latin typeface="Arial"/>
                <a:cs typeface="Arial"/>
                <a:hlinkClick r:id="rId2"/>
              </a:rPr>
              <a:t>http://www.best.at/gefoerderte-personalentwicklung/kompetenzcheck-berufliche-integration</a:t>
            </a:r>
            <a:r>
              <a:rPr lang="de-AT" dirty="0" smtClean="0">
                <a:latin typeface="Arial"/>
                <a:cs typeface="Arial"/>
              </a:rPr>
              <a:t> </a:t>
            </a:r>
          </a:p>
          <a:p>
            <a:pPr lvl="0"/>
            <a:r>
              <a:rPr lang="de-AT" dirty="0" smtClean="0">
                <a:latin typeface="Arial"/>
                <a:cs typeface="Arial"/>
              </a:rPr>
              <a:t>Start Wien – das Jugendcollege: </a:t>
            </a:r>
            <a:r>
              <a:rPr lang="de-AT" dirty="0" smtClean="0">
                <a:latin typeface="Arial"/>
                <a:cs typeface="Arial"/>
                <a:hlinkClick r:id="rId3"/>
              </a:rPr>
              <a:t>https://www.wien.gv.at/menschen/integration/ankommen/start-wien-fluechtlinge/jugendcollege.html</a:t>
            </a:r>
            <a:r>
              <a:rPr lang="de-AT" dirty="0" smtClean="0">
                <a:latin typeface="Arial"/>
                <a:cs typeface="Arial"/>
              </a:rPr>
              <a:t> </a:t>
            </a:r>
          </a:p>
          <a:p>
            <a:pPr lvl="0"/>
            <a:r>
              <a:rPr lang="de-AT" dirty="0" smtClean="0">
                <a:latin typeface="Arial"/>
                <a:cs typeface="Arial"/>
              </a:rPr>
              <a:t>#future factory. Projekt zur Qualifizierung junger Frauen: </a:t>
            </a:r>
            <a:r>
              <a:rPr lang="de-AT" dirty="0" smtClean="0">
                <a:latin typeface="Arial"/>
                <a:cs typeface="Arial"/>
                <a:hlinkClick r:id="rId4"/>
              </a:rPr>
              <a:t>https://jawfuturefactory.wordpress.com/</a:t>
            </a:r>
            <a:r>
              <a:rPr lang="de-AT" dirty="0" smtClean="0">
                <a:latin typeface="Arial"/>
                <a:cs typeface="Arial"/>
              </a:rPr>
              <a:t> </a:t>
            </a:r>
          </a:p>
          <a:p>
            <a:pPr lvl="0"/>
            <a:r>
              <a:rPr lang="de-AT" dirty="0" smtClean="0">
                <a:latin typeface="Arial"/>
                <a:cs typeface="Arial"/>
              </a:rPr>
              <a:t>Qualifizierung zum Job: </a:t>
            </a:r>
            <a:r>
              <a:rPr lang="de-AT" dirty="0" smtClean="0">
                <a:latin typeface="Arial"/>
                <a:cs typeface="Arial"/>
                <a:hlinkClick r:id="rId5"/>
              </a:rPr>
              <a:t>http://www.best.at/gefoerderte-personalentwicklung/qualifizierung-zum-job</a:t>
            </a:r>
            <a:r>
              <a:rPr lang="de-AT" dirty="0" smtClean="0">
                <a:latin typeface="Arial"/>
                <a:cs typeface="Arial"/>
              </a:rPr>
              <a:t> </a:t>
            </a: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28729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Verzeichnis der </a:t>
            </a:r>
            <a:br>
              <a:rPr lang="de-AT" dirty="0" smtClean="0"/>
            </a:br>
            <a:r>
              <a:rPr lang="de-AT" dirty="0" smtClean="0"/>
              <a:t>angegebenen Links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200" y="1652854"/>
            <a:ext cx="7761600" cy="4412100"/>
          </a:xfrm>
        </p:spPr>
        <p:txBody>
          <a:bodyPr/>
          <a:lstStyle/>
          <a:p>
            <a:pPr>
              <a:buNone/>
            </a:pPr>
            <a:r>
              <a:rPr lang="de-AT" sz="1300" dirty="0">
                <a:latin typeface="Arial"/>
                <a:cs typeface="Arial"/>
                <a:hlinkClick r:id="rId2"/>
              </a:rPr>
              <a:t>http://www.ams.at/service-arbeitsuchende/arbeitsuche/geschaeftsstellen/adressen</a:t>
            </a:r>
            <a:r>
              <a:rPr lang="de-AT" sz="1300" dirty="0">
                <a:latin typeface="Arial"/>
                <a:cs typeface="Arial"/>
              </a:rPr>
              <a:t> </a:t>
            </a:r>
            <a:endParaRPr lang="de-AT" sz="13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1300" dirty="0">
                <a:solidFill>
                  <a:schemeClr val="tx1"/>
                </a:solidFill>
                <a:hlinkClick r:id="rId3"/>
              </a:rPr>
              <a:t>https://www.anr-austria.at/</a:t>
            </a:r>
            <a:r>
              <a:rPr lang="de-AT" sz="1300" dirty="0">
                <a:solidFill>
                  <a:schemeClr val="tx1"/>
                </a:solidFill>
              </a:rPr>
              <a:t> </a:t>
            </a:r>
          </a:p>
          <a:p>
            <a:pPr>
              <a:buNone/>
            </a:pPr>
            <a:r>
              <a:rPr lang="de-AT" sz="1300" u="sng" dirty="0">
                <a:hlinkClick r:id="rId4"/>
              </a:rPr>
              <a:t>http://asyl.at/de/</a:t>
            </a:r>
            <a:r>
              <a:rPr lang="de-AT" sz="1300" u="sng" dirty="0"/>
              <a:t> </a:t>
            </a:r>
          </a:p>
          <a:p>
            <a:pPr lvl="0">
              <a:buNone/>
            </a:pPr>
            <a:r>
              <a:rPr lang="de-AT" sz="1300" dirty="0">
                <a:latin typeface="Arial"/>
                <a:cs typeface="Arial"/>
                <a:hlinkClick r:id="rId5"/>
              </a:rPr>
              <a:t>http://www.best.at/gefoerderte-personalentwicklung/kompetenzcheck-berufliche-integration</a:t>
            </a:r>
            <a:r>
              <a:rPr lang="de-AT" sz="1300" dirty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de-AT" sz="1300" dirty="0">
                <a:latin typeface="Arial"/>
                <a:cs typeface="Arial"/>
                <a:hlinkClick r:id="rId6"/>
              </a:rPr>
              <a:t>http://www.best.at/gefoerderte-personalentwicklung/qualifizierung-zum-job</a:t>
            </a:r>
            <a:r>
              <a:rPr lang="de-AT" sz="1300" dirty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de-AT" sz="1300" dirty="0" smtClean="0">
                <a:latin typeface="Arial"/>
                <a:cs typeface="Arial"/>
                <a:hlinkClick r:id="rId7"/>
              </a:rPr>
              <a:t>https</a:t>
            </a:r>
            <a:r>
              <a:rPr lang="de-AT" sz="1300" dirty="0">
                <a:latin typeface="Arial"/>
                <a:cs typeface="Arial"/>
                <a:hlinkClick r:id="rId7"/>
              </a:rPr>
              <a:t>://www.bmbwf.gv.at/</a:t>
            </a:r>
            <a:r>
              <a:rPr lang="de-AT" sz="1300" dirty="0">
                <a:latin typeface="Arial"/>
                <a:cs typeface="Arial"/>
              </a:rPr>
              <a:t>  </a:t>
            </a:r>
          </a:p>
          <a:p>
            <a:pPr>
              <a:buNone/>
            </a:pPr>
            <a:r>
              <a:rPr lang="de-AT" sz="1300" dirty="0">
                <a:latin typeface="Arial"/>
                <a:cs typeface="Arial"/>
                <a:hlinkClick r:id="rId8"/>
              </a:rPr>
              <a:t>https://www.bmgf.gv.at/</a:t>
            </a:r>
            <a:r>
              <a:rPr lang="de-AT" sz="1300" dirty="0">
                <a:latin typeface="Arial"/>
                <a:cs typeface="Arial"/>
              </a:rPr>
              <a:t> </a:t>
            </a:r>
            <a:endParaRPr lang="de-AT" sz="13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1300" dirty="0">
                <a:latin typeface="Arial"/>
                <a:cs typeface="Arial"/>
                <a:hlinkClick r:id="rId9"/>
              </a:rPr>
              <a:t>https://</a:t>
            </a:r>
            <a:r>
              <a:rPr lang="de-AT" sz="1300" dirty="0" smtClean="0">
                <a:latin typeface="Arial"/>
                <a:cs typeface="Arial"/>
                <a:hlinkClick r:id="rId9"/>
              </a:rPr>
              <a:t>www.bmi.gv.at/301/Allgemeines/Asylverfahren/start.aspx#pk_01</a:t>
            </a:r>
            <a:endParaRPr lang="de-AT" sz="13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1300" dirty="0">
                <a:hlinkClick r:id="rId10"/>
              </a:rPr>
              <a:t>https://www.caritas.at/</a:t>
            </a:r>
            <a:r>
              <a:rPr lang="de-AT" sz="1300" dirty="0"/>
              <a:t>  </a:t>
            </a:r>
            <a:endParaRPr lang="de-AT" sz="13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1300" dirty="0">
                <a:latin typeface="Arial"/>
                <a:cs typeface="Arial"/>
                <a:hlinkClick r:id="rId11"/>
              </a:rPr>
              <a:t>https://www.help.gv.at/Portal.Node/hlpd/public/content/118/Seite.1180200.html#ZustaendigeStellen</a:t>
            </a:r>
            <a:r>
              <a:rPr lang="de-AT" sz="1300" dirty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de-AT" sz="1300" dirty="0" smtClean="0">
                <a:hlinkClick r:id="rId12"/>
              </a:rPr>
              <a:t>https</a:t>
            </a:r>
            <a:r>
              <a:rPr lang="de-AT" sz="1300" dirty="0">
                <a:hlinkClick r:id="rId12"/>
              </a:rPr>
              <a:t>://www.help.gv.at/Portal.Node/hlpd/public/content/324/Seite.3240004.html</a:t>
            </a:r>
            <a:r>
              <a:rPr lang="de-AT" sz="1300" dirty="0"/>
              <a:t>  </a:t>
            </a:r>
            <a:endParaRPr lang="de-AT" sz="13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1300" dirty="0" smtClean="0">
                <a:latin typeface="Arial"/>
                <a:cs typeface="Arial"/>
                <a:hlinkClick r:id="rId13"/>
              </a:rPr>
              <a:t>https</a:t>
            </a:r>
            <a:r>
              <a:rPr lang="de-AT" sz="1300" dirty="0">
                <a:latin typeface="Arial"/>
                <a:cs typeface="Arial"/>
                <a:hlinkClick r:id="rId13"/>
              </a:rPr>
              <a:t>://www.help.gv.at/Portal.Node/hlpd/public/content/324/Seite.3240001.html</a:t>
            </a:r>
            <a:r>
              <a:rPr lang="de-AT" sz="1300" dirty="0">
                <a:latin typeface="Arial"/>
                <a:cs typeface="Arial"/>
              </a:rPr>
              <a:t> </a:t>
            </a:r>
          </a:p>
          <a:p>
            <a:pPr>
              <a:buNone/>
            </a:pPr>
            <a:r>
              <a:rPr lang="de-AT" sz="1300" dirty="0" smtClean="0">
                <a:latin typeface="Arial"/>
                <a:cs typeface="Arial"/>
                <a:hlinkClick r:id="rId14"/>
              </a:rPr>
              <a:t>https</a:t>
            </a:r>
            <a:r>
              <a:rPr lang="de-AT" sz="1300" dirty="0">
                <a:latin typeface="Arial"/>
                <a:cs typeface="Arial"/>
                <a:hlinkClick r:id="rId14"/>
              </a:rPr>
              <a:t>://www.help.gv.at/Portal.Node/hlpd/public/content/324/Seite.3240016.html</a:t>
            </a:r>
            <a:r>
              <a:rPr lang="de-AT" sz="1300" dirty="0">
                <a:latin typeface="Arial"/>
                <a:cs typeface="Arial"/>
              </a:rPr>
              <a:t> </a:t>
            </a:r>
            <a:endParaRPr lang="de-AT" sz="13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1300" u="sng" dirty="0">
                <a:latin typeface="Arial"/>
                <a:cs typeface="Arial"/>
                <a:hlinkClick r:id="rId15"/>
              </a:rPr>
              <a:t>https://www.integrationsfonds.at/</a:t>
            </a:r>
            <a:r>
              <a:rPr lang="de-AT" sz="1300" u="sng" dirty="0">
                <a:latin typeface="Arial"/>
                <a:cs typeface="Arial"/>
              </a:rPr>
              <a:t> </a:t>
            </a:r>
          </a:p>
          <a:p>
            <a:pPr lvl="0">
              <a:buNone/>
            </a:pPr>
            <a:r>
              <a:rPr lang="de-AT" sz="1300" dirty="0" smtClean="0">
                <a:latin typeface="Arial"/>
                <a:cs typeface="Arial"/>
                <a:hlinkClick r:id="rId16"/>
              </a:rPr>
              <a:t>https</a:t>
            </a:r>
            <a:r>
              <a:rPr lang="de-AT" sz="1300" dirty="0">
                <a:latin typeface="Arial"/>
                <a:cs typeface="Arial"/>
                <a:hlinkClick r:id="rId16"/>
              </a:rPr>
              <a:t>://jawfuturefactory.wordpress.com/</a:t>
            </a:r>
            <a:r>
              <a:rPr lang="de-AT" sz="1300" dirty="0">
                <a:latin typeface="Arial"/>
                <a:cs typeface="Arial"/>
              </a:rPr>
              <a:t> </a:t>
            </a:r>
            <a:endParaRPr lang="de-AT" sz="13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1300" dirty="0">
                <a:latin typeface="Arial"/>
                <a:cs typeface="Arial"/>
                <a:hlinkClick r:id="rId17"/>
              </a:rPr>
              <a:t>https://www.sozialministeriumservice.at/site/</a:t>
            </a:r>
            <a:r>
              <a:rPr lang="de-AT" sz="1300" dirty="0">
                <a:latin typeface="Arial"/>
                <a:cs typeface="Arial"/>
              </a:rPr>
              <a:t> </a:t>
            </a:r>
            <a:endParaRPr lang="de-AT" sz="13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1300" u="sng" dirty="0">
                <a:latin typeface="Arial"/>
                <a:cs typeface="Arial"/>
                <a:hlinkClick r:id="rId18"/>
              </a:rPr>
              <a:t>http://www.unhcr.org/dach/at</a:t>
            </a:r>
            <a:r>
              <a:rPr lang="de-AT" sz="1300" u="sng" dirty="0" smtClean="0">
                <a:latin typeface="Arial"/>
                <a:cs typeface="Arial"/>
                <a:hlinkClick r:id="rId18"/>
              </a:rPr>
              <a:t>/</a:t>
            </a:r>
            <a:endParaRPr lang="de-AT" sz="13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1300" dirty="0">
                <a:latin typeface="Arial"/>
                <a:cs typeface="Arial"/>
                <a:hlinkClick r:id="rId19"/>
              </a:rPr>
              <a:t>https://www.wien.gv.at/gesellschaft/fluechtlinge/</a:t>
            </a:r>
            <a:r>
              <a:rPr lang="de-AT" sz="1300" dirty="0">
                <a:latin typeface="Arial"/>
                <a:cs typeface="Arial"/>
              </a:rPr>
              <a:t>    </a:t>
            </a:r>
            <a:endParaRPr lang="de-AT" sz="1300" dirty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de-AT" sz="1300" dirty="0" smtClean="0">
                <a:latin typeface="Arial"/>
                <a:cs typeface="Arial"/>
                <a:hlinkClick r:id="rId20"/>
              </a:rPr>
              <a:t>https://www.wien.gv.at/menschen/integration/ankommen/start-wien-fluechtlinge/jugendcollege.html</a:t>
            </a:r>
            <a:r>
              <a:rPr lang="de-AT" sz="13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140000"/>
              </a:lnSpc>
              <a:buNone/>
            </a:pPr>
            <a:r>
              <a:rPr lang="de-AT" sz="1300" dirty="0" smtClean="0">
                <a:solidFill>
                  <a:schemeClr val="tx1"/>
                </a:solidFill>
                <a:hlinkClick r:id="rId21"/>
              </a:rPr>
              <a:t>https</a:t>
            </a:r>
            <a:r>
              <a:rPr lang="de-AT" sz="1300" dirty="0">
                <a:solidFill>
                  <a:schemeClr val="tx1"/>
                </a:solidFill>
                <a:hlinkClick r:id="rId21"/>
              </a:rPr>
              <a:t>://zara.or.at</a:t>
            </a:r>
            <a:endParaRPr lang="de-AT" sz="1300" dirty="0">
              <a:latin typeface="Arial"/>
              <a:cs typeface="Arial"/>
            </a:endParaRPr>
          </a:p>
          <a:p>
            <a:pPr lvl="0">
              <a:buNone/>
            </a:pPr>
            <a:endParaRPr lang="de-AT" dirty="0" smtClean="0">
              <a:latin typeface="Arial"/>
              <a:cs typeface="Arial"/>
            </a:endParaRPr>
          </a:p>
          <a:p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3748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0" y="0"/>
            <a:ext cx="9144000" cy="2619900"/>
          </a:xfrm>
          <a:prstGeom prst="rect">
            <a:avLst/>
          </a:prstGeom>
          <a:solidFill>
            <a:srgbClr val="608643"/>
          </a:solidFill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3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 dirty="0"/>
          </a:p>
        </p:txBody>
      </p:sp>
      <p:sp>
        <p:nvSpPr>
          <p:cNvPr id="12" name="Shape 255"/>
          <p:cNvSpPr txBox="1">
            <a:spLocks/>
          </p:cNvSpPr>
          <p:nvPr/>
        </p:nvSpPr>
        <p:spPr>
          <a:xfrm>
            <a:off x="809410" y="1123675"/>
            <a:ext cx="7525180" cy="15465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54F5B"/>
              </a:buClr>
              <a:buSzPct val="100000"/>
              <a:buFont typeface="Montserrat"/>
              <a:buNone/>
              <a:defRPr sz="3000" b="1" i="0" u="none" strike="noStrike" cap="none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buClr>
                <a:srgbClr val="454F5B"/>
              </a:buClr>
              <a:buSzPct val="100000"/>
              <a:buFont typeface="Montserrat"/>
              <a:buNone/>
              <a:defRPr sz="3000" b="1">
                <a:solidFill>
                  <a:srgbClr val="454F5B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rPr lang="en" sz="4400" dirty="0" smtClean="0">
                <a:solidFill>
                  <a:srgbClr val="FFFFFF"/>
                </a:solidFill>
              </a:rPr>
              <a:t>Danke für Ihre Teilnahme!</a:t>
            </a:r>
            <a:endParaRPr lang="en" sz="4400" dirty="0">
              <a:solidFill>
                <a:srgbClr val="FFFFFF"/>
              </a:solidFill>
            </a:endParaRPr>
          </a:p>
        </p:txBody>
      </p:sp>
      <p:sp>
        <p:nvSpPr>
          <p:cNvPr id="13" name="Textfeld 2"/>
          <p:cNvSpPr txBox="1"/>
          <p:nvPr/>
        </p:nvSpPr>
        <p:spPr>
          <a:xfrm>
            <a:off x="189817" y="5492269"/>
            <a:ext cx="66506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100" dirty="0"/>
              <a:t>Dieses Projekt wurde mit Unterstützung der Europäischen Kommission finanziert. </a:t>
            </a:r>
            <a:endParaRPr lang="de-AT" sz="1100" dirty="0" smtClean="0"/>
          </a:p>
          <a:p>
            <a:endParaRPr lang="de-AT" sz="1100" dirty="0"/>
          </a:p>
          <a:p>
            <a:r>
              <a:rPr lang="de-AT" sz="1100" dirty="0"/>
              <a:t>Die Verantwortung für den Inhalt dieser Veröffentlichung trägt allein der Verfasser; die Kommission haftet nicht für die weitere Verwendung der darin enthaltenen Angaben</a:t>
            </a:r>
            <a:r>
              <a:rPr lang="de-AT" sz="1100" dirty="0" smtClean="0"/>
              <a:t>.</a:t>
            </a:r>
            <a:endParaRPr lang="en-GB" sz="1100" dirty="0"/>
          </a:p>
          <a:p>
            <a:endParaRPr lang="en-GB" sz="1100" dirty="0"/>
          </a:p>
          <a:p>
            <a:r>
              <a:rPr lang="de-AT" sz="1100" dirty="0"/>
              <a:t>Projektnr.: 2017-1-FR01-KA204-037126</a:t>
            </a:r>
          </a:p>
        </p:txBody>
      </p:sp>
      <p:pic>
        <p:nvPicPr>
          <p:cNvPr id="14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954" y="3196975"/>
            <a:ext cx="2906443" cy="257322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26700" y="3661615"/>
            <a:ext cx="53006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dirty="0" smtClean="0"/>
              <a:t>Alle hier verwendeten Bilder stammen von Pixabay.com </a:t>
            </a:r>
          </a:p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65072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"/>
                <a:cs typeface="Arial"/>
              </a:rPr>
              <a:t>Dastellung des Themas</a:t>
            </a:r>
            <a:endParaRPr lang="de-AT" dirty="0">
              <a:latin typeface="Arial"/>
              <a:cs typeface="Arial"/>
            </a:endParaRPr>
          </a:p>
        </p:txBody>
      </p:sp>
      <p:pic>
        <p:nvPicPr>
          <p:cNvPr id="1026" name="Picture 2" descr="Wien, Parlament, Pallas-Athene-Brunnen, Theophil Hanse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79"/>
          <a:stretch/>
        </p:blipFill>
        <p:spPr bwMode="auto">
          <a:xfrm>
            <a:off x="841829" y="1949506"/>
            <a:ext cx="4818742" cy="210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rÃ¼cken, Krank, Verletzt, Krankenhaus, Krankenschwe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32" y="2061027"/>
            <a:ext cx="1817839" cy="2726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Klassenzimmer Schule Bildung Lernen Vort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9" y="4499429"/>
            <a:ext cx="2353119" cy="168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Ã¤nner, Trail Running, Wanderweg, Ultratrail, Laufe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96" y="4408761"/>
            <a:ext cx="2811689" cy="186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39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ctrTitle" idx="4294967295"/>
          </p:nvPr>
        </p:nvSpPr>
        <p:spPr>
          <a:xfrm>
            <a:off x="972900" y="3101724"/>
            <a:ext cx="7198200" cy="2331054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7200" dirty="0" smtClean="0">
                <a:solidFill>
                  <a:srgbClr val="FFFFFF"/>
                </a:solidFill>
                <a:latin typeface="Arial"/>
                <a:cs typeface="Arial"/>
              </a:rPr>
              <a:t/>
            </a:r>
            <a:br>
              <a:rPr lang="en-US" sz="7200" dirty="0" smtClean="0">
                <a:solidFill>
                  <a:srgbClr val="FFFFFF"/>
                </a:solidFill>
                <a:latin typeface="Arial"/>
                <a:cs typeface="Arial"/>
              </a:rPr>
            </a:br>
            <a:r>
              <a:rPr lang="de-AT" sz="72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lang="de-AT" sz="7200" dirty="0" smtClean="0">
                <a:solidFill>
                  <a:srgbClr val="FFFFFF"/>
                </a:solidFill>
                <a:latin typeface="Arial"/>
                <a:cs typeface="Arial"/>
              </a:rPr>
              <a:t>erwirrt</a:t>
            </a:r>
            <a:r>
              <a:rPr lang="en" sz="7200" dirty="0" smtClean="0">
                <a:solidFill>
                  <a:srgbClr val="FFFFFF"/>
                </a:solidFill>
                <a:latin typeface="Arial"/>
                <a:cs typeface="Arial"/>
              </a:rPr>
              <a:t>?</a:t>
            </a:r>
            <a:endParaRPr lang="en" sz="72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grpSp>
        <p:nvGrpSpPr>
          <p:cNvPr id="89" name="Shape 89"/>
          <p:cNvGrpSpPr/>
          <p:nvPr/>
        </p:nvGrpSpPr>
        <p:grpSpPr>
          <a:xfrm>
            <a:off x="3568956" y="1105062"/>
            <a:ext cx="2006085" cy="2006085"/>
            <a:chOff x="3782700" y="1538287"/>
            <a:chExt cx="1578600" cy="1578600"/>
          </a:xfrm>
        </p:grpSpPr>
        <p:sp>
          <p:nvSpPr>
            <p:cNvPr id="90" name="Shape 90"/>
            <p:cNvSpPr/>
            <p:nvPr/>
          </p:nvSpPr>
          <p:spPr>
            <a:xfrm>
              <a:off x="3782700" y="27574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1" name="Shape 91"/>
            <p:cNvSpPr/>
            <p:nvPr/>
          </p:nvSpPr>
          <p:spPr>
            <a:xfrm rot="-5400000">
              <a:off x="5001900" y="27574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2" name="Shape 92"/>
            <p:cNvSpPr/>
            <p:nvPr/>
          </p:nvSpPr>
          <p:spPr>
            <a:xfrm rot="5400000">
              <a:off x="3782700" y="1538288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  <p:sp>
          <p:nvSpPr>
            <p:cNvPr id="93" name="Shape 93"/>
            <p:cNvSpPr/>
            <p:nvPr/>
          </p:nvSpPr>
          <p:spPr>
            <a:xfrm rot="10800000">
              <a:off x="5001900" y="1538287"/>
              <a:ext cx="359400" cy="359400"/>
            </a:xfrm>
            <a:prstGeom prst="corner">
              <a:avLst>
                <a:gd name="adj1" fmla="val 50000"/>
                <a:gd name="adj2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wrap="square"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 dirty="0"/>
            </a:p>
          </p:txBody>
        </p:sp>
      </p:grp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1137" y="1366794"/>
            <a:ext cx="1483364" cy="146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lvl="0" indent="-285750">
              <a:buFont typeface="Wingdings" charset="2"/>
              <a:buChar char="q"/>
            </a:pPr>
            <a:r>
              <a:rPr lang="de-AT" sz="2400" kern="1200" dirty="0" smtClean="0">
                <a:solidFill>
                  <a:schemeClr val="tx1"/>
                </a:solidFill>
                <a:latin typeface="Arial"/>
                <a:cs typeface="Arial"/>
              </a:rPr>
              <a:t>Rechte und Verpflichtungen</a:t>
            </a: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>
              <a:buFont typeface="Wingdings" charset="2"/>
              <a:buChar char="q"/>
            </a:pPr>
            <a:r>
              <a:rPr lang="de-AT" sz="2400" kern="1200" dirty="0" smtClean="0">
                <a:solidFill>
                  <a:schemeClr val="tx1"/>
                </a:solidFill>
                <a:latin typeface="Arial"/>
                <a:cs typeface="Arial"/>
              </a:rPr>
              <a:t>Behördliche Verfahren</a:t>
            </a: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>
              <a:buFont typeface="Wingdings" charset="2"/>
              <a:buChar char="q"/>
            </a:pPr>
            <a:r>
              <a:rPr lang="de-AT" sz="2400" kern="1200" dirty="0" smtClean="0">
                <a:solidFill>
                  <a:schemeClr val="tx1"/>
                </a:solidFill>
                <a:latin typeface="Arial"/>
                <a:cs typeface="Arial"/>
              </a:rPr>
              <a:t>Beschäftigung</a:t>
            </a: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>
              <a:buFont typeface="Wingdings" charset="2"/>
              <a:buChar char="q"/>
            </a:pPr>
            <a:r>
              <a:rPr lang="de-AT" sz="2400" kern="1200" dirty="0" smtClean="0">
                <a:solidFill>
                  <a:schemeClr val="tx1"/>
                </a:solidFill>
                <a:latin typeface="Arial"/>
                <a:cs typeface="Arial"/>
              </a:rPr>
              <a:t>Schulbildung</a:t>
            </a: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>
              <a:buFont typeface="Wingdings" charset="2"/>
              <a:buChar char="q"/>
            </a:pPr>
            <a:r>
              <a:rPr lang="en-IE" sz="2400" kern="1200" dirty="0" smtClean="0">
                <a:solidFill>
                  <a:schemeClr val="tx1"/>
                </a:solidFill>
                <a:latin typeface="Arial"/>
                <a:cs typeface="Arial"/>
              </a:rPr>
              <a:t>Gesundheit</a:t>
            </a: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>
              <a:buFont typeface="Wingdings" charset="2"/>
              <a:buChar char="q"/>
            </a:pPr>
            <a:r>
              <a:rPr lang="en-IE" sz="2400" kern="1200" dirty="0" smtClean="0">
                <a:solidFill>
                  <a:schemeClr val="tx1"/>
                </a:solidFill>
                <a:latin typeface="Arial"/>
                <a:cs typeface="Arial"/>
              </a:rPr>
              <a:t>Erlernen der Sprache</a:t>
            </a:r>
            <a:endParaRPr lang="en-US" sz="2400" kern="12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285750" lvl="0" indent="-285750">
              <a:buFont typeface="Wingdings" charset="2"/>
              <a:buChar char="q"/>
            </a:pPr>
            <a:r>
              <a:rPr lang="en-IE" sz="2400" kern="1200" dirty="0" smtClean="0">
                <a:solidFill>
                  <a:schemeClr val="tx1"/>
                </a:solidFill>
                <a:latin typeface="Arial"/>
                <a:cs typeface="Arial"/>
              </a:rPr>
              <a:t>Örtliche Kultur und </a:t>
            </a:r>
            <a:r>
              <a:rPr lang="de-AT" sz="2400" kern="1200" dirty="0" smtClean="0">
                <a:solidFill>
                  <a:schemeClr val="tx1"/>
                </a:solidFill>
                <a:latin typeface="Arial"/>
                <a:cs typeface="Arial"/>
              </a:rPr>
              <a:t>Gemeinschaft</a:t>
            </a:r>
          </a:p>
          <a:p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29" y="2794000"/>
            <a:ext cx="22315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400" b="1" dirty="0" smtClean="0"/>
              <a:t>Wichtige Bereiche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7179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2794000" y="1857375"/>
            <a:ext cx="6349999" cy="4005691"/>
          </a:xfrm>
        </p:spPr>
        <p:txBody>
          <a:bodyPr/>
          <a:lstStyle/>
          <a:p>
            <a:pPr lvl="0"/>
            <a:r>
              <a:rPr lang="de-AT" sz="2400" dirty="0" smtClean="0">
                <a:latin typeface="Arial"/>
                <a:cs typeface="Arial"/>
              </a:rPr>
              <a:t>Staatliche Leistungen/Services</a:t>
            </a:r>
          </a:p>
          <a:p>
            <a:pPr lvl="0"/>
            <a:r>
              <a:rPr lang="de-AT" sz="2400" dirty="0" smtClean="0">
                <a:latin typeface="Arial"/>
                <a:cs typeface="Arial"/>
              </a:rPr>
              <a:t>Nichtregierungsorganisationen(NGOs)</a:t>
            </a:r>
          </a:p>
          <a:p>
            <a:pPr lvl="0"/>
            <a:r>
              <a:rPr lang="de-AT" sz="2400" dirty="0" smtClean="0">
                <a:latin typeface="Arial"/>
                <a:cs typeface="Arial"/>
              </a:rPr>
              <a:t>Spezialisierte Websites</a:t>
            </a:r>
          </a:p>
          <a:p>
            <a:pPr lvl="0"/>
            <a:r>
              <a:rPr lang="de-AT" sz="2400" dirty="0" smtClean="0">
                <a:latin typeface="Arial"/>
                <a:cs typeface="Arial"/>
              </a:rPr>
              <a:t>Gemeinden</a:t>
            </a:r>
          </a:p>
          <a:p>
            <a:pPr lvl="0"/>
            <a:r>
              <a:rPr lang="de-AT" sz="2400" dirty="0" smtClean="0">
                <a:latin typeface="Arial"/>
                <a:cs typeface="Arial"/>
              </a:rPr>
              <a:t>Migrantenorganisationen</a:t>
            </a:r>
          </a:p>
          <a:p>
            <a:pPr>
              <a:buNone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429" y="2794000"/>
            <a:ext cx="2231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400" b="1" dirty="0" smtClean="0"/>
              <a:t>Wo sind bestimmte Informationen zu finden</a:t>
            </a:r>
            <a:r>
              <a:rPr lang="en-US" sz="2400" b="1" dirty="0" smtClean="0"/>
              <a:t>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14247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91199" y="889001"/>
            <a:ext cx="5801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 smtClean="0"/>
              <a:t>Informationen erhalten</a:t>
            </a:r>
            <a:endParaRPr lang="de-AT" sz="2400" b="1" dirty="0"/>
          </a:p>
        </p:txBody>
      </p:sp>
      <p:pic>
        <p:nvPicPr>
          <p:cNvPr id="1028" name="Picture 4" descr="Informationen, Fragen, Information, Hilfe, Anfr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857" y="1672620"/>
            <a:ext cx="3820432" cy="382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Button, Tasten, Computer, Design, SchlÃ¼ssel, Tastatu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99" y="2239207"/>
            <a:ext cx="4030889" cy="268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1390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de-AT" sz="2000" dirty="0" smtClean="0"/>
              <a:t>Allgemeine Informationen zu diversen Lebensbereichen für MigrantInnen und Geflüchtete in Österreich:</a:t>
            </a:r>
          </a:p>
          <a:p>
            <a:pPr>
              <a:buNone/>
            </a:pPr>
            <a:endParaRPr lang="de-AT" sz="2000" u="sng" dirty="0" smtClean="0">
              <a:latin typeface="Arial"/>
              <a:cs typeface="Arial"/>
              <a:hlinkClick r:id="rId3"/>
            </a:endParaRPr>
          </a:p>
          <a:p>
            <a:pPr>
              <a:buNone/>
            </a:pPr>
            <a:endParaRPr lang="de-AT" sz="2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2000" u="sng" dirty="0" smtClean="0">
                <a:latin typeface="Arial"/>
                <a:cs typeface="Arial"/>
                <a:hlinkClick r:id="rId4"/>
              </a:rPr>
              <a:t>http://www.unhcr.org/dach/at/</a:t>
            </a:r>
            <a:endParaRPr lang="de-AT" sz="2000" u="sng" dirty="0" smtClean="0">
              <a:latin typeface="Arial"/>
              <a:cs typeface="Arial"/>
            </a:endParaRPr>
          </a:p>
          <a:p>
            <a:pPr>
              <a:buNone/>
            </a:pPr>
            <a:endParaRPr lang="de-AT" sz="2000" u="sng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2000" u="sng" dirty="0" smtClean="0">
                <a:latin typeface="Arial"/>
                <a:cs typeface="Arial"/>
                <a:hlinkClick r:id="rId5"/>
              </a:rPr>
              <a:t>https://www.integrationsfonds.at/</a:t>
            </a:r>
            <a:r>
              <a:rPr lang="de-AT" sz="2000" u="sng" dirty="0" smtClean="0">
                <a:latin typeface="Arial"/>
                <a:cs typeface="Arial"/>
              </a:rPr>
              <a:t> </a:t>
            </a:r>
          </a:p>
          <a:p>
            <a:pPr>
              <a:buNone/>
            </a:pPr>
            <a:endParaRPr lang="de-AT" sz="20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2000" dirty="0" smtClean="0">
                <a:latin typeface="Arial"/>
                <a:cs typeface="Arial"/>
                <a:hlinkClick r:id="rId6"/>
              </a:rPr>
              <a:t>https://www.wien.gv.at/gesellschaft/fluechtlinge/</a:t>
            </a:r>
            <a:r>
              <a:rPr lang="de-AT" sz="2000" dirty="0" smtClean="0">
                <a:latin typeface="Arial"/>
                <a:cs typeface="Arial"/>
              </a:rPr>
              <a:t>    </a:t>
            </a:r>
          </a:p>
          <a:p>
            <a:pPr>
              <a:buNone/>
            </a:pPr>
            <a:endParaRPr lang="en-US" sz="2000" dirty="0">
              <a:latin typeface="Arial"/>
              <a:cs typeface="Arial"/>
            </a:endParaRPr>
          </a:p>
          <a:p>
            <a:pPr>
              <a:buNone/>
            </a:pPr>
            <a:endParaRPr lang="en-US" sz="2000" dirty="0" smtClean="0">
              <a:latin typeface="Arial"/>
              <a:cs typeface="Arial"/>
              <a:sym typeface="Wingdings"/>
            </a:endParaRPr>
          </a:p>
          <a:p>
            <a:pPr>
              <a:buNone/>
            </a:pPr>
            <a:endParaRPr lang="en-US" sz="2000" dirty="0">
              <a:latin typeface="Arial"/>
              <a:cs typeface="Arial"/>
              <a:sym typeface="Wingdings"/>
            </a:endParaRPr>
          </a:p>
          <a:p>
            <a:pPr>
              <a:buNone/>
            </a:pPr>
            <a:endParaRPr lang="en-US" sz="2000" dirty="0" smtClean="0">
              <a:latin typeface="Arial"/>
              <a:cs typeface="Arial"/>
              <a:sym typeface="Wingdings"/>
            </a:endParaRPr>
          </a:p>
          <a:p>
            <a:pPr>
              <a:buNone/>
            </a:pPr>
            <a:endParaRPr lang="en-US" sz="20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2747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Staatliche Leistungen</a:t>
            </a:r>
            <a:endParaRPr lang="de-A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200" y="1619250"/>
            <a:ext cx="7761600" cy="4604454"/>
          </a:xfrm>
        </p:spPr>
        <p:txBody>
          <a:bodyPr/>
          <a:lstStyle/>
          <a:p>
            <a:pPr marL="342900" indent="-342900"/>
            <a:r>
              <a:rPr lang="de-AT" sz="2200" dirty="0" smtClean="0">
                <a:latin typeface="Arial"/>
                <a:cs typeface="Arial"/>
              </a:rPr>
              <a:t>Asylantrag und Registrierung</a:t>
            </a:r>
          </a:p>
          <a:p>
            <a:pPr marL="342900" indent="-342900"/>
            <a:r>
              <a:rPr lang="de-AT" sz="2200" dirty="0" smtClean="0">
                <a:latin typeface="Arial"/>
                <a:cs typeface="Arial"/>
              </a:rPr>
              <a:t>Grundversorgung</a:t>
            </a:r>
          </a:p>
          <a:p>
            <a:pPr marL="342900" indent="-342900"/>
            <a:r>
              <a:rPr lang="de-AT" sz="2200" dirty="0" smtClean="0">
                <a:latin typeface="Arial"/>
                <a:cs typeface="Arial"/>
              </a:rPr>
              <a:t>Arbeitsmarktservice AMS</a:t>
            </a:r>
          </a:p>
          <a:p>
            <a:pPr marL="342900" indent="-342900"/>
            <a:r>
              <a:rPr lang="de-AT" sz="2200" dirty="0">
                <a:latin typeface="Arial"/>
                <a:cs typeface="Arial"/>
              </a:rPr>
              <a:t>Bundesministerium für Gesundheit und </a:t>
            </a:r>
            <a:r>
              <a:rPr lang="de-AT" sz="2200" dirty="0" smtClean="0">
                <a:latin typeface="Arial"/>
                <a:cs typeface="Arial"/>
              </a:rPr>
              <a:t>Frauen</a:t>
            </a:r>
          </a:p>
          <a:p>
            <a:pPr marL="342900" indent="-342900"/>
            <a:r>
              <a:rPr lang="de-AT" sz="2200" dirty="0" smtClean="0">
                <a:latin typeface="Arial"/>
                <a:cs typeface="Arial"/>
              </a:rPr>
              <a:t>Bundesministerium </a:t>
            </a:r>
            <a:r>
              <a:rPr lang="de-AT" sz="2200" dirty="0">
                <a:latin typeface="Arial"/>
                <a:cs typeface="Arial"/>
              </a:rPr>
              <a:t>für Bildung, Wissenschaft und </a:t>
            </a:r>
            <a:r>
              <a:rPr lang="de-AT" sz="2200" dirty="0" smtClean="0">
                <a:latin typeface="Arial"/>
                <a:cs typeface="Arial"/>
              </a:rPr>
              <a:t>Forschung</a:t>
            </a:r>
            <a:endParaRPr lang="de-AT" sz="2200" dirty="0">
              <a:latin typeface="Arial"/>
              <a:cs typeface="Arial"/>
            </a:endParaRPr>
          </a:p>
          <a:p>
            <a:pPr marL="342900" indent="-342900"/>
            <a:endParaRPr lang="de-AT" sz="2200" dirty="0" smtClean="0">
              <a:latin typeface="Arial"/>
              <a:cs typeface="Arial"/>
            </a:endParaRPr>
          </a:p>
          <a:p>
            <a:pPr>
              <a:buNone/>
            </a:pPr>
            <a:r>
              <a:rPr lang="de-AT" sz="2200" i="1" dirty="0" smtClean="0">
                <a:latin typeface="Arial"/>
                <a:cs typeface="Arial"/>
              </a:rPr>
              <a:t>Links zu diesen Leistungen stehen am Ende der Präsentation. </a:t>
            </a:r>
            <a:endParaRPr lang="de-AT" sz="2200" i="1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2345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3793" y="2752517"/>
            <a:ext cx="1888869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2200" b="1" dirty="0" smtClean="0"/>
              <a:t>NGOs in dem Bereich der Integrationsarbeit</a:t>
            </a:r>
            <a:endParaRPr lang="de-AT" sz="2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30501" y="984251"/>
            <a:ext cx="641349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e-AT" sz="2000" dirty="0" smtClean="0"/>
              <a:t>Caritas Österreich</a:t>
            </a:r>
          </a:p>
          <a:p>
            <a:pPr algn="r">
              <a:lnSpc>
                <a:spcPct val="140000"/>
              </a:lnSpc>
            </a:pPr>
            <a:r>
              <a:rPr lang="de-AT" sz="2000" dirty="0" smtClean="0">
                <a:hlinkClick r:id="rId3"/>
              </a:rPr>
              <a:t>https://www.caritas.at/</a:t>
            </a:r>
            <a:r>
              <a:rPr lang="de-AT" sz="2000" dirty="0" smtClean="0"/>
              <a:t> 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e-AT" sz="2000" dirty="0" smtClean="0">
                <a:solidFill>
                  <a:schemeClr val="tx1"/>
                </a:solidFill>
              </a:rPr>
              <a:t>Austrian Network for Refugees</a:t>
            </a:r>
          </a:p>
          <a:p>
            <a:pPr algn="r">
              <a:lnSpc>
                <a:spcPct val="140000"/>
              </a:lnSpc>
            </a:pPr>
            <a:r>
              <a:rPr lang="de-AT" sz="2000" dirty="0" smtClean="0">
                <a:solidFill>
                  <a:schemeClr val="tx1"/>
                </a:solidFill>
                <a:hlinkClick r:id="rId4"/>
              </a:rPr>
              <a:t>https://www.anr-austria.at/</a:t>
            </a:r>
            <a:r>
              <a:rPr lang="de-AT" sz="2000" dirty="0" smtClean="0">
                <a:solidFill>
                  <a:schemeClr val="tx1"/>
                </a:solidFill>
              </a:rPr>
              <a:t> 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e-AT" sz="2000" dirty="0" smtClean="0">
                <a:solidFill>
                  <a:schemeClr val="tx1"/>
                </a:solidFill>
              </a:rPr>
              <a:t>Asylkoordination Österreich</a:t>
            </a:r>
          </a:p>
          <a:p>
            <a:pPr algn="r">
              <a:lnSpc>
                <a:spcPct val="140000"/>
              </a:lnSpc>
            </a:pPr>
            <a:r>
              <a:rPr lang="de-AT" sz="2000" u="sng" dirty="0" smtClean="0">
                <a:hlinkClick r:id="rId5"/>
              </a:rPr>
              <a:t>http://asyl.at/de/</a:t>
            </a:r>
            <a:r>
              <a:rPr lang="de-AT" sz="2000" u="sng" dirty="0" smtClean="0"/>
              <a:t> </a:t>
            </a:r>
            <a:endParaRPr lang="de-AT" sz="2000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endParaRPr lang="de-AT" sz="2000" dirty="0" smtClean="0">
              <a:solidFill>
                <a:schemeClr val="tx1"/>
              </a:solidFill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de-AT" sz="2000" dirty="0" smtClean="0">
                <a:solidFill>
                  <a:schemeClr val="tx1"/>
                </a:solidFill>
              </a:rPr>
              <a:t>ZARA-Verein zur Förderung von Zivilcourage und einer rassismusfreien Gesellschaft in Österreich</a:t>
            </a:r>
            <a:endParaRPr lang="de-AT" sz="2000" dirty="0" smtClean="0">
              <a:solidFill>
                <a:srgbClr val="FF0000"/>
              </a:solidFill>
            </a:endParaRPr>
          </a:p>
          <a:p>
            <a:pPr algn="r">
              <a:lnSpc>
                <a:spcPct val="140000"/>
              </a:lnSpc>
            </a:pPr>
            <a:r>
              <a:rPr lang="de-AT" sz="2000" dirty="0" smtClean="0">
                <a:solidFill>
                  <a:schemeClr val="tx1"/>
                </a:solidFill>
                <a:hlinkClick r:id="rId6"/>
              </a:rPr>
              <a:t>https://zara.or.at/</a:t>
            </a:r>
            <a:r>
              <a:rPr lang="de-AT" sz="2000" dirty="0" smtClean="0">
                <a:solidFill>
                  <a:schemeClr val="tx1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gagePowerpoint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EngagePowerpoint Template</Template>
  <TotalTime>0</TotalTime>
  <Words>488</Words>
  <Application>Microsoft Office PowerPoint</Application>
  <PresentationFormat>Bildschirmpräsentation (4:3)</PresentationFormat>
  <Paragraphs>124</Paragraphs>
  <Slides>19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3" baseType="lpstr">
      <vt:lpstr>Montserrat</vt:lpstr>
      <vt:lpstr>Arial</vt:lpstr>
      <vt:lpstr>Wingdings</vt:lpstr>
      <vt:lpstr>EngagePowerpoint Template</vt:lpstr>
      <vt:lpstr>Zugang zu Informationen in Österreich</vt:lpstr>
      <vt:lpstr>Dastellung des Themas</vt:lpstr>
      <vt:lpstr> Verwirrt?</vt:lpstr>
      <vt:lpstr>PowerPoint-Präsentation</vt:lpstr>
      <vt:lpstr>PowerPoint-Präsentation</vt:lpstr>
      <vt:lpstr>PowerPoint-Präsentation</vt:lpstr>
      <vt:lpstr>Websites</vt:lpstr>
      <vt:lpstr>Staatliche Leistungen</vt:lpstr>
      <vt:lpstr>PowerPoint-Präsentation</vt:lpstr>
      <vt:lpstr>Ombudsstellen</vt:lpstr>
      <vt:lpstr>Gemeinden</vt:lpstr>
      <vt:lpstr>Qualifizierungskurse</vt:lpstr>
      <vt:lpstr>Bleiben Sie informiert</vt:lpstr>
      <vt:lpstr>Fallbeispiel</vt:lpstr>
      <vt:lpstr>Diskussion</vt:lpstr>
      <vt:lpstr>Links öffentlicher Behörden</vt:lpstr>
      <vt:lpstr>Qualifizierungskurse</vt:lpstr>
      <vt:lpstr>Verzeichnis der  angegebenen Links</vt:lpstr>
      <vt:lpstr>PowerPoint-Präsentation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Philip Land</dc:creator>
  <cp:lastModifiedBy>Katrin Schnabl</cp:lastModifiedBy>
  <cp:revision>91</cp:revision>
  <dcterms:created xsi:type="dcterms:W3CDTF">2017-10-27T16:23:16Z</dcterms:created>
  <dcterms:modified xsi:type="dcterms:W3CDTF">2018-09-13T10:19:14Z</dcterms:modified>
</cp:coreProperties>
</file>