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3"/>
  </p:notesMasterIdLst>
  <p:sldIdLst>
    <p:sldId id="256" r:id="rId2"/>
    <p:sldId id="264" r:id="rId3"/>
    <p:sldId id="290" r:id="rId4"/>
    <p:sldId id="260" r:id="rId5"/>
    <p:sldId id="261" r:id="rId6"/>
    <p:sldId id="289" r:id="rId7"/>
    <p:sldId id="291" r:id="rId8"/>
    <p:sldId id="262" r:id="rId9"/>
    <p:sldId id="287" r:id="rId10"/>
    <p:sldId id="292" r:id="rId11"/>
    <p:sldId id="293"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98" autoAdjust="0"/>
  </p:normalViewPr>
  <p:slideViewPr>
    <p:cSldViewPr snapToGrid="0" snapToObjects="1">
      <p:cViewPr varScale="1">
        <p:scale>
          <a:sx n="92" d="100"/>
          <a:sy n="92" d="100"/>
        </p:scale>
        <p:origin x="5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1C4A2-0536-4EBC-8551-F8680BB2BB64}" type="doc">
      <dgm:prSet loTypeId="urn:microsoft.com/office/officeart/2005/8/layout/target1" loCatId="relationship" qsTypeId="urn:microsoft.com/office/officeart/2005/8/quickstyle/simple5" qsCatId="simple" csTypeId="urn:microsoft.com/office/officeart/2005/8/colors/colorful2" csCatId="colorful" phldr="1"/>
      <dgm:spPr/>
    </dgm:pt>
    <dgm:pt modelId="{21E82068-0C2E-4A53-8E2F-7D009CEFD4DB}">
      <dgm:prSet phldrT="[Text]"/>
      <dgm:spPr/>
      <dgm:t>
        <a:bodyPr/>
        <a:lstStyle/>
        <a:p>
          <a:r>
            <a:rPr lang="de-AT" dirty="0" smtClean="0"/>
            <a:t>ausgeschlossen</a:t>
          </a:r>
          <a:endParaRPr lang="de-AT" dirty="0"/>
        </a:p>
      </dgm:t>
    </dgm:pt>
    <dgm:pt modelId="{9F44D09E-E5DF-4687-B1F6-0455110B1D5C}" type="parTrans" cxnId="{286DDB54-F5D6-4355-A876-B76E211BA3D0}">
      <dgm:prSet/>
      <dgm:spPr/>
      <dgm:t>
        <a:bodyPr/>
        <a:lstStyle/>
        <a:p>
          <a:endParaRPr lang="de-AT"/>
        </a:p>
      </dgm:t>
    </dgm:pt>
    <dgm:pt modelId="{43EA2183-AF6D-4E17-9899-84FB71606516}" type="sibTrans" cxnId="{286DDB54-F5D6-4355-A876-B76E211BA3D0}">
      <dgm:prSet/>
      <dgm:spPr/>
      <dgm:t>
        <a:bodyPr/>
        <a:lstStyle/>
        <a:p>
          <a:endParaRPr lang="de-AT"/>
        </a:p>
      </dgm:t>
    </dgm:pt>
    <dgm:pt modelId="{9CC0818E-5DC4-4FF0-AD0A-B3CC7B03BC1B}">
      <dgm:prSet phldrT="[Text]"/>
      <dgm:spPr/>
      <dgm:t>
        <a:bodyPr/>
        <a:lstStyle/>
        <a:p>
          <a:r>
            <a:rPr lang="de-AT" dirty="0" smtClean="0"/>
            <a:t>Nicht integriert</a:t>
          </a:r>
          <a:endParaRPr lang="de-AT" dirty="0"/>
        </a:p>
      </dgm:t>
    </dgm:pt>
    <dgm:pt modelId="{6BE9F533-8081-4A36-83DF-AA580B62C4F6}" type="parTrans" cxnId="{04E37378-1CA4-48C1-A856-E08F2D27F8AE}">
      <dgm:prSet/>
      <dgm:spPr/>
      <dgm:t>
        <a:bodyPr/>
        <a:lstStyle/>
        <a:p>
          <a:endParaRPr lang="de-AT"/>
        </a:p>
      </dgm:t>
    </dgm:pt>
    <dgm:pt modelId="{141E9D7C-9CFD-49E7-B651-F206E4999B4C}" type="sibTrans" cxnId="{04E37378-1CA4-48C1-A856-E08F2D27F8AE}">
      <dgm:prSet/>
      <dgm:spPr/>
      <dgm:t>
        <a:bodyPr/>
        <a:lstStyle/>
        <a:p>
          <a:endParaRPr lang="de-AT"/>
        </a:p>
      </dgm:t>
    </dgm:pt>
    <dgm:pt modelId="{822D5992-59C2-45C2-A6F9-39A86FB411F4}">
      <dgm:prSet phldrT="[Text]"/>
      <dgm:spPr/>
      <dgm:t>
        <a:bodyPr/>
        <a:lstStyle/>
        <a:p>
          <a:r>
            <a:rPr lang="de-AT" dirty="0" smtClean="0"/>
            <a:t>Integriert</a:t>
          </a:r>
          <a:endParaRPr lang="de-AT" dirty="0"/>
        </a:p>
      </dgm:t>
    </dgm:pt>
    <dgm:pt modelId="{D0F5D9AE-9E02-4B1C-8D2E-8F64F15FC883}" type="parTrans" cxnId="{F2FBCE11-30D3-4DEF-B2EB-67B4A66C0399}">
      <dgm:prSet/>
      <dgm:spPr/>
      <dgm:t>
        <a:bodyPr/>
        <a:lstStyle/>
        <a:p>
          <a:endParaRPr lang="de-AT"/>
        </a:p>
      </dgm:t>
    </dgm:pt>
    <dgm:pt modelId="{89FC4A7C-5374-42EA-99C3-26C278CAFD05}" type="sibTrans" cxnId="{F2FBCE11-30D3-4DEF-B2EB-67B4A66C0399}">
      <dgm:prSet/>
      <dgm:spPr/>
      <dgm:t>
        <a:bodyPr/>
        <a:lstStyle/>
        <a:p>
          <a:endParaRPr lang="de-AT"/>
        </a:p>
      </dgm:t>
    </dgm:pt>
    <dgm:pt modelId="{A314B681-7F5C-4D62-BD4C-6A3772F933B7}">
      <dgm:prSet phldrT="[Text]"/>
      <dgm:spPr/>
      <dgm:t>
        <a:bodyPr/>
        <a:lstStyle/>
        <a:p>
          <a:r>
            <a:rPr lang="de-AT" dirty="0" smtClean="0"/>
            <a:t>Vollkommen integriert</a:t>
          </a:r>
          <a:endParaRPr lang="de-AT" dirty="0"/>
        </a:p>
      </dgm:t>
    </dgm:pt>
    <dgm:pt modelId="{B67A25AC-4B52-448D-9A1E-E7CD125FF4FF}" type="parTrans" cxnId="{235E50E8-B6A3-474D-9640-A63766356672}">
      <dgm:prSet/>
      <dgm:spPr/>
      <dgm:t>
        <a:bodyPr/>
        <a:lstStyle/>
        <a:p>
          <a:endParaRPr lang="de-AT"/>
        </a:p>
      </dgm:t>
    </dgm:pt>
    <dgm:pt modelId="{A5D24DBC-FAA2-40CF-854F-E8496D8AB73E}" type="sibTrans" cxnId="{235E50E8-B6A3-474D-9640-A63766356672}">
      <dgm:prSet/>
      <dgm:spPr/>
      <dgm:t>
        <a:bodyPr/>
        <a:lstStyle/>
        <a:p>
          <a:endParaRPr lang="de-AT"/>
        </a:p>
      </dgm:t>
    </dgm:pt>
    <dgm:pt modelId="{179B99AB-A2E6-4CEC-B2AF-F766169FAFE0}" type="pres">
      <dgm:prSet presAssocID="{C581C4A2-0536-4EBC-8551-F8680BB2BB64}" presName="composite" presStyleCnt="0">
        <dgm:presLayoutVars>
          <dgm:chMax val="5"/>
          <dgm:dir/>
          <dgm:resizeHandles val="exact"/>
        </dgm:presLayoutVars>
      </dgm:prSet>
      <dgm:spPr/>
    </dgm:pt>
    <dgm:pt modelId="{3A6F44C3-AF4E-4139-AD70-01E0E3F3D630}" type="pres">
      <dgm:prSet presAssocID="{21E82068-0C2E-4A53-8E2F-7D009CEFD4DB}" presName="circle1" presStyleLbl="lnNode1" presStyleIdx="0" presStyleCnt="4"/>
      <dgm:spPr/>
    </dgm:pt>
    <dgm:pt modelId="{6DF0274B-CE96-45CA-91EF-BFCB75C96BB2}" type="pres">
      <dgm:prSet presAssocID="{21E82068-0C2E-4A53-8E2F-7D009CEFD4DB}" presName="text1" presStyleLbl="revTx" presStyleIdx="0" presStyleCnt="4">
        <dgm:presLayoutVars>
          <dgm:bulletEnabled val="1"/>
        </dgm:presLayoutVars>
      </dgm:prSet>
      <dgm:spPr/>
      <dgm:t>
        <a:bodyPr/>
        <a:lstStyle/>
        <a:p>
          <a:endParaRPr lang="de-AT"/>
        </a:p>
      </dgm:t>
    </dgm:pt>
    <dgm:pt modelId="{D791AD84-4E2E-4C34-9E4F-70C684223CC4}" type="pres">
      <dgm:prSet presAssocID="{21E82068-0C2E-4A53-8E2F-7D009CEFD4DB}" presName="line1" presStyleLbl="callout" presStyleIdx="0" presStyleCnt="8"/>
      <dgm:spPr/>
    </dgm:pt>
    <dgm:pt modelId="{8799C65E-A4D9-4014-9659-D6C39C21003A}" type="pres">
      <dgm:prSet presAssocID="{21E82068-0C2E-4A53-8E2F-7D009CEFD4DB}" presName="d1" presStyleLbl="callout" presStyleIdx="1" presStyleCnt="8"/>
      <dgm:spPr/>
    </dgm:pt>
    <dgm:pt modelId="{8EE09948-B26C-4969-A191-612105594D25}" type="pres">
      <dgm:prSet presAssocID="{9CC0818E-5DC4-4FF0-AD0A-B3CC7B03BC1B}" presName="circle2" presStyleLbl="lnNode1" presStyleIdx="1" presStyleCnt="4"/>
      <dgm:spPr/>
    </dgm:pt>
    <dgm:pt modelId="{059BA9FD-D24F-4B62-B1DD-36DC4B606CDD}" type="pres">
      <dgm:prSet presAssocID="{9CC0818E-5DC4-4FF0-AD0A-B3CC7B03BC1B}" presName="text2" presStyleLbl="revTx" presStyleIdx="1" presStyleCnt="4">
        <dgm:presLayoutVars>
          <dgm:bulletEnabled val="1"/>
        </dgm:presLayoutVars>
      </dgm:prSet>
      <dgm:spPr/>
      <dgm:t>
        <a:bodyPr/>
        <a:lstStyle/>
        <a:p>
          <a:endParaRPr lang="de-AT"/>
        </a:p>
      </dgm:t>
    </dgm:pt>
    <dgm:pt modelId="{D73906AB-2A8C-402E-9493-C6CE4F79C656}" type="pres">
      <dgm:prSet presAssocID="{9CC0818E-5DC4-4FF0-AD0A-B3CC7B03BC1B}" presName="line2" presStyleLbl="callout" presStyleIdx="2" presStyleCnt="8"/>
      <dgm:spPr/>
    </dgm:pt>
    <dgm:pt modelId="{7D6B56C8-D093-43B9-BD88-8ED779ECEC30}" type="pres">
      <dgm:prSet presAssocID="{9CC0818E-5DC4-4FF0-AD0A-B3CC7B03BC1B}" presName="d2" presStyleLbl="callout" presStyleIdx="3" presStyleCnt="8"/>
      <dgm:spPr/>
    </dgm:pt>
    <dgm:pt modelId="{BE495D2A-36DA-4CF7-AAAF-747B65F38772}" type="pres">
      <dgm:prSet presAssocID="{822D5992-59C2-45C2-A6F9-39A86FB411F4}" presName="circle3" presStyleLbl="lnNode1" presStyleIdx="2" presStyleCnt="4"/>
      <dgm:spPr/>
    </dgm:pt>
    <dgm:pt modelId="{2DADDB9C-DB1D-45A5-AC38-31ECE734FCE3}" type="pres">
      <dgm:prSet presAssocID="{822D5992-59C2-45C2-A6F9-39A86FB411F4}" presName="text3" presStyleLbl="revTx" presStyleIdx="2" presStyleCnt="4">
        <dgm:presLayoutVars>
          <dgm:bulletEnabled val="1"/>
        </dgm:presLayoutVars>
      </dgm:prSet>
      <dgm:spPr/>
      <dgm:t>
        <a:bodyPr/>
        <a:lstStyle/>
        <a:p>
          <a:endParaRPr lang="de-AT"/>
        </a:p>
      </dgm:t>
    </dgm:pt>
    <dgm:pt modelId="{ED41CB78-0691-4851-B694-8DF49B851CB6}" type="pres">
      <dgm:prSet presAssocID="{822D5992-59C2-45C2-A6F9-39A86FB411F4}" presName="line3" presStyleLbl="callout" presStyleIdx="4" presStyleCnt="8"/>
      <dgm:spPr/>
    </dgm:pt>
    <dgm:pt modelId="{0D3CDF05-CE03-42F4-9277-05DB5BD19021}" type="pres">
      <dgm:prSet presAssocID="{822D5992-59C2-45C2-A6F9-39A86FB411F4}" presName="d3" presStyleLbl="callout" presStyleIdx="5" presStyleCnt="8"/>
      <dgm:spPr/>
    </dgm:pt>
    <dgm:pt modelId="{4B0EE3FD-C9B7-4564-8A49-86CDFB511FFD}" type="pres">
      <dgm:prSet presAssocID="{A314B681-7F5C-4D62-BD4C-6A3772F933B7}" presName="circle4" presStyleLbl="lnNode1" presStyleIdx="3" presStyleCnt="4"/>
      <dgm:spPr/>
    </dgm:pt>
    <dgm:pt modelId="{A4FF2094-EDFB-409B-8925-8929B1272782}" type="pres">
      <dgm:prSet presAssocID="{A314B681-7F5C-4D62-BD4C-6A3772F933B7}" presName="text4" presStyleLbl="revTx" presStyleIdx="3" presStyleCnt="4">
        <dgm:presLayoutVars>
          <dgm:bulletEnabled val="1"/>
        </dgm:presLayoutVars>
      </dgm:prSet>
      <dgm:spPr/>
      <dgm:t>
        <a:bodyPr/>
        <a:lstStyle/>
        <a:p>
          <a:endParaRPr lang="de-AT"/>
        </a:p>
      </dgm:t>
    </dgm:pt>
    <dgm:pt modelId="{905215A0-F489-4267-AC0D-BBAE6C526BDE}" type="pres">
      <dgm:prSet presAssocID="{A314B681-7F5C-4D62-BD4C-6A3772F933B7}" presName="line4" presStyleLbl="callout" presStyleIdx="6" presStyleCnt="8"/>
      <dgm:spPr/>
    </dgm:pt>
    <dgm:pt modelId="{83D2682F-5A8D-40E5-BEE3-2CE21B34413B}" type="pres">
      <dgm:prSet presAssocID="{A314B681-7F5C-4D62-BD4C-6A3772F933B7}" presName="d4" presStyleLbl="callout" presStyleIdx="7" presStyleCnt="8"/>
      <dgm:spPr/>
    </dgm:pt>
  </dgm:ptLst>
  <dgm:cxnLst>
    <dgm:cxn modelId="{235E50E8-B6A3-474D-9640-A63766356672}" srcId="{C581C4A2-0536-4EBC-8551-F8680BB2BB64}" destId="{A314B681-7F5C-4D62-BD4C-6A3772F933B7}" srcOrd="3" destOrd="0" parTransId="{B67A25AC-4B52-448D-9A1E-E7CD125FF4FF}" sibTransId="{A5D24DBC-FAA2-40CF-854F-E8496D8AB73E}"/>
    <dgm:cxn modelId="{69C7B0A6-3B74-4AE9-8478-E15FF36A5013}" type="presOf" srcId="{9CC0818E-5DC4-4FF0-AD0A-B3CC7B03BC1B}" destId="{059BA9FD-D24F-4B62-B1DD-36DC4B606CDD}" srcOrd="0" destOrd="0" presId="urn:microsoft.com/office/officeart/2005/8/layout/target1"/>
    <dgm:cxn modelId="{D3523679-F53A-4764-915B-570C86B94BDC}" type="presOf" srcId="{822D5992-59C2-45C2-A6F9-39A86FB411F4}" destId="{2DADDB9C-DB1D-45A5-AC38-31ECE734FCE3}" srcOrd="0" destOrd="0" presId="urn:microsoft.com/office/officeart/2005/8/layout/target1"/>
    <dgm:cxn modelId="{F2FBCE11-30D3-4DEF-B2EB-67B4A66C0399}" srcId="{C581C4A2-0536-4EBC-8551-F8680BB2BB64}" destId="{822D5992-59C2-45C2-A6F9-39A86FB411F4}" srcOrd="2" destOrd="0" parTransId="{D0F5D9AE-9E02-4B1C-8D2E-8F64F15FC883}" sibTransId="{89FC4A7C-5374-42EA-99C3-26C278CAFD05}"/>
    <dgm:cxn modelId="{4FDFA0BD-3EE3-4080-AF9A-0BF1D249E868}" type="presOf" srcId="{C581C4A2-0536-4EBC-8551-F8680BB2BB64}" destId="{179B99AB-A2E6-4CEC-B2AF-F766169FAFE0}" srcOrd="0" destOrd="0" presId="urn:microsoft.com/office/officeart/2005/8/layout/target1"/>
    <dgm:cxn modelId="{04E37378-1CA4-48C1-A856-E08F2D27F8AE}" srcId="{C581C4A2-0536-4EBC-8551-F8680BB2BB64}" destId="{9CC0818E-5DC4-4FF0-AD0A-B3CC7B03BC1B}" srcOrd="1" destOrd="0" parTransId="{6BE9F533-8081-4A36-83DF-AA580B62C4F6}" sibTransId="{141E9D7C-9CFD-49E7-B651-F206E4999B4C}"/>
    <dgm:cxn modelId="{0EEFC3D8-80F3-4CEC-B41F-4073063A6C4C}" type="presOf" srcId="{21E82068-0C2E-4A53-8E2F-7D009CEFD4DB}" destId="{6DF0274B-CE96-45CA-91EF-BFCB75C96BB2}" srcOrd="0" destOrd="0" presId="urn:microsoft.com/office/officeart/2005/8/layout/target1"/>
    <dgm:cxn modelId="{286DDB54-F5D6-4355-A876-B76E211BA3D0}" srcId="{C581C4A2-0536-4EBC-8551-F8680BB2BB64}" destId="{21E82068-0C2E-4A53-8E2F-7D009CEFD4DB}" srcOrd="0" destOrd="0" parTransId="{9F44D09E-E5DF-4687-B1F6-0455110B1D5C}" sibTransId="{43EA2183-AF6D-4E17-9899-84FB71606516}"/>
    <dgm:cxn modelId="{263BA1FB-F0EF-4AA5-8CC6-181D8230B53F}" type="presOf" srcId="{A314B681-7F5C-4D62-BD4C-6A3772F933B7}" destId="{A4FF2094-EDFB-409B-8925-8929B1272782}" srcOrd="0" destOrd="0" presId="urn:microsoft.com/office/officeart/2005/8/layout/target1"/>
    <dgm:cxn modelId="{49B5340E-1A57-468C-97B7-3F672109E184}" type="presParOf" srcId="{179B99AB-A2E6-4CEC-B2AF-F766169FAFE0}" destId="{3A6F44C3-AF4E-4139-AD70-01E0E3F3D630}" srcOrd="0" destOrd="0" presId="urn:microsoft.com/office/officeart/2005/8/layout/target1"/>
    <dgm:cxn modelId="{BD257CCE-4D13-4E0D-9DB0-011106D3D506}" type="presParOf" srcId="{179B99AB-A2E6-4CEC-B2AF-F766169FAFE0}" destId="{6DF0274B-CE96-45CA-91EF-BFCB75C96BB2}" srcOrd="1" destOrd="0" presId="urn:microsoft.com/office/officeart/2005/8/layout/target1"/>
    <dgm:cxn modelId="{B3BB7A64-9113-4A18-BBA3-4E8155BEDA8B}" type="presParOf" srcId="{179B99AB-A2E6-4CEC-B2AF-F766169FAFE0}" destId="{D791AD84-4E2E-4C34-9E4F-70C684223CC4}" srcOrd="2" destOrd="0" presId="urn:microsoft.com/office/officeart/2005/8/layout/target1"/>
    <dgm:cxn modelId="{FAEB2B2C-3182-4479-A853-4B7BA5B79FCB}" type="presParOf" srcId="{179B99AB-A2E6-4CEC-B2AF-F766169FAFE0}" destId="{8799C65E-A4D9-4014-9659-D6C39C21003A}" srcOrd="3" destOrd="0" presId="urn:microsoft.com/office/officeart/2005/8/layout/target1"/>
    <dgm:cxn modelId="{98A9BAE9-463B-4BE0-9586-D287053583D5}" type="presParOf" srcId="{179B99AB-A2E6-4CEC-B2AF-F766169FAFE0}" destId="{8EE09948-B26C-4969-A191-612105594D25}" srcOrd="4" destOrd="0" presId="urn:microsoft.com/office/officeart/2005/8/layout/target1"/>
    <dgm:cxn modelId="{DB8B5D64-9D32-4A36-9B41-B7C237110E00}" type="presParOf" srcId="{179B99AB-A2E6-4CEC-B2AF-F766169FAFE0}" destId="{059BA9FD-D24F-4B62-B1DD-36DC4B606CDD}" srcOrd="5" destOrd="0" presId="urn:microsoft.com/office/officeart/2005/8/layout/target1"/>
    <dgm:cxn modelId="{D7AF68AF-D3C6-4257-A33F-072CEAB37867}" type="presParOf" srcId="{179B99AB-A2E6-4CEC-B2AF-F766169FAFE0}" destId="{D73906AB-2A8C-402E-9493-C6CE4F79C656}" srcOrd="6" destOrd="0" presId="urn:microsoft.com/office/officeart/2005/8/layout/target1"/>
    <dgm:cxn modelId="{1B65D6B6-385D-48B6-BC0D-2AD86569AEB1}" type="presParOf" srcId="{179B99AB-A2E6-4CEC-B2AF-F766169FAFE0}" destId="{7D6B56C8-D093-43B9-BD88-8ED779ECEC30}" srcOrd="7" destOrd="0" presId="urn:microsoft.com/office/officeart/2005/8/layout/target1"/>
    <dgm:cxn modelId="{0E880895-48D1-4E3E-8BBC-8BA0654D4C90}" type="presParOf" srcId="{179B99AB-A2E6-4CEC-B2AF-F766169FAFE0}" destId="{BE495D2A-36DA-4CF7-AAAF-747B65F38772}" srcOrd="8" destOrd="0" presId="urn:microsoft.com/office/officeart/2005/8/layout/target1"/>
    <dgm:cxn modelId="{8657AED1-F0D2-4AED-8C8B-5C0ECB3FA26A}" type="presParOf" srcId="{179B99AB-A2E6-4CEC-B2AF-F766169FAFE0}" destId="{2DADDB9C-DB1D-45A5-AC38-31ECE734FCE3}" srcOrd="9" destOrd="0" presId="urn:microsoft.com/office/officeart/2005/8/layout/target1"/>
    <dgm:cxn modelId="{05D5B9D4-28F5-44B8-98D3-249483529519}" type="presParOf" srcId="{179B99AB-A2E6-4CEC-B2AF-F766169FAFE0}" destId="{ED41CB78-0691-4851-B694-8DF49B851CB6}" srcOrd="10" destOrd="0" presId="urn:microsoft.com/office/officeart/2005/8/layout/target1"/>
    <dgm:cxn modelId="{D9EF7FFA-0DA0-4925-BC91-29164BE837EE}" type="presParOf" srcId="{179B99AB-A2E6-4CEC-B2AF-F766169FAFE0}" destId="{0D3CDF05-CE03-42F4-9277-05DB5BD19021}" srcOrd="11" destOrd="0" presId="urn:microsoft.com/office/officeart/2005/8/layout/target1"/>
    <dgm:cxn modelId="{A8C1CDB8-DAD7-4972-9E4A-CCC5E2DB6D2D}" type="presParOf" srcId="{179B99AB-A2E6-4CEC-B2AF-F766169FAFE0}" destId="{4B0EE3FD-C9B7-4564-8A49-86CDFB511FFD}" srcOrd="12" destOrd="0" presId="urn:microsoft.com/office/officeart/2005/8/layout/target1"/>
    <dgm:cxn modelId="{2B2EA45B-3FF5-49C8-93D5-57CE85765BE1}" type="presParOf" srcId="{179B99AB-A2E6-4CEC-B2AF-F766169FAFE0}" destId="{A4FF2094-EDFB-409B-8925-8929B1272782}" srcOrd="13" destOrd="0" presId="urn:microsoft.com/office/officeart/2005/8/layout/target1"/>
    <dgm:cxn modelId="{D44A421E-09F3-41ED-B57A-7467BC50EAD1}" type="presParOf" srcId="{179B99AB-A2E6-4CEC-B2AF-F766169FAFE0}" destId="{905215A0-F489-4267-AC0D-BBAE6C526BDE}" srcOrd="14" destOrd="0" presId="urn:microsoft.com/office/officeart/2005/8/layout/target1"/>
    <dgm:cxn modelId="{C25B12B6-D401-481C-89E3-54DBAF76D1C9}" type="presParOf" srcId="{179B99AB-A2E6-4CEC-B2AF-F766169FAFE0}" destId="{83D2682F-5A8D-40E5-BEE3-2CE21B34413B}"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EE3FD-C9B7-4564-8A49-86CDFB511FFD}">
      <dsp:nvSpPr>
        <dsp:cNvPr id="0" name=""/>
        <dsp:cNvSpPr/>
      </dsp:nvSpPr>
      <dsp:spPr>
        <a:xfrm>
          <a:off x="651452" y="1063913"/>
          <a:ext cx="3191741" cy="3191741"/>
        </a:xfrm>
        <a:prstGeom prst="ellipse">
          <a:avLst/>
        </a:prstGeom>
        <a:gradFill rotWithShape="0">
          <a:gsLst>
            <a:gs pos="0">
              <a:schemeClr val="accent2">
                <a:hueOff val="2387787"/>
                <a:satOff val="-22785"/>
                <a:lumOff val="-7059"/>
                <a:alphaOff val="0"/>
                <a:tint val="100000"/>
                <a:shade val="100000"/>
                <a:satMod val="130000"/>
              </a:schemeClr>
            </a:gs>
            <a:gs pos="100000">
              <a:schemeClr val="accent2">
                <a:hueOff val="2387787"/>
                <a:satOff val="-22785"/>
                <a:lumOff val="-7059"/>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495D2A-36DA-4CF7-AAAF-747B65F38772}">
      <dsp:nvSpPr>
        <dsp:cNvPr id="0" name=""/>
        <dsp:cNvSpPr/>
      </dsp:nvSpPr>
      <dsp:spPr>
        <a:xfrm>
          <a:off x="1107605" y="1520066"/>
          <a:ext cx="2279435" cy="2279435"/>
        </a:xfrm>
        <a:prstGeom prst="ellipse">
          <a:avLst/>
        </a:prstGeom>
        <a:gradFill rotWithShape="0">
          <a:gsLst>
            <a:gs pos="0">
              <a:schemeClr val="accent2">
                <a:hueOff val="1591858"/>
                <a:satOff val="-15190"/>
                <a:lumOff val="-4706"/>
                <a:alphaOff val="0"/>
                <a:tint val="100000"/>
                <a:shade val="100000"/>
                <a:satMod val="130000"/>
              </a:schemeClr>
            </a:gs>
            <a:gs pos="100000">
              <a:schemeClr val="accent2">
                <a:hueOff val="1591858"/>
                <a:satOff val="-15190"/>
                <a:lumOff val="-470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EE09948-B26C-4969-A191-612105594D25}">
      <dsp:nvSpPr>
        <dsp:cNvPr id="0" name=""/>
        <dsp:cNvSpPr/>
      </dsp:nvSpPr>
      <dsp:spPr>
        <a:xfrm>
          <a:off x="1563492" y="1975953"/>
          <a:ext cx="1367661" cy="1367661"/>
        </a:xfrm>
        <a:prstGeom prst="ellipse">
          <a:avLst/>
        </a:prstGeom>
        <a:gradFill rotWithShape="0">
          <a:gsLst>
            <a:gs pos="0">
              <a:schemeClr val="accent2">
                <a:hueOff val="795929"/>
                <a:satOff val="-7595"/>
                <a:lumOff val="-2353"/>
                <a:alphaOff val="0"/>
                <a:tint val="100000"/>
                <a:shade val="100000"/>
                <a:satMod val="130000"/>
              </a:schemeClr>
            </a:gs>
            <a:gs pos="100000">
              <a:schemeClr val="accent2">
                <a:hueOff val="795929"/>
                <a:satOff val="-7595"/>
                <a:lumOff val="-235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A6F44C3-AF4E-4139-AD70-01E0E3F3D630}">
      <dsp:nvSpPr>
        <dsp:cNvPr id="0" name=""/>
        <dsp:cNvSpPr/>
      </dsp:nvSpPr>
      <dsp:spPr>
        <a:xfrm>
          <a:off x="2019379" y="2431840"/>
          <a:ext cx="455887" cy="455887"/>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DF0274B-CE96-45CA-91EF-BFCB75C96BB2}">
      <dsp:nvSpPr>
        <dsp:cNvPr id="0" name=""/>
        <dsp:cNvSpPr/>
      </dsp:nvSpPr>
      <dsp:spPr>
        <a:xfrm>
          <a:off x="4375150" y="0"/>
          <a:ext cx="1595870" cy="763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de-AT" sz="1600" kern="1200" dirty="0" smtClean="0"/>
            <a:t>ausgeschlossen</a:t>
          </a:r>
          <a:endParaRPr lang="de-AT" sz="1600" kern="1200" dirty="0"/>
        </a:p>
      </dsp:txBody>
      <dsp:txXfrm>
        <a:off x="4375150" y="0"/>
        <a:ext cx="1595870" cy="763358"/>
      </dsp:txXfrm>
    </dsp:sp>
    <dsp:sp modelId="{D791AD84-4E2E-4C34-9E4F-70C684223CC4}">
      <dsp:nvSpPr>
        <dsp:cNvPr id="0" name=""/>
        <dsp:cNvSpPr/>
      </dsp:nvSpPr>
      <dsp:spPr>
        <a:xfrm>
          <a:off x="3976182" y="381679"/>
          <a:ext cx="398967"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8799C65E-A4D9-4014-9659-D6C39C21003A}">
      <dsp:nvSpPr>
        <dsp:cNvPr id="0" name=""/>
        <dsp:cNvSpPr/>
      </dsp:nvSpPr>
      <dsp:spPr>
        <a:xfrm rot="5400000">
          <a:off x="1970705" y="633028"/>
          <a:ext cx="2255497" cy="1755457"/>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059BA9FD-D24F-4B62-B1DD-36DC4B606CDD}">
      <dsp:nvSpPr>
        <dsp:cNvPr id="0" name=""/>
        <dsp:cNvSpPr/>
      </dsp:nvSpPr>
      <dsp:spPr>
        <a:xfrm>
          <a:off x="4375150" y="763358"/>
          <a:ext cx="1595870" cy="763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de-AT" sz="1600" kern="1200" dirty="0" smtClean="0"/>
            <a:t>Nicht integriert</a:t>
          </a:r>
          <a:endParaRPr lang="de-AT" sz="1600" kern="1200" dirty="0"/>
        </a:p>
      </dsp:txBody>
      <dsp:txXfrm>
        <a:off x="4375150" y="763358"/>
        <a:ext cx="1595870" cy="763358"/>
      </dsp:txXfrm>
    </dsp:sp>
    <dsp:sp modelId="{D73906AB-2A8C-402E-9493-C6CE4F79C656}">
      <dsp:nvSpPr>
        <dsp:cNvPr id="0" name=""/>
        <dsp:cNvSpPr/>
      </dsp:nvSpPr>
      <dsp:spPr>
        <a:xfrm>
          <a:off x="3976182" y="1145037"/>
          <a:ext cx="398967"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7D6B56C8-D093-43B9-BD88-8ED779ECEC30}">
      <dsp:nvSpPr>
        <dsp:cNvPr id="0" name=""/>
        <dsp:cNvSpPr/>
      </dsp:nvSpPr>
      <dsp:spPr>
        <a:xfrm rot="5400000">
          <a:off x="2361161" y="1383885"/>
          <a:ext cx="1852273" cy="1375108"/>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2DADDB9C-DB1D-45A5-AC38-31ECE734FCE3}">
      <dsp:nvSpPr>
        <dsp:cNvPr id="0" name=""/>
        <dsp:cNvSpPr/>
      </dsp:nvSpPr>
      <dsp:spPr>
        <a:xfrm>
          <a:off x="4375150" y="1526716"/>
          <a:ext cx="1595870" cy="763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de-AT" sz="1600" kern="1200" dirty="0" smtClean="0"/>
            <a:t>Integriert</a:t>
          </a:r>
          <a:endParaRPr lang="de-AT" sz="1600" kern="1200" dirty="0"/>
        </a:p>
      </dsp:txBody>
      <dsp:txXfrm>
        <a:off x="4375150" y="1526716"/>
        <a:ext cx="1595870" cy="763358"/>
      </dsp:txXfrm>
    </dsp:sp>
    <dsp:sp modelId="{ED41CB78-0691-4851-B694-8DF49B851CB6}">
      <dsp:nvSpPr>
        <dsp:cNvPr id="0" name=""/>
        <dsp:cNvSpPr/>
      </dsp:nvSpPr>
      <dsp:spPr>
        <a:xfrm>
          <a:off x="3976182" y="1908395"/>
          <a:ext cx="398967"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0D3CDF05-CE03-42F4-9277-05DB5BD19021}">
      <dsp:nvSpPr>
        <dsp:cNvPr id="0" name=""/>
        <dsp:cNvSpPr/>
      </dsp:nvSpPr>
      <dsp:spPr>
        <a:xfrm rot="5400000">
          <a:off x="2739116" y="2083675"/>
          <a:ext cx="1412877" cy="1061253"/>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A4FF2094-EDFB-409B-8925-8929B1272782}">
      <dsp:nvSpPr>
        <dsp:cNvPr id="0" name=""/>
        <dsp:cNvSpPr/>
      </dsp:nvSpPr>
      <dsp:spPr>
        <a:xfrm>
          <a:off x="4375150" y="2290074"/>
          <a:ext cx="1595870" cy="763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de-AT" sz="1600" kern="1200" dirty="0" smtClean="0"/>
            <a:t>Vollkommen integriert</a:t>
          </a:r>
          <a:endParaRPr lang="de-AT" sz="1600" kern="1200" dirty="0"/>
        </a:p>
      </dsp:txBody>
      <dsp:txXfrm>
        <a:off x="4375150" y="2290074"/>
        <a:ext cx="1595870" cy="763358"/>
      </dsp:txXfrm>
    </dsp:sp>
    <dsp:sp modelId="{905215A0-F489-4267-AC0D-BBAE6C526BDE}">
      <dsp:nvSpPr>
        <dsp:cNvPr id="0" name=""/>
        <dsp:cNvSpPr/>
      </dsp:nvSpPr>
      <dsp:spPr>
        <a:xfrm>
          <a:off x="3976182" y="2671753"/>
          <a:ext cx="398967"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83D2682F-5A8D-40E5-BEE3-2CE21B34413B}">
      <dsp:nvSpPr>
        <dsp:cNvPr id="0" name=""/>
        <dsp:cNvSpPr/>
      </dsp:nvSpPr>
      <dsp:spPr>
        <a:xfrm rot="5400000">
          <a:off x="3117976" y="2786230"/>
          <a:ext cx="971140" cy="741547"/>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smtClean="0">
                <a:solidFill>
                  <a:schemeClr val="tx1"/>
                </a:solidFill>
                <a:effectLst/>
                <a:latin typeface="+mn-lt"/>
                <a:ea typeface="+mn-ea"/>
                <a:cs typeface="+mn-cs"/>
              </a:rPr>
              <a:t>Durchsetzungsfähiges Verhalten bedeutet Respekt für die eigenen Rechte und Bedürfnisse sowie Selbstkontrolle, indem eigene Bedürfnisse ausgedrückt und die Interessen und Bedürfnisse anderer nicht missachtet werden.</a:t>
            </a:r>
          </a:p>
          <a:p>
            <a:pPr lvl="0">
              <a:spcBef>
                <a:spcPts val="0"/>
              </a:spcBef>
              <a:buNone/>
            </a:pPr>
            <a:endParaRPr lang="en-GB" dirty="0"/>
          </a:p>
        </p:txBody>
      </p:sp>
    </p:spTree>
    <p:extLst>
      <p:ext uri="{BB962C8B-B14F-4D97-AF65-F5344CB8AC3E}">
        <p14:creationId xmlns:p14="http://schemas.microsoft.com/office/powerpoint/2010/main" val="2351670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de-AT" sz="1100" kern="1200" dirty="0" smtClean="0">
                <a:solidFill>
                  <a:schemeClr val="tx1"/>
                </a:solidFill>
                <a:effectLst/>
                <a:latin typeface="+mn-lt"/>
                <a:ea typeface="+mn-ea"/>
                <a:cs typeface="+mn-cs"/>
              </a:rPr>
              <a:t>Es gibt bestimmte Bereiche, die mehr Beachtung erfordern, zum Beispiel Bildung. Wie können wir </a:t>
            </a:r>
            <a:r>
              <a:rPr lang="de-AT" sz="1100" kern="1200" dirty="0" err="1" smtClean="0">
                <a:solidFill>
                  <a:schemeClr val="tx1"/>
                </a:solidFill>
                <a:effectLst/>
                <a:latin typeface="+mn-lt"/>
                <a:ea typeface="+mn-ea"/>
                <a:cs typeface="+mn-cs"/>
              </a:rPr>
              <a:t>Ayaan</a:t>
            </a:r>
            <a:r>
              <a:rPr lang="de-AT" sz="1100" kern="1200" dirty="0" smtClean="0">
                <a:solidFill>
                  <a:schemeClr val="tx1"/>
                </a:solidFill>
                <a:effectLst/>
                <a:latin typeface="+mn-lt"/>
                <a:ea typeface="+mn-ea"/>
                <a:cs typeface="+mn-cs"/>
              </a:rPr>
              <a:t> helfen mit Techniken der durchsetzungsfähigen Kommunikation in bestimmten Bereich ihre Integration voranzutreiben?</a:t>
            </a:r>
            <a:endParaRPr lang="de-A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81871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21120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smtClean="0">
                <a:solidFill>
                  <a:schemeClr val="tx1"/>
                </a:solidFill>
                <a:effectLst/>
                <a:latin typeface="+mn-lt"/>
                <a:ea typeface="+mn-ea"/>
                <a:cs typeface="+mn-cs"/>
              </a:rPr>
              <a:t>Durchsetzungsfähige Kommunikationsfähigkeiten stärken Migrantinnen und Migranten sowie Flüchtlinge, für ihre Rechte zu einzustehen, indem sie durchsetzungsfähige Botschaften verwenden, wenn diese missachtet werden. Mit dem Hilfsmittel „Integrationsdrehscheibe” können Bereiche identifiziert werden, in denen die Integration voran schreitet und solche, in denen sie noch zu fördern ist.</a:t>
            </a:r>
          </a:p>
        </p:txBody>
      </p:sp>
    </p:spTree>
    <p:extLst>
      <p:ext uri="{BB962C8B-B14F-4D97-AF65-F5344CB8AC3E}">
        <p14:creationId xmlns:p14="http://schemas.microsoft.com/office/powerpoint/2010/main" val="330531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Durchsetzungsvermögen bedeutet jedoch nicht Intoleranz oder Aggression. Es ist wichtig zu bedenken, dass viele unserer Verhaltensweisen erlernt werden, was bedeutet, dass sich die Einstellung gegenüber neuen Menschen, Kultur oder Umwelt verändern bzw. neu gelernt werden kann.</a:t>
            </a:r>
          </a:p>
          <a:p>
            <a:pPr>
              <a:buNone/>
            </a:pPr>
            <a:endParaRPr lang="de-A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84743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Integration ist ein langwieriger Prozess. Tagebuch führen kann Sie dabei unterstützen, Ihre Erlebnisse festzuhalten und Situationen neu zu bewerten. Um Ihre Durchsetzungsfähigkeit zu verbessern, notieren Sie Situationen, in denen es nötig wäre, durchsetzungsfähig zu sein. Versuchen Sie die Situation neu zu durchdenken und welche Möglichkeiten es gibt, um sich durchzusetzen. Dadurch lernen sie, in zukünftigen Situationen anders zu reagieren. </a:t>
            </a:r>
          </a:p>
          <a:p>
            <a:pPr lvl="0">
              <a:spcBef>
                <a:spcPts val="0"/>
              </a:spcBef>
              <a:buNone/>
            </a:pPr>
            <a:endParaRPr dirty="0"/>
          </a:p>
        </p:txBody>
      </p:sp>
    </p:spTree>
    <p:extLst>
      <p:ext uri="{BB962C8B-B14F-4D97-AF65-F5344CB8AC3E}">
        <p14:creationId xmlns:p14="http://schemas.microsoft.com/office/powerpoint/2010/main" val="3370364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Was können wir tun, um eine bessere Umgebung für selbstbewusstes Verhalten zu schaffen?</a:t>
            </a:r>
          </a:p>
          <a:p>
            <a:pPr marL="0" marR="0" lvl="0" indent="0" algn="l" defTabSz="457200" rtl="0" eaLnBrk="1" fontAlgn="auto" latinLnBrk="0" hangingPunct="1">
              <a:lnSpc>
                <a:spcPct val="100000"/>
              </a:lnSpc>
              <a:spcBef>
                <a:spcPts val="0"/>
              </a:spcBef>
              <a:spcAft>
                <a:spcPts val="0"/>
              </a:spcAft>
              <a:buClrTx/>
              <a:buSzTx/>
              <a:buFontTx/>
              <a:buNone/>
              <a:tabLst/>
              <a:defRPr/>
            </a:pPr>
            <a:endParaRPr lang="hr-HR"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61748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de-AT" sz="1100" kern="1200" dirty="0" smtClean="0">
                <a:solidFill>
                  <a:schemeClr val="tx1"/>
                </a:solidFill>
                <a:effectLst/>
                <a:latin typeface="+mn-lt"/>
                <a:ea typeface="+mn-ea"/>
                <a:cs typeface="+mn-cs"/>
              </a:rPr>
              <a:t>Techniken für die Förderung der Durchsetzungsfähigkeit sind Schlüsselfunktionen für eine bessere Integration. </a:t>
            </a:r>
            <a:r>
              <a:rPr lang="de-AT" dirty="0" smtClean="0"/>
              <a:t>Wir können unsere Integrität verteidigen, andere und ihre Vielfalt respektieren, miteinander kooperieren und voneinander lernen.</a:t>
            </a:r>
            <a:endParaRPr lang="hr-HR" dirty="0"/>
          </a:p>
        </p:txBody>
      </p:sp>
    </p:spTree>
    <p:extLst>
      <p:ext uri="{BB962C8B-B14F-4D97-AF65-F5344CB8AC3E}">
        <p14:creationId xmlns:p14="http://schemas.microsoft.com/office/powerpoint/2010/main" val="2950178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de-AT" sz="1100" kern="1200" dirty="0" smtClean="0">
                <a:solidFill>
                  <a:schemeClr val="tx1"/>
                </a:solidFill>
                <a:effectLst/>
                <a:latin typeface="+mn-lt"/>
                <a:ea typeface="+mn-ea"/>
                <a:cs typeface="+mn-cs"/>
              </a:rPr>
              <a:t>Kommunikationsfähigkeiten sind sehr wichtig, um Techniken einzusetzen, die Durchsetzungsfähigkeit fördern. „Ich-Botschaften“ geben uns die Möglichkeit, unsere eigenen Gemütszustände auszudrücken „Ich bin traurig, unglücklich, wütend, wenn Sie das tun.“</a:t>
            </a:r>
          </a:p>
          <a:p>
            <a:pPr>
              <a:buNone/>
            </a:pPr>
            <a:endParaRPr lang="hr-HR" dirty="0"/>
          </a:p>
        </p:txBody>
      </p:sp>
    </p:spTree>
    <p:extLst>
      <p:ext uri="{BB962C8B-B14F-4D97-AF65-F5344CB8AC3E}">
        <p14:creationId xmlns:p14="http://schemas.microsoft.com/office/powerpoint/2010/main" val="417275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smtClean="0">
                <a:solidFill>
                  <a:schemeClr val="tx1"/>
                </a:solidFill>
                <a:effectLst/>
                <a:latin typeface="+mn-lt"/>
                <a:ea typeface="+mn-ea"/>
                <a:cs typeface="+mn-cs"/>
              </a:rPr>
              <a:t>Das Beispiel beschreibt </a:t>
            </a:r>
            <a:r>
              <a:rPr lang="de-AT" sz="1100" kern="1200" dirty="0" err="1" smtClean="0">
                <a:solidFill>
                  <a:schemeClr val="tx1"/>
                </a:solidFill>
                <a:effectLst/>
                <a:latin typeface="+mn-lt"/>
                <a:ea typeface="+mn-ea"/>
                <a:cs typeface="+mn-cs"/>
              </a:rPr>
              <a:t>Ayaans</a:t>
            </a:r>
            <a:r>
              <a:rPr lang="de-AT" sz="1100" kern="1200" dirty="0" smtClean="0">
                <a:solidFill>
                  <a:schemeClr val="tx1"/>
                </a:solidFill>
                <a:effectLst/>
                <a:latin typeface="+mn-lt"/>
                <a:ea typeface="+mn-ea"/>
                <a:cs typeface="+mn-cs"/>
              </a:rPr>
              <a:t> Situation in einem neuen Land. Sie ist eine 30-jährige Mutter aus Somalia, die kürzlich mit ihrem Sohn und Ehemann nach Österreich gekommen ist. Die kleine Familie hat bereits eine Wohnmöglichkeit, eine Hausärztin und Kinderbetreuungs- und Schulmöglichkeiten. </a:t>
            </a:r>
          </a:p>
          <a:p>
            <a:pPr>
              <a:buNone/>
            </a:pPr>
            <a:r>
              <a:rPr lang="de-AT" sz="1100" kern="1200" dirty="0" err="1" smtClean="0">
                <a:solidFill>
                  <a:schemeClr val="tx1"/>
                </a:solidFill>
                <a:effectLst/>
                <a:latin typeface="+mn-lt"/>
                <a:ea typeface="+mn-ea"/>
                <a:cs typeface="+mn-cs"/>
              </a:rPr>
              <a:t>Ayaan</a:t>
            </a:r>
            <a:r>
              <a:rPr lang="de-AT" sz="1100" kern="1200" dirty="0" smtClean="0">
                <a:solidFill>
                  <a:schemeClr val="tx1"/>
                </a:solidFill>
                <a:effectLst/>
                <a:latin typeface="+mn-lt"/>
                <a:ea typeface="+mn-ea"/>
                <a:cs typeface="+mn-cs"/>
              </a:rPr>
              <a:t> ist eine qualifizierte Lehrerin, aber es ist schwer, ihre Bildungsabschlüsse in Österreich anerkennen zu lassen. Da </a:t>
            </a:r>
            <a:r>
              <a:rPr lang="de-AT" sz="1100" kern="1200" dirty="0" err="1" smtClean="0">
                <a:solidFill>
                  <a:schemeClr val="tx1"/>
                </a:solidFill>
                <a:effectLst/>
                <a:latin typeface="+mn-lt"/>
                <a:ea typeface="+mn-ea"/>
                <a:cs typeface="+mn-cs"/>
              </a:rPr>
              <a:t>Ayaan</a:t>
            </a:r>
            <a:r>
              <a:rPr lang="de-AT" sz="1100" kern="1200" dirty="0" smtClean="0">
                <a:solidFill>
                  <a:schemeClr val="tx1"/>
                </a:solidFill>
                <a:effectLst/>
                <a:latin typeface="+mn-lt"/>
                <a:ea typeface="+mn-ea"/>
                <a:cs typeface="+mn-cs"/>
              </a:rPr>
              <a:t> ihre Karriere nicht fortsetzen kann, fühlt sie sich vom Bildungssystem ausgeschlossen. Außerdem hat sie sich mit den lokalen Behörden zu befassen, damit sie in ein Programm für Migrantinnen und Migranten einsteigen und Sprache und Kultur lernen kann. Für diese Prozesse ist es erforderlich, einige Techniken zu kennen, um durchsetzungsfähig zu kommunizieren.</a:t>
            </a:r>
          </a:p>
        </p:txBody>
      </p:sp>
    </p:spTree>
    <p:extLst>
      <p:ext uri="{BB962C8B-B14F-4D97-AF65-F5344CB8AC3E}">
        <p14:creationId xmlns:p14="http://schemas.microsoft.com/office/powerpoint/2010/main" val="1207474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err="1" smtClean="0">
                <a:solidFill>
                  <a:schemeClr val="tx1"/>
                </a:solidFill>
                <a:effectLst/>
                <a:latin typeface="+mn-lt"/>
                <a:ea typeface="+mn-ea"/>
                <a:cs typeface="+mn-cs"/>
              </a:rPr>
              <a:t>Ayaans</a:t>
            </a:r>
            <a:r>
              <a:rPr lang="de-AT" sz="1100" kern="1200" dirty="0" smtClean="0">
                <a:solidFill>
                  <a:schemeClr val="tx1"/>
                </a:solidFill>
                <a:effectLst/>
                <a:latin typeface="+mn-lt"/>
                <a:ea typeface="+mn-ea"/>
                <a:cs typeface="+mn-cs"/>
              </a:rPr>
              <a:t> Integrationsdrehscheibe umfasst sieben Dienste und Unterstützungen. </a:t>
            </a:r>
            <a:r>
              <a:rPr lang="de-AT" sz="1100" kern="1200" dirty="0" err="1" smtClean="0">
                <a:solidFill>
                  <a:schemeClr val="tx1"/>
                </a:solidFill>
                <a:effectLst/>
                <a:latin typeface="+mn-lt"/>
                <a:ea typeface="+mn-ea"/>
                <a:cs typeface="+mn-cs"/>
              </a:rPr>
              <a:t>Ayaan</a:t>
            </a:r>
            <a:r>
              <a:rPr lang="de-AT" sz="1100" kern="1200" dirty="0" smtClean="0">
                <a:solidFill>
                  <a:schemeClr val="tx1"/>
                </a:solidFill>
                <a:effectLst/>
                <a:latin typeface="+mn-lt"/>
                <a:ea typeface="+mn-ea"/>
                <a:cs typeface="+mn-cs"/>
              </a:rPr>
              <a:t> hat auf der Scheibe die Bereiche markiert, in denen sie sich vollständig, teilweise, nicht integriert oder  ausgeschlossen fühlt. </a:t>
            </a:r>
            <a:r>
              <a:rPr lang="de-AT" sz="1100" kern="1200" dirty="0" err="1" smtClean="0">
                <a:solidFill>
                  <a:schemeClr val="tx1"/>
                </a:solidFill>
                <a:effectLst/>
                <a:latin typeface="+mn-lt"/>
                <a:ea typeface="+mn-ea"/>
                <a:cs typeface="+mn-cs"/>
              </a:rPr>
              <a:t>Ayaans</a:t>
            </a:r>
            <a:r>
              <a:rPr lang="de-AT" sz="1100" kern="1200" dirty="0" smtClean="0">
                <a:solidFill>
                  <a:schemeClr val="tx1"/>
                </a:solidFill>
                <a:effectLst/>
                <a:latin typeface="+mn-lt"/>
                <a:ea typeface="+mn-ea"/>
                <a:cs typeface="+mn-cs"/>
              </a:rPr>
              <a:t> Integrationsdrehscheibe zeigt klar Bereiche, auf die sie sich zu konzentrieren hat, um eine ganzheitliche Integration in die neue Gemeinschaft zu erreichen. Sie fühlt sich besonders vom Bildungssystem ausgeschlossen. </a:t>
            </a:r>
          </a:p>
        </p:txBody>
      </p:sp>
    </p:spTree>
    <p:extLst>
      <p:ext uri="{BB962C8B-B14F-4D97-AF65-F5344CB8AC3E}">
        <p14:creationId xmlns:p14="http://schemas.microsoft.com/office/powerpoint/2010/main" val="1515302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de/frau-kopf-afro-silhouette-profil-308590/"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1783080" y="2960550"/>
            <a:ext cx="6675145" cy="2405700"/>
          </a:xfrm>
          <a:prstGeom prst="rect">
            <a:avLst/>
          </a:prstGeom>
        </p:spPr>
        <p:txBody>
          <a:bodyPr wrap="square" lIns="91425" tIns="91425" rIns="91425" bIns="91425" anchor="b" anchorCtr="0">
            <a:noAutofit/>
          </a:bodyPr>
          <a:lstStyle/>
          <a:p>
            <a:pPr lvl="0">
              <a:spcBef>
                <a:spcPts val="0"/>
              </a:spcBef>
              <a:buNone/>
            </a:pPr>
            <a:r>
              <a:rPr lang="de-AT" dirty="0" smtClean="0"/>
              <a:t>Durchsetzungsfähige Kommunikation</a:t>
            </a:r>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6950E0-450C-4A74-8D37-6738F0340D00}"/>
              </a:ext>
            </a:extLst>
          </p:cNvPr>
          <p:cNvSpPr>
            <a:spLocks noGrp="1"/>
          </p:cNvSpPr>
          <p:nvPr>
            <p:ph type="ctrTitle"/>
          </p:nvPr>
        </p:nvSpPr>
        <p:spPr>
          <a:xfrm>
            <a:off x="406400" y="1049943"/>
            <a:ext cx="8051825" cy="3169150"/>
          </a:xfrm>
        </p:spPr>
        <p:txBody>
          <a:bodyPr/>
          <a:lstStyle/>
          <a:p>
            <a:pPr algn="ctr"/>
            <a:r>
              <a:rPr lang="de-AT" sz="3600" dirty="0" smtClean="0"/>
              <a:t>Bestimmung der </a:t>
            </a:r>
            <a:r>
              <a:rPr lang="de-AT" sz="3600" dirty="0"/>
              <a:t>Bereiche, </a:t>
            </a:r>
            <a:r>
              <a:rPr lang="de-AT" sz="3600" dirty="0" smtClean="0"/>
              <a:t>die für Integration wichtig sind</a:t>
            </a:r>
            <a:endParaRPr lang="hr-HR" sz="3600" dirty="0"/>
          </a:p>
        </p:txBody>
      </p:sp>
    </p:spTree>
    <p:extLst>
      <p:ext uri="{BB962C8B-B14F-4D97-AF65-F5344CB8AC3E}">
        <p14:creationId xmlns:p14="http://schemas.microsoft.com/office/powerpoint/2010/main" val="120198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3" name="Rectangle 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2" name="Shape 255"/>
          <p:cNvSpPr txBox="1">
            <a:spLocks/>
          </p:cNvSpPr>
          <p:nvPr/>
        </p:nvSpPr>
        <p:spPr>
          <a:xfrm>
            <a:off x="809410" y="1123675"/>
            <a:ext cx="7525180" cy="15465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454F5B"/>
              </a:buClr>
              <a:buSzPct val="100000"/>
              <a:buFont typeface="Montserrat"/>
              <a:buNone/>
              <a:defRPr sz="3000" b="1" i="0" u="none" strike="noStrike" cap="none">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r>
              <a:rPr lang="en" sz="4400" dirty="0" smtClean="0">
                <a:solidFill>
                  <a:srgbClr val="FFFFFF"/>
                </a:solidFill>
              </a:rPr>
              <a:t>Danke für Ihre Teilnahme!</a:t>
            </a:r>
            <a:endParaRPr lang="en" sz="4400" dirty="0">
              <a:solidFill>
                <a:srgbClr val="FFFFFF"/>
              </a:solidFill>
            </a:endParaRPr>
          </a:p>
        </p:txBody>
      </p:sp>
      <p:sp>
        <p:nvSpPr>
          <p:cNvPr id="13" name="Textfeld 2"/>
          <p:cNvSpPr txBox="1"/>
          <p:nvPr/>
        </p:nvSpPr>
        <p:spPr>
          <a:xfrm>
            <a:off x="189817" y="5492269"/>
            <a:ext cx="6650609" cy="1107996"/>
          </a:xfrm>
          <a:prstGeom prst="rect">
            <a:avLst/>
          </a:prstGeom>
          <a:noFill/>
        </p:spPr>
        <p:txBody>
          <a:bodyPr wrap="square" rtlCol="0">
            <a:spAutoFit/>
          </a:bodyPr>
          <a:lstStyle/>
          <a:p>
            <a:r>
              <a:rPr lang="de-AT" sz="1100" dirty="0"/>
              <a:t>Dieses Projekt wurde mit Unterstützung der Europäischen Kommission finanziert. </a:t>
            </a:r>
            <a:endParaRPr lang="de-AT" sz="1100" dirty="0" smtClean="0"/>
          </a:p>
          <a:p>
            <a:endParaRPr lang="de-AT" sz="1100" dirty="0"/>
          </a:p>
          <a:p>
            <a:r>
              <a:rPr lang="de-AT" sz="1100" dirty="0"/>
              <a:t>Die Verantwortung für den Inhalt dieser Veröffentlichung trägt allein der Verfasser; die Kommission haftet nicht für die weitere Verwendung der darin enthaltenen Angaben</a:t>
            </a:r>
            <a:r>
              <a:rPr lang="de-AT" sz="1100" dirty="0" smtClean="0"/>
              <a:t>.</a:t>
            </a:r>
            <a:endParaRPr lang="en-GB" sz="1100" dirty="0"/>
          </a:p>
          <a:p>
            <a:endParaRPr lang="en-GB" sz="1100" dirty="0"/>
          </a:p>
          <a:p>
            <a:r>
              <a:rPr lang="de-AT" sz="1100" dirty="0"/>
              <a:t>Projektnr.: 2017-1-FR01-KA204-037126</a:t>
            </a:r>
          </a:p>
        </p:txBody>
      </p:sp>
      <p:pic>
        <p:nvPicPr>
          <p:cNvPr id="14" name="Grafik 1"/>
          <p:cNvPicPr>
            <a:picLocks noChangeAspect="1"/>
          </p:cNvPicPr>
          <p:nvPr/>
        </p:nvPicPr>
        <p:blipFill>
          <a:blip r:embed="rId3"/>
          <a:stretch>
            <a:fillRect/>
          </a:stretch>
        </p:blipFill>
        <p:spPr>
          <a:xfrm>
            <a:off x="5766954" y="3196975"/>
            <a:ext cx="2906443" cy="2573220"/>
          </a:xfrm>
          <a:prstGeom prst="rect">
            <a:avLst/>
          </a:prstGeom>
        </p:spPr>
      </p:pic>
      <p:sp>
        <p:nvSpPr>
          <p:cNvPr id="15" name="TextBox 14"/>
          <p:cNvSpPr txBox="1"/>
          <p:nvPr/>
        </p:nvSpPr>
        <p:spPr>
          <a:xfrm>
            <a:off x="226700" y="3661615"/>
            <a:ext cx="5300644" cy="954107"/>
          </a:xfrm>
          <a:prstGeom prst="rect">
            <a:avLst/>
          </a:prstGeom>
          <a:noFill/>
        </p:spPr>
        <p:txBody>
          <a:bodyPr wrap="square" rtlCol="0">
            <a:spAutoFit/>
          </a:bodyPr>
          <a:lstStyle/>
          <a:p>
            <a:r>
              <a:rPr lang="de-AT" dirty="0" smtClean="0"/>
              <a:t>Alle hier verwendeten Bilder stammen von Pixabay.com</a:t>
            </a:r>
          </a:p>
          <a:p>
            <a:endParaRPr lang="de-AT" dirty="0"/>
          </a:p>
          <a:p>
            <a:pPr lvl="0">
              <a:buClr>
                <a:srgbClr val="000000"/>
              </a:buClr>
              <a:buSzPts val="1400"/>
            </a:pPr>
            <a:endParaRPr lang="de-AT" dirty="0" smtClean="0"/>
          </a:p>
          <a:p>
            <a:endParaRPr lang="de-AT" dirty="0"/>
          </a:p>
        </p:txBody>
      </p:sp>
    </p:spTree>
    <p:extLst>
      <p:ext uri="{BB962C8B-B14F-4D97-AF65-F5344CB8AC3E}">
        <p14:creationId xmlns:p14="http://schemas.microsoft.com/office/powerpoint/2010/main" val="1922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242325"/>
            <a:ext cx="5815500" cy="1236000"/>
          </a:xfrm>
          <a:prstGeom prst="rect">
            <a:avLst/>
          </a:prstGeom>
        </p:spPr>
        <p:txBody>
          <a:bodyPr wrap="square" lIns="91425" tIns="91425" rIns="91425" bIns="91425" anchor="b" anchorCtr="0">
            <a:noAutofit/>
          </a:bodyPr>
          <a:lstStyle/>
          <a:p>
            <a:pPr lvl="0" rtl="0">
              <a:spcBef>
                <a:spcPts val="0"/>
              </a:spcBef>
              <a:buNone/>
            </a:pPr>
            <a:r>
              <a:rPr lang="de-AT" dirty="0" smtClean="0"/>
              <a:t>Durchsetzungsfähigkeit ist…</a:t>
            </a:r>
            <a:endParaRPr lang="en" dirty="0"/>
          </a:p>
        </p:txBody>
      </p:sp>
      <p:sp>
        <p:nvSpPr>
          <p:cNvPr id="2" name="Oval 1">
            <a:extLst>
              <a:ext uri="{FF2B5EF4-FFF2-40B4-BE49-F238E27FC236}">
                <a16:creationId xmlns="" xmlns:a16="http://schemas.microsoft.com/office/drawing/2014/main" id="{32D3570B-A4BD-4DD6-92F5-028CD6254DB1}"/>
              </a:ext>
            </a:extLst>
          </p:cNvPr>
          <p:cNvSpPr/>
          <p:nvPr/>
        </p:nvSpPr>
        <p:spPr>
          <a:xfrm>
            <a:off x="838200" y="1930400"/>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Meinung ausdrücken</a:t>
            </a:r>
            <a:endParaRPr lang="hr-HR" dirty="0"/>
          </a:p>
        </p:txBody>
      </p:sp>
      <p:sp>
        <p:nvSpPr>
          <p:cNvPr id="14" name="Oval 13">
            <a:extLst>
              <a:ext uri="{FF2B5EF4-FFF2-40B4-BE49-F238E27FC236}">
                <a16:creationId xmlns="" xmlns:a16="http://schemas.microsoft.com/office/drawing/2014/main" id="{2F3E7FE8-5B2D-4568-999B-3A703EE7163E}"/>
              </a:ext>
            </a:extLst>
          </p:cNvPr>
          <p:cNvSpPr/>
          <p:nvPr/>
        </p:nvSpPr>
        <p:spPr>
          <a:xfrm>
            <a:off x="3136900" y="1930400"/>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Von eigenen Rechten Gebrauch machen</a:t>
            </a:r>
            <a:endParaRPr lang="hr-HR" dirty="0"/>
          </a:p>
        </p:txBody>
      </p:sp>
      <p:sp>
        <p:nvSpPr>
          <p:cNvPr id="15" name="Oval 14">
            <a:extLst>
              <a:ext uri="{FF2B5EF4-FFF2-40B4-BE49-F238E27FC236}">
                <a16:creationId xmlns="" xmlns:a16="http://schemas.microsoft.com/office/drawing/2014/main" id="{4F428C06-9976-4C52-A0F1-C8741EDB1F97}"/>
              </a:ext>
            </a:extLst>
          </p:cNvPr>
          <p:cNvSpPr/>
          <p:nvPr/>
        </p:nvSpPr>
        <p:spPr>
          <a:xfrm>
            <a:off x="5372102" y="1930400"/>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Emotionen ausdrücken</a:t>
            </a:r>
            <a:endParaRPr lang="hr-HR" dirty="0"/>
          </a:p>
        </p:txBody>
      </p:sp>
      <p:sp>
        <p:nvSpPr>
          <p:cNvPr id="16" name="Oval 15">
            <a:extLst>
              <a:ext uri="{FF2B5EF4-FFF2-40B4-BE49-F238E27FC236}">
                <a16:creationId xmlns="" xmlns:a16="http://schemas.microsoft.com/office/drawing/2014/main" id="{563FBDD4-5D8C-4A5A-BB63-D9857A73A611}"/>
              </a:ext>
            </a:extLst>
          </p:cNvPr>
          <p:cNvSpPr/>
          <p:nvPr/>
        </p:nvSpPr>
        <p:spPr>
          <a:xfrm>
            <a:off x="838200" y="4249375"/>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Verantwortung übernehmen</a:t>
            </a:r>
            <a:endParaRPr lang="hr-HR" dirty="0"/>
          </a:p>
        </p:txBody>
      </p:sp>
      <p:sp>
        <p:nvSpPr>
          <p:cNvPr id="17" name="Oval 16">
            <a:extLst>
              <a:ext uri="{FF2B5EF4-FFF2-40B4-BE49-F238E27FC236}">
                <a16:creationId xmlns="" xmlns:a16="http://schemas.microsoft.com/office/drawing/2014/main" id="{DA4E2C37-E59F-4B45-855A-9608F1ABD0DC}"/>
              </a:ext>
            </a:extLst>
          </p:cNvPr>
          <p:cNvSpPr/>
          <p:nvPr/>
        </p:nvSpPr>
        <p:spPr>
          <a:xfrm>
            <a:off x="3136900" y="4249375"/>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Standpunkt vertreten</a:t>
            </a:r>
            <a:endParaRPr lang="hr-HR" dirty="0"/>
          </a:p>
        </p:txBody>
      </p:sp>
      <p:sp>
        <p:nvSpPr>
          <p:cNvPr id="18" name="Oval 17">
            <a:extLst>
              <a:ext uri="{FF2B5EF4-FFF2-40B4-BE49-F238E27FC236}">
                <a16:creationId xmlns="" xmlns:a16="http://schemas.microsoft.com/office/drawing/2014/main" id="{4D27FBE6-F45F-4150-81B9-A1B10828E43A}"/>
              </a:ext>
            </a:extLst>
          </p:cNvPr>
          <p:cNvSpPr/>
          <p:nvPr/>
        </p:nvSpPr>
        <p:spPr>
          <a:xfrm>
            <a:off x="5372102" y="4102100"/>
            <a:ext cx="1955800" cy="18669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Suche, was man möchte</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4A4D6A-AF21-4E0F-9DEC-3EC1FEB526F8}"/>
              </a:ext>
            </a:extLst>
          </p:cNvPr>
          <p:cNvSpPr>
            <a:spLocks noGrp="1"/>
          </p:cNvSpPr>
          <p:nvPr>
            <p:ph type="title"/>
          </p:nvPr>
        </p:nvSpPr>
        <p:spPr/>
        <p:txBody>
          <a:bodyPr/>
          <a:lstStyle/>
          <a:p>
            <a:r>
              <a:rPr lang="de-AT" dirty="0" smtClean="0"/>
              <a:t>Durchsetzungsfähigkeit ist </a:t>
            </a:r>
            <a:br>
              <a:rPr lang="de-AT" dirty="0" smtClean="0"/>
            </a:br>
            <a:r>
              <a:rPr lang="de-AT" dirty="0" smtClean="0"/>
              <a:t>nicht…</a:t>
            </a:r>
            <a:endParaRPr lang="hr-HR" dirty="0"/>
          </a:p>
        </p:txBody>
      </p:sp>
      <p:sp>
        <p:nvSpPr>
          <p:cNvPr id="3" name="Text Placeholder 2">
            <a:extLst>
              <a:ext uri="{FF2B5EF4-FFF2-40B4-BE49-F238E27FC236}">
                <a16:creationId xmlns="" xmlns:a16="http://schemas.microsoft.com/office/drawing/2014/main" id="{3EE8C109-2DB1-46A8-98A4-CCC3E1F34B73}"/>
              </a:ext>
            </a:extLst>
          </p:cNvPr>
          <p:cNvSpPr>
            <a:spLocks noGrp="1"/>
          </p:cNvSpPr>
          <p:nvPr>
            <p:ph type="body" idx="1"/>
          </p:nvPr>
        </p:nvSpPr>
        <p:spPr/>
        <p:txBody>
          <a:bodyPr numCol="2"/>
          <a:lstStyle/>
          <a:p>
            <a:r>
              <a:rPr lang="de-AT" dirty="0" smtClean="0"/>
              <a:t> </a:t>
            </a:r>
            <a:r>
              <a:rPr lang="hr-HR" dirty="0" smtClean="0"/>
              <a:t>Ag</a:t>
            </a:r>
            <a:r>
              <a:rPr lang="de-AT" dirty="0" smtClean="0"/>
              <a:t>g</a:t>
            </a:r>
            <a:r>
              <a:rPr lang="hr-HR" dirty="0" smtClean="0"/>
              <a:t>ression</a:t>
            </a:r>
            <a:endParaRPr lang="hr-HR" dirty="0"/>
          </a:p>
          <a:p>
            <a:r>
              <a:rPr lang="de-AT" dirty="0" smtClean="0"/>
              <a:t> Emotionen nicht  </a:t>
            </a:r>
          </a:p>
          <a:p>
            <a:pPr>
              <a:buNone/>
            </a:pPr>
            <a:r>
              <a:rPr lang="de-AT" dirty="0"/>
              <a:t> </a:t>
            </a:r>
            <a:r>
              <a:rPr lang="de-AT" dirty="0" smtClean="0"/>
              <a:t> ausdrücken</a:t>
            </a:r>
            <a:endParaRPr lang="hr-HR" dirty="0"/>
          </a:p>
          <a:p>
            <a:r>
              <a:rPr lang="hr-HR" dirty="0"/>
              <a:t> </a:t>
            </a:r>
            <a:r>
              <a:rPr lang="de-AT" dirty="0" smtClean="0"/>
              <a:t>Unverantwortliches </a:t>
            </a:r>
          </a:p>
          <a:p>
            <a:pPr>
              <a:buNone/>
            </a:pPr>
            <a:r>
              <a:rPr lang="de-AT" dirty="0"/>
              <a:t> </a:t>
            </a:r>
            <a:r>
              <a:rPr lang="de-AT" dirty="0" smtClean="0"/>
              <a:t>  Verhalten</a:t>
            </a:r>
            <a:endParaRPr lang="hr-HR" dirty="0"/>
          </a:p>
          <a:p>
            <a:endParaRPr lang="hr-HR" dirty="0"/>
          </a:p>
          <a:p>
            <a:endParaRPr lang="hr-HR" dirty="0"/>
          </a:p>
        </p:txBody>
      </p:sp>
      <p:pic>
        <p:nvPicPr>
          <p:cNvPr id="1026" name="Picture 2" descr="LÃ¶we, ZÃ¤hne, BrÃ¼llen, Angst, WÃ¼te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11604"/>
            <a:ext cx="3972293" cy="4055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07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42900" y="241300"/>
            <a:ext cx="8109900" cy="1050800"/>
          </a:xfrm>
          <a:prstGeom prst="rect">
            <a:avLst/>
          </a:prstGeom>
        </p:spPr>
        <p:txBody>
          <a:bodyPr wrap="square" lIns="91425" tIns="91425" rIns="91425" bIns="91425" anchor="b" anchorCtr="0">
            <a:noAutofit/>
          </a:bodyPr>
          <a:lstStyle/>
          <a:p>
            <a:pPr lvl="0"/>
            <a:r>
              <a:rPr lang="hr-HR" dirty="0"/>
              <a:t/>
            </a:r>
            <a:br>
              <a:rPr lang="hr-HR" dirty="0"/>
            </a:br>
            <a:r>
              <a:rPr lang="hr-HR" dirty="0"/>
              <a:t/>
            </a:r>
            <a:br>
              <a:rPr lang="hr-HR" dirty="0"/>
            </a:br>
            <a:r>
              <a:rPr lang="hr-HR" dirty="0"/>
              <a:t/>
            </a:r>
            <a:br>
              <a:rPr lang="hr-HR" dirty="0"/>
            </a:br>
            <a:r>
              <a:rPr lang="de-AT" dirty="0" smtClean="0"/>
              <a:t>Übung für Durchsetzungsfähigkeit:</a:t>
            </a:r>
            <a:br>
              <a:rPr lang="de-AT" dirty="0" smtClean="0"/>
            </a:br>
            <a:r>
              <a:rPr lang="de-AT" dirty="0" smtClean="0"/>
              <a:t>Tagebuch führen</a:t>
            </a:r>
            <a:endParaRPr lang="en" dirty="0"/>
          </a:p>
        </p:txBody>
      </p:sp>
      <p:sp>
        <p:nvSpPr>
          <p:cNvPr id="6" name="Rectangle 5">
            <a:extLst>
              <a:ext uri="{FF2B5EF4-FFF2-40B4-BE49-F238E27FC236}">
                <a16:creationId xmlns="" xmlns:a16="http://schemas.microsoft.com/office/drawing/2014/main" id="{B8741FF9-43A5-4D81-A0F6-2A390424AE30}"/>
              </a:ext>
            </a:extLst>
          </p:cNvPr>
          <p:cNvSpPr/>
          <p:nvPr/>
        </p:nvSpPr>
        <p:spPr>
          <a:xfrm>
            <a:off x="1719580" y="5984240"/>
            <a:ext cx="4673600" cy="660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AT" dirty="0" smtClean="0"/>
              <a:t>Wie kann man durchsetzungsstarke Kommunikation lernen?</a:t>
            </a:r>
            <a:endParaRPr lang="de-AT" dirty="0"/>
          </a:p>
        </p:txBody>
      </p:sp>
      <p:pic>
        <p:nvPicPr>
          <p:cNvPr id="1026" name="Picture 2" descr="Schreiben, Füllfederhalter, Tinte, Schreib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780" y="1885718"/>
            <a:ext cx="4597400" cy="3448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972900" y="3101725"/>
            <a:ext cx="7198200" cy="1546500"/>
          </a:xfrm>
          <a:prstGeom prst="rect">
            <a:avLst/>
          </a:prstGeom>
        </p:spPr>
        <p:txBody>
          <a:bodyPr wrap="square" lIns="91425" tIns="91425" rIns="91425" bIns="91425" anchor="b" anchorCtr="0">
            <a:noAutofit/>
          </a:bodyPr>
          <a:lstStyle/>
          <a:p>
            <a:pPr lvl="0" algn="ctr" rtl="0">
              <a:spcBef>
                <a:spcPts val="0"/>
              </a:spcBef>
              <a:buNone/>
            </a:pPr>
            <a:r>
              <a:rPr lang="de-AT" sz="7200" dirty="0" smtClean="0">
                <a:solidFill>
                  <a:srgbClr val="FFFFFF"/>
                </a:solidFill>
              </a:rPr>
              <a:t>Was können wir tun</a:t>
            </a:r>
            <a:r>
              <a:rPr lang="hr-HR" sz="7200" dirty="0" smtClean="0">
                <a:solidFill>
                  <a:srgbClr val="FFFFFF"/>
                </a:solidFill>
              </a:rPr>
              <a:t>?</a:t>
            </a:r>
            <a:endParaRPr lang="en" sz="7200"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1B2AF5-0828-475C-9EB2-75644BDBD454}"/>
              </a:ext>
            </a:extLst>
          </p:cNvPr>
          <p:cNvSpPr>
            <a:spLocks noGrp="1"/>
          </p:cNvSpPr>
          <p:nvPr>
            <p:ph type="title"/>
          </p:nvPr>
        </p:nvSpPr>
        <p:spPr/>
        <p:txBody>
          <a:bodyPr/>
          <a:lstStyle/>
          <a:p>
            <a:r>
              <a:rPr lang="de-AT" dirty="0" smtClean="0"/>
              <a:t>Wir können…</a:t>
            </a:r>
            <a:endParaRPr lang="hr-HR" dirty="0"/>
          </a:p>
        </p:txBody>
      </p:sp>
      <p:pic>
        <p:nvPicPr>
          <p:cNvPr id="3074" name="Picture 2" descr="HÃ¤ndedruck Handschlag Bezug Kooperieren 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481" y="2194877"/>
            <a:ext cx="6640510" cy="355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45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4BFBC3-CE1C-42A8-9D8F-DE64823844B1}"/>
              </a:ext>
            </a:extLst>
          </p:cNvPr>
          <p:cNvSpPr>
            <a:spLocks noGrp="1"/>
          </p:cNvSpPr>
          <p:nvPr>
            <p:ph type="title"/>
          </p:nvPr>
        </p:nvSpPr>
        <p:spPr/>
        <p:txBody>
          <a:bodyPr/>
          <a:lstStyle/>
          <a:p>
            <a:r>
              <a:rPr lang="de-AT" dirty="0" smtClean="0"/>
              <a:t>Kommunizieren lernen</a:t>
            </a:r>
            <a:endParaRPr lang="hr-HR" dirty="0"/>
          </a:p>
        </p:txBody>
      </p:sp>
      <p:sp>
        <p:nvSpPr>
          <p:cNvPr id="3" name="Text Placeholder 2">
            <a:extLst>
              <a:ext uri="{FF2B5EF4-FFF2-40B4-BE49-F238E27FC236}">
                <a16:creationId xmlns="" xmlns:a16="http://schemas.microsoft.com/office/drawing/2014/main" id="{3993988A-EB26-40E7-8A3A-33A80CDEFFF3}"/>
              </a:ext>
            </a:extLst>
          </p:cNvPr>
          <p:cNvSpPr>
            <a:spLocks noGrp="1"/>
          </p:cNvSpPr>
          <p:nvPr>
            <p:ph type="body" idx="1"/>
          </p:nvPr>
        </p:nvSpPr>
        <p:spPr/>
        <p:txBody>
          <a:bodyPr/>
          <a:lstStyle/>
          <a:p>
            <a:r>
              <a:rPr lang="de-AT" dirty="0"/>
              <a:t>Drücken Sie aus, welche Art von Verhalten Sie </a:t>
            </a:r>
            <a:endParaRPr lang="de-AT" dirty="0" smtClean="0"/>
          </a:p>
          <a:p>
            <a:pPr>
              <a:buNone/>
            </a:pPr>
            <a:r>
              <a:rPr lang="de-AT" dirty="0" smtClean="0"/>
              <a:t>   belästigt</a:t>
            </a:r>
            <a:endParaRPr lang="de-AT" dirty="0"/>
          </a:p>
          <a:p>
            <a:r>
              <a:rPr lang="de-AT" dirty="0" smtClean="0"/>
              <a:t>Verwenden Sie „Ich-Botschaften"</a:t>
            </a:r>
          </a:p>
          <a:p>
            <a:r>
              <a:rPr lang="de-AT" dirty="0" smtClean="0"/>
              <a:t>Entwicklung von Kommunikationsfähigkeiten (aktives  </a:t>
            </a:r>
          </a:p>
          <a:p>
            <a:pPr>
              <a:buNone/>
            </a:pPr>
            <a:r>
              <a:rPr lang="de-AT" dirty="0"/>
              <a:t> </a:t>
            </a:r>
            <a:r>
              <a:rPr lang="de-AT" dirty="0" smtClean="0"/>
              <a:t>  Zuhören</a:t>
            </a:r>
            <a:r>
              <a:rPr lang="de-AT" dirty="0"/>
              <a:t>, </a:t>
            </a:r>
            <a:r>
              <a:rPr lang="de-AT" dirty="0" smtClean="0"/>
              <a:t>Verhandeln, etc</a:t>
            </a:r>
            <a:r>
              <a:rPr lang="de-AT" dirty="0"/>
              <a:t>.)</a:t>
            </a:r>
            <a:endParaRPr lang="hr-HR" dirty="0"/>
          </a:p>
        </p:txBody>
      </p:sp>
      <p:pic>
        <p:nvPicPr>
          <p:cNvPr id="4098" name="Picture 2" descr="Arbeitsrecht, Human Resources, BÃ¼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080" y="4017654"/>
            <a:ext cx="4273867" cy="2409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74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Shape 100"/>
          <p:cNvSpPr txBox="1">
            <a:spLocks noGrp="1"/>
          </p:cNvSpPr>
          <p:nvPr>
            <p:ph type="title"/>
          </p:nvPr>
        </p:nvSpPr>
        <p:spPr>
          <a:xfrm>
            <a:off x="691200" y="634300"/>
            <a:ext cx="7761600" cy="657900"/>
          </a:xfrm>
          <a:prstGeom prst="rect">
            <a:avLst/>
          </a:prstGeom>
        </p:spPr>
        <p:txBody>
          <a:bodyPr wrap="square" lIns="91425" tIns="91425" rIns="91425" bIns="91425" anchor="b" anchorCtr="0">
            <a:noAutofit/>
          </a:bodyPr>
          <a:lstStyle/>
          <a:p>
            <a:pPr lvl="0">
              <a:spcBef>
                <a:spcPts val="0"/>
              </a:spcBef>
              <a:buNone/>
            </a:pPr>
            <a:r>
              <a:rPr lang="en" dirty="0" smtClean="0"/>
              <a:t>Fallbeispiel</a:t>
            </a:r>
            <a:endParaRPr lang="en" dirty="0"/>
          </a:p>
        </p:txBody>
      </p:sp>
      <p:sp>
        <p:nvSpPr>
          <p:cNvPr id="101" name="Shape 101"/>
          <p:cNvSpPr txBox="1">
            <a:spLocks noGrp="1"/>
          </p:cNvSpPr>
          <p:nvPr>
            <p:ph type="body" idx="2"/>
          </p:nvPr>
        </p:nvSpPr>
        <p:spPr>
          <a:xfrm>
            <a:off x="4685500" y="1857900"/>
            <a:ext cx="3767400" cy="4710000"/>
          </a:xfrm>
          <a:prstGeom prst="rect">
            <a:avLst/>
          </a:prstGeom>
        </p:spPr>
        <p:txBody>
          <a:bodyPr wrap="square" lIns="91425" tIns="91425" rIns="91425" bIns="91425" anchor="t" anchorCtr="0">
            <a:noAutofit/>
          </a:bodyPr>
          <a:lstStyle/>
          <a:p>
            <a:r>
              <a:rPr lang="de-AT" dirty="0" smtClean="0"/>
              <a:t>Ayaan</a:t>
            </a:r>
          </a:p>
          <a:p>
            <a:pPr marL="342900" indent="-342900">
              <a:buFont typeface="Arial" panose="020B0604020202020204" pitchFamily="34" charset="0"/>
              <a:buChar char="•"/>
            </a:pPr>
            <a:r>
              <a:rPr lang="de-AT" dirty="0" smtClean="0"/>
              <a:t>Aus Somalia</a:t>
            </a:r>
          </a:p>
          <a:p>
            <a:pPr marL="342900" indent="-342900">
              <a:buFont typeface="Arial" panose="020B0604020202020204" pitchFamily="34" charset="0"/>
              <a:buChar char="•"/>
            </a:pPr>
            <a:r>
              <a:rPr lang="de-AT" dirty="0" smtClean="0"/>
              <a:t>Weiblich</a:t>
            </a:r>
          </a:p>
          <a:p>
            <a:pPr marL="342900" indent="-342900">
              <a:buFont typeface="Arial" panose="020B0604020202020204" pitchFamily="34" charset="0"/>
              <a:buChar char="•"/>
            </a:pPr>
            <a:r>
              <a:rPr lang="de-AT" dirty="0" smtClean="0"/>
              <a:t>30 Jahre alt</a:t>
            </a:r>
          </a:p>
          <a:p>
            <a:pPr marL="342900" indent="-342900">
              <a:buFont typeface="Arial" panose="020B0604020202020204" pitchFamily="34" charset="0"/>
              <a:buChar char="•"/>
            </a:pPr>
            <a:r>
              <a:rPr lang="de-AT" dirty="0" smtClean="0"/>
              <a:t>Verheiratet</a:t>
            </a:r>
          </a:p>
          <a:p>
            <a:pPr marL="342900" indent="-342900">
              <a:buFont typeface="Arial" panose="020B0604020202020204" pitchFamily="34" charset="0"/>
              <a:buChar char="•"/>
            </a:pPr>
            <a:r>
              <a:rPr lang="de-AT" dirty="0" smtClean="0"/>
              <a:t>1 Kind im Alter von 5 Jahren</a:t>
            </a:r>
          </a:p>
          <a:p>
            <a:pPr marL="342900" indent="-342900">
              <a:buFont typeface="Arial" panose="020B0604020202020204" pitchFamily="34" charset="0"/>
              <a:buChar char="•"/>
            </a:pPr>
            <a:r>
              <a:rPr lang="de-AT" dirty="0" smtClean="0"/>
              <a:t>Ausgebildet als Lehrerin</a:t>
            </a:r>
          </a:p>
          <a:p>
            <a:pPr lvl="0" rtl="0">
              <a:spcBef>
                <a:spcPts val="0"/>
              </a:spcBef>
              <a:buNone/>
            </a:pPr>
            <a:endParaRPr lang="en" dirty="0"/>
          </a:p>
        </p:txBody>
      </p:sp>
      <p:pic>
        <p:nvPicPr>
          <p:cNvPr id="1026" name="Picture 2" descr="Frau, Kopf, Afro, Silhouette, Profi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398" y="2152679"/>
            <a:ext cx="2467580" cy="30697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0"/>
            <a:ext cx="7761600" cy="1292100"/>
          </a:xfrm>
          <a:prstGeom prst="rect">
            <a:avLst/>
          </a:prstGeom>
        </p:spPr>
        <p:txBody>
          <a:bodyPr wrap="square" lIns="91425" tIns="91425" rIns="91425" bIns="91425" anchor="b" anchorCtr="0">
            <a:noAutofit/>
          </a:bodyPr>
          <a:lstStyle/>
          <a:p>
            <a:pPr lvl="0" rtl="0">
              <a:spcBef>
                <a:spcPts val="0"/>
              </a:spcBef>
              <a:buNone/>
            </a:pPr>
            <a:r>
              <a:rPr lang="en" dirty="0"/>
              <a:t>A</a:t>
            </a:r>
            <a:r>
              <a:rPr lang="hr-HR" dirty="0" smtClean="0"/>
              <a:t>yaan</a:t>
            </a:r>
            <a:r>
              <a:rPr lang="en" dirty="0" smtClean="0"/>
              <a:t>s Integrationsdrehscheibe</a:t>
            </a:r>
            <a:endParaRPr lang="en" dirty="0"/>
          </a:p>
        </p:txBody>
      </p:sp>
      <p:graphicFrame>
        <p:nvGraphicFramePr>
          <p:cNvPr id="2" name="Diagramm 1"/>
          <p:cNvGraphicFramePr/>
          <p:nvPr>
            <p:extLst>
              <p:ext uri="{D42A27DB-BD31-4B8C-83A1-F6EECF244321}">
                <p14:modId xmlns:p14="http://schemas.microsoft.com/office/powerpoint/2010/main" val="3728788827"/>
              </p:ext>
            </p:extLst>
          </p:nvPr>
        </p:nvGraphicFramePr>
        <p:xfrm>
          <a:off x="1523999" y="1396999"/>
          <a:ext cx="6622473" cy="4255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llipse 2"/>
          <p:cNvSpPr/>
          <p:nvPr/>
        </p:nvSpPr>
        <p:spPr>
          <a:xfrm>
            <a:off x="3088034" y="1414085"/>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Gesundheits-versorge</a:t>
            </a:r>
            <a:endParaRPr lang="de-AT" dirty="0"/>
          </a:p>
        </p:txBody>
      </p:sp>
      <p:sp>
        <p:nvSpPr>
          <p:cNvPr id="4" name="Ellipse 3"/>
          <p:cNvSpPr/>
          <p:nvPr/>
        </p:nvSpPr>
        <p:spPr>
          <a:xfrm>
            <a:off x="3678382" y="2510208"/>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0" name="Ellipse 19"/>
          <p:cNvSpPr/>
          <p:nvPr/>
        </p:nvSpPr>
        <p:spPr>
          <a:xfrm>
            <a:off x="3964885" y="5737621"/>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Schule/</a:t>
            </a:r>
          </a:p>
          <a:p>
            <a:pPr algn="ctr"/>
            <a:r>
              <a:rPr lang="de-AT" dirty="0" smtClean="0"/>
              <a:t>Kinder-betreuung</a:t>
            </a:r>
            <a:endParaRPr lang="de-AT" dirty="0"/>
          </a:p>
        </p:txBody>
      </p:sp>
      <p:sp>
        <p:nvSpPr>
          <p:cNvPr id="21" name="Ellipse 20"/>
          <p:cNvSpPr/>
          <p:nvPr/>
        </p:nvSpPr>
        <p:spPr>
          <a:xfrm>
            <a:off x="239538" y="4445459"/>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Lokale Behörden</a:t>
            </a:r>
            <a:endParaRPr lang="de-AT" dirty="0"/>
          </a:p>
        </p:txBody>
      </p:sp>
      <p:sp>
        <p:nvSpPr>
          <p:cNvPr id="22" name="Ellipse 21"/>
          <p:cNvSpPr/>
          <p:nvPr/>
        </p:nvSpPr>
        <p:spPr>
          <a:xfrm>
            <a:off x="239538" y="3051692"/>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Wohnen</a:t>
            </a:r>
            <a:endParaRPr lang="de-AT" dirty="0"/>
          </a:p>
        </p:txBody>
      </p:sp>
      <p:sp>
        <p:nvSpPr>
          <p:cNvPr id="23" name="Ellipse 22"/>
          <p:cNvSpPr/>
          <p:nvPr/>
        </p:nvSpPr>
        <p:spPr>
          <a:xfrm>
            <a:off x="1137314" y="1860892"/>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Bildung</a:t>
            </a:r>
            <a:endParaRPr lang="de-AT" dirty="0"/>
          </a:p>
        </p:txBody>
      </p:sp>
      <p:sp>
        <p:nvSpPr>
          <p:cNvPr id="24" name="Ellipse 23"/>
          <p:cNvSpPr/>
          <p:nvPr/>
        </p:nvSpPr>
        <p:spPr>
          <a:xfrm>
            <a:off x="1444883" y="5672510"/>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Sprache und Kultur</a:t>
            </a:r>
            <a:endParaRPr lang="de-AT" dirty="0"/>
          </a:p>
        </p:txBody>
      </p:sp>
      <p:sp>
        <p:nvSpPr>
          <p:cNvPr id="25" name="Ellipse 24"/>
          <p:cNvSpPr/>
          <p:nvPr/>
        </p:nvSpPr>
        <p:spPr>
          <a:xfrm>
            <a:off x="5416841" y="4623256"/>
            <a:ext cx="1795551" cy="797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Arbeit</a:t>
            </a:r>
            <a:endParaRPr lang="de-AT" dirty="0"/>
          </a:p>
        </p:txBody>
      </p:sp>
      <p:sp>
        <p:nvSpPr>
          <p:cNvPr id="28" name="Ellipse 27"/>
          <p:cNvSpPr/>
          <p:nvPr/>
        </p:nvSpPr>
        <p:spPr>
          <a:xfrm>
            <a:off x="3088034" y="4099560"/>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9" name="Ellipse 28"/>
          <p:cNvSpPr/>
          <p:nvPr/>
        </p:nvSpPr>
        <p:spPr>
          <a:xfrm>
            <a:off x="3266615" y="4445459"/>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0" name="Ellipse 29"/>
          <p:cNvSpPr/>
          <p:nvPr/>
        </p:nvSpPr>
        <p:spPr>
          <a:xfrm>
            <a:off x="4148051" y="5105394"/>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1" name="Ellipse 30"/>
          <p:cNvSpPr/>
          <p:nvPr/>
        </p:nvSpPr>
        <p:spPr>
          <a:xfrm>
            <a:off x="3865418" y="4017818"/>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2" name="Ellipse 31"/>
          <p:cNvSpPr/>
          <p:nvPr/>
        </p:nvSpPr>
        <p:spPr>
          <a:xfrm>
            <a:off x="3552305" y="3849252"/>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3" name="Ellipse 32"/>
          <p:cNvSpPr/>
          <p:nvPr/>
        </p:nvSpPr>
        <p:spPr>
          <a:xfrm>
            <a:off x="2342658" y="3669143"/>
            <a:ext cx="224444" cy="1634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cxnSp>
        <p:nvCxnSpPr>
          <p:cNvPr id="6" name="Gerade Verbindung 5"/>
          <p:cNvCxnSpPr>
            <a:endCxn id="32" idx="7"/>
          </p:cNvCxnSpPr>
          <p:nvPr/>
        </p:nvCxnSpPr>
        <p:spPr>
          <a:xfrm flipH="1">
            <a:off x="3743880" y="2673692"/>
            <a:ext cx="46724" cy="1199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Gerade Verbindung 255"/>
          <p:cNvCxnSpPr>
            <a:stCxn id="32" idx="0"/>
            <a:endCxn id="33" idx="5"/>
          </p:cNvCxnSpPr>
          <p:nvPr/>
        </p:nvCxnSpPr>
        <p:spPr>
          <a:xfrm flipH="1" flipV="1">
            <a:off x="2534233" y="3808685"/>
            <a:ext cx="1130294" cy="405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Gerade Verbindung 257"/>
          <p:cNvCxnSpPr>
            <a:stCxn id="33" idx="4"/>
            <a:endCxn id="28" idx="3"/>
          </p:cNvCxnSpPr>
          <p:nvPr/>
        </p:nvCxnSpPr>
        <p:spPr>
          <a:xfrm>
            <a:off x="2454880" y="3832627"/>
            <a:ext cx="666023" cy="406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Gerade Verbindung 259"/>
          <p:cNvCxnSpPr>
            <a:stCxn id="28" idx="3"/>
            <a:endCxn id="29" idx="0"/>
          </p:cNvCxnSpPr>
          <p:nvPr/>
        </p:nvCxnSpPr>
        <p:spPr>
          <a:xfrm>
            <a:off x="3120903" y="4239102"/>
            <a:ext cx="257934" cy="206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Gerade Verbindung 261"/>
          <p:cNvCxnSpPr>
            <a:stCxn id="29" idx="5"/>
            <a:endCxn id="30" idx="5"/>
          </p:cNvCxnSpPr>
          <p:nvPr/>
        </p:nvCxnSpPr>
        <p:spPr>
          <a:xfrm>
            <a:off x="3458190" y="4585001"/>
            <a:ext cx="881436" cy="6599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Gerade Verbindung 264"/>
          <p:cNvCxnSpPr>
            <a:stCxn id="30" idx="5"/>
            <a:endCxn id="31" idx="5"/>
          </p:cNvCxnSpPr>
          <p:nvPr/>
        </p:nvCxnSpPr>
        <p:spPr>
          <a:xfrm flipH="1" flipV="1">
            <a:off x="4056993" y="4157360"/>
            <a:ext cx="282633" cy="1087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Gerade Verbindung 266"/>
          <p:cNvCxnSpPr>
            <a:stCxn id="31" idx="0"/>
            <a:endCxn id="32" idx="6"/>
          </p:cNvCxnSpPr>
          <p:nvPr/>
        </p:nvCxnSpPr>
        <p:spPr>
          <a:xfrm flipH="1" flipV="1">
            <a:off x="3776749" y="3930994"/>
            <a:ext cx="200891" cy="8682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518656"/>
      </p:ext>
    </p:extLst>
  </p:cSld>
  <p:clrMapOvr>
    <a:masterClrMapping/>
  </p:clrMapOvr>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0</TotalTime>
  <Words>681</Words>
  <Application>Microsoft Office PowerPoint</Application>
  <PresentationFormat>Bildschirmpräsentation (4:3)</PresentationFormat>
  <Paragraphs>65</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Montserrat</vt:lpstr>
      <vt:lpstr>Arial</vt:lpstr>
      <vt:lpstr>EngagePowerpoint Template</vt:lpstr>
      <vt:lpstr>Durchsetzungsfähige Kommunikation</vt:lpstr>
      <vt:lpstr>Durchsetzungsfähigkeit ist…</vt:lpstr>
      <vt:lpstr>Durchsetzungsfähigkeit ist  nicht…</vt:lpstr>
      <vt:lpstr>   Übung für Durchsetzungsfähigkeit: Tagebuch führen</vt:lpstr>
      <vt:lpstr>Was können wir tun?</vt:lpstr>
      <vt:lpstr>Wir können…</vt:lpstr>
      <vt:lpstr>Kommunizieren lernen</vt:lpstr>
      <vt:lpstr>Fallbeispiel</vt:lpstr>
      <vt:lpstr>Ayaans Integrationsdrehscheibe</vt:lpstr>
      <vt:lpstr>Bestimmung der Bereiche, die für Integration wichtig sind</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Katrin Schnabl</cp:lastModifiedBy>
  <cp:revision>61</cp:revision>
  <dcterms:created xsi:type="dcterms:W3CDTF">2017-10-27T16:23:16Z</dcterms:created>
  <dcterms:modified xsi:type="dcterms:W3CDTF">2018-09-13T10:06:58Z</dcterms:modified>
</cp:coreProperties>
</file>