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64" r:id="rId3"/>
    <p:sldId id="285" r:id="rId4"/>
    <p:sldId id="260" r:id="rId5"/>
    <p:sldId id="289" r:id="rId6"/>
    <p:sldId id="275" r:id="rId7"/>
    <p:sldId id="290" r:id="rId8"/>
    <p:sldId id="291" r:id="rId9"/>
    <p:sldId id="286" r:id="rId10"/>
    <p:sldId id="294" r:id="rId11"/>
    <p:sldId id="295" r:id="rId12"/>
    <p:sldId id="287" r:id="rId13"/>
    <p:sldId id="288" r:id="rId14"/>
    <p:sldId id="296" r:id="rId15"/>
    <p:sldId id="274"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71" autoAdjust="0"/>
  </p:normalViewPr>
  <p:slideViewPr>
    <p:cSldViewPr snapToGrid="0" snapToObjects="1">
      <p:cViewPr varScale="1">
        <p:scale>
          <a:sx n="93" d="100"/>
          <a:sy n="93" d="100"/>
        </p:scale>
        <p:origin x="5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smtClean="0">
                <a:solidFill>
                  <a:schemeClr val="tx1"/>
                </a:solidFill>
                <a:effectLst/>
                <a:latin typeface="+mn-lt"/>
                <a:ea typeface="+mn-ea"/>
                <a:cs typeface="+mn-cs"/>
              </a:rPr>
              <a:t>Diese Ressource soll Ideen liefern und Diskussionen darüber anstoßen, wie Migrantinnen sowie Migranten und ihre Gemeinschaften verschiedene Medienformen nutzen können, um ihre Geschichten und Meinungen zu teilen. Das ermutigt Einzelpersonen, darüber nachzudenken, welche Medien unserer Zeit sowohl in traditioneller als auch in digitaler Form bestehen. Einführend wird die Idee von Gemeinschaftsmedien anhand von Beispielen erklärt. Anschließend geht es darum, darüber nachzudenken, welche Möglichkeiten in (eigenen) Gemeinschaften bestehen, um Geschichten  zu teilen und Ideen zu entwickeln, wie diese Möglichkeiten genutzt oder neu geschaffen werden können.</a:t>
            </a:r>
          </a:p>
        </p:txBody>
      </p:sp>
    </p:spTree>
    <p:extLst>
      <p:ext uri="{BB962C8B-B14F-4D97-AF65-F5344CB8AC3E}">
        <p14:creationId xmlns:p14="http://schemas.microsoft.com/office/powerpoint/2010/main" val="3860154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Straßenzeitungen oder Magazine unterstützen Personen, die aus verschiedenen Gründen vom Arbeitsmarkt ausgeschlossen sind, wie zum Beispiel Obdachlose oder Asylbewerberinnen und Asylwerber. Es gibt dieses Format in mindestens 41 Ländern auf der ganzen Welt. In manchen Fällen sind diese Personen nicht nur die Zeitschriftenverkäuferinnen und Zeitschriftenverkäufer, sondern nehmen auch an der Produktion teil und schreiben Inhalte des Magazins. Die Straßenzeitung bietet ihnen die Möglichkeit, neue Fähigkeiten zu erwerben und ihre Ansichten und Erfahrungen mit der Gesellschaft zu teilen</a:t>
            </a:r>
            <a:r>
              <a:rPr lang="de-AT" sz="1100" kern="1200" dirty="0" smtClean="0">
                <a:solidFill>
                  <a:schemeClr val="tx1"/>
                </a:solidFill>
                <a:effectLst/>
                <a:latin typeface="+mn-lt"/>
                <a:ea typeface="+mn-ea"/>
                <a:cs typeface="+mn-cs"/>
              </a:rPr>
              <a:t>.</a:t>
            </a:r>
            <a:endParaRPr lang="de-AT" sz="1100" kern="1200" dirty="0" smtClean="0">
              <a:solidFill>
                <a:schemeClr val="tx1"/>
              </a:solidFill>
              <a:effectLst/>
              <a:latin typeface="+mn-lt"/>
              <a:ea typeface="+mn-ea"/>
              <a:cs typeface="+mn-cs"/>
            </a:endParaRPr>
          </a:p>
          <a:p>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3119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Lesen Sie bitte den folgenden Abschnitt aus einem Interview mit der Projektleitung des Projekts „Radio </a:t>
            </a:r>
            <a:r>
              <a:rPr lang="de-AT" sz="1100" kern="1200" dirty="0" err="1" smtClean="0">
                <a:solidFill>
                  <a:schemeClr val="tx1"/>
                </a:solidFill>
                <a:effectLst/>
                <a:latin typeface="+mn-lt"/>
                <a:ea typeface="+mn-ea"/>
                <a:cs typeface="+mn-cs"/>
              </a:rPr>
              <a:t>for</a:t>
            </a:r>
            <a:r>
              <a:rPr lang="de-AT" sz="1100" kern="1200" dirty="0" smtClean="0">
                <a:solidFill>
                  <a:schemeClr val="tx1"/>
                </a:solidFill>
                <a:effectLst/>
                <a:latin typeface="+mn-lt"/>
                <a:ea typeface="+mn-ea"/>
                <a:cs typeface="+mn-cs"/>
              </a:rPr>
              <a:t> </a:t>
            </a:r>
            <a:r>
              <a:rPr lang="de-AT" sz="1100" kern="1200" dirty="0" err="1" smtClean="0">
                <a:solidFill>
                  <a:schemeClr val="tx1"/>
                </a:solidFill>
                <a:effectLst/>
                <a:latin typeface="+mn-lt"/>
                <a:ea typeface="+mn-ea"/>
                <a:cs typeface="+mn-cs"/>
              </a:rPr>
              <a:t>Refugees</a:t>
            </a:r>
            <a:r>
              <a:rPr lang="de-AT" sz="1100" kern="1200" dirty="0" smtClean="0">
                <a:solidFill>
                  <a:schemeClr val="tx1"/>
                </a:solidFill>
                <a:effectLst/>
                <a:latin typeface="+mn-lt"/>
                <a:ea typeface="+mn-ea"/>
                <a:cs typeface="+mn-cs"/>
              </a:rPr>
              <a:t>“ aus dem Bericht „Räume der Inklusion“ des Europarates (2018).</a:t>
            </a:r>
          </a:p>
          <a:p>
            <a:pPr>
              <a:buNone/>
            </a:pPr>
            <a:r>
              <a:rPr lang="de-AT" sz="1100" kern="1200" dirty="0" smtClean="0">
                <a:solidFill>
                  <a:schemeClr val="tx1"/>
                </a:solidFill>
                <a:effectLst/>
                <a:latin typeface="+mn-lt"/>
                <a:ea typeface="+mn-ea"/>
                <a:cs typeface="+mn-cs"/>
              </a:rPr>
              <a:t>„Wie hilft man jemandem, unabhängig zu werden? Indem man ihnen allmählich die Kontrolle über den Prozess und gleichzeitig Raum zum Experimentieren gibt. So hat Joyce jetzt an einem Mittwochmorgen die Kinder zur Tagesmutter gebracht und beginnt, im Internet nach Nachrichten zu suchen und liest ihre E-Mails. </a:t>
            </a:r>
            <a:r>
              <a:rPr lang="de-AT" sz="1100" kern="1200" dirty="0" err="1" smtClean="0">
                <a:solidFill>
                  <a:schemeClr val="tx1"/>
                </a:solidFill>
                <a:effectLst/>
                <a:latin typeface="+mn-lt"/>
                <a:ea typeface="+mn-ea"/>
                <a:cs typeface="+mn-cs"/>
              </a:rPr>
              <a:t>Ameneh</a:t>
            </a:r>
            <a:r>
              <a:rPr lang="de-AT" sz="1100" kern="1200" dirty="0" smtClean="0">
                <a:solidFill>
                  <a:schemeClr val="tx1"/>
                </a:solidFill>
                <a:effectLst/>
                <a:latin typeface="+mn-lt"/>
                <a:ea typeface="+mn-ea"/>
                <a:cs typeface="+mn-cs"/>
              </a:rPr>
              <a:t> hat ein Interview im Zion Kunstzentrum gemacht und dafür alleine den Bus genommen. Anschließend kommt sie zurück und macht die Bearbeitung. Wenn Sie das mit der Situation in den ersten paar Wochen vergleichen, als </a:t>
            </a:r>
            <a:r>
              <a:rPr lang="de-AT" sz="1100" kern="1200" dirty="0" err="1" smtClean="0">
                <a:solidFill>
                  <a:schemeClr val="tx1"/>
                </a:solidFill>
                <a:effectLst/>
                <a:latin typeface="+mn-lt"/>
                <a:ea typeface="+mn-ea"/>
                <a:cs typeface="+mn-cs"/>
              </a:rPr>
              <a:t>Ameneh</a:t>
            </a:r>
            <a:r>
              <a:rPr lang="de-AT" sz="1100" kern="1200" dirty="0" smtClean="0">
                <a:solidFill>
                  <a:schemeClr val="tx1"/>
                </a:solidFill>
                <a:effectLst/>
                <a:latin typeface="+mn-lt"/>
                <a:ea typeface="+mn-ea"/>
                <a:cs typeface="+mn-cs"/>
              </a:rPr>
              <a:t> zwei oder drei Jahre hier gewesen war und keinen Bus selbst genommen hatte, Joyce noch nie einen Computer benutzt hat und wollte, dass ich mit dem Kindergarten spreche, weil sie sich Sorgen machte, dass sie ihr Englisch nicht verstehen würden. Jetzt geht sie ans Telefon und spricht. Das Selbstvertrauen und die Unabhängigkeit...“</a:t>
            </a:r>
          </a:p>
          <a:p>
            <a:pPr lvl="0">
              <a:spcBef>
                <a:spcPts val="0"/>
              </a:spcBef>
              <a:buNone/>
            </a:pPr>
            <a:endParaRPr lang="en-GB" dirty="0"/>
          </a:p>
        </p:txBody>
      </p:sp>
    </p:spTree>
    <p:extLst>
      <p:ext uri="{BB962C8B-B14F-4D97-AF65-F5344CB8AC3E}">
        <p14:creationId xmlns:p14="http://schemas.microsoft.com/office/powerpoint/2010/main" val="285677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Für die Diskussion behandeln Sie bitte folgende Fragen:</a:t>
            </a:r>
          </a:p>
          <a:p>
            <a:r>
              <a:rPr lang="de-AT" sz="1100" kern="1200" dirty="0" smtClean="0">
                <a:solidFill>
                  <a:schemeClr val="tx1"/>
                </a:solidFill>
                <a:effectLst/>
                <a:latin typeface="+mn-lt"/>
                <a:ea typeface="+mn-ea"/>
                <a:cs typeface="+mn-cs"/>
              </a:rPr>
              <a:t>Welche Bedeutung hatte das Projekt „Radio </a:t>
            </a:r>
            <a:r>
              <a:rPr lang="de-AT" sz="1100" kern="1200" dirty="0" err="1" smtClean="0">
                <a:solidFill>
                  <a:schemeClr val="tx1"/>
                </a:solidFill>
                <a:effectLst/>
                <a:latin typeface="+mn-lt"/>
                <a:ea typeface="+mn-ea"/>
                <a:cs typeface="+mn-cs"/>
              </a:rPr>
              <a:t>for</a:t>
            </a:r>
            <a:r>
              <a:rPr lang="de-AT" sz="1100" kern="1200" dirty="0" smtClean="0">
                <a:solidFill>
                  <a:schemeClr val="tx1"/>
                </a:solidFill>
                <a:effectLst/>
                <a:latin typeface="+mn-lt"/>
                <a:ea typeface="+mn-ea"/>
                <a:cs typeface="+mn-cs"/>
              </a:rPr>
              <a:t> </a:t>
            </a:r>
            <a:r>
              <a:rPr lang="de-AT" sz="1100" kern="1200" dirty="0" err="1" smtClean="0">
                <a:solidFill>
                  <a:schemeClr val="tx1"/>
                </a:solidFill>
                <a:effectLst/>
                <a:latin typeface="+mn-lt"/>
                <a:ea typeface="+mn-ea"/>
                <a:cs typeface="+mn-cs"/>
              </a:rPr>
              <a:t>Refugees</a:t>
            </a:r>
            <a:r>
              <a:rPr lang="de-AT" sz="1100" kern="1200" dirty="0" smtClean="0">
                <a:solidFill>
                  <a:schemeClr val="tx1"/>
                </a:solidFill>
                <a:effectLst/>
                <a:latin typeface="+mn-lt"/>
                <a:ea typeface="+mn-ea"/>
                <a:cs typeface="+mn-cs"/>
              </a:rPr>
              <a:t>“? </a:t>
            </a:r>
          </a:p>
          <a:p>
            <a:r>
              <a:rPr lang="de-AT" sz="1100" kern="1200" dirty="0" smtClean="0">
                <a:solidFill>
                  <a:schemeClr val="tx1"/>
                </a:solidFill>
                <a:effectLst/>
                <a:latin typeface="+mn-lt"/>
                <a:ea typeface="+mn-ea"/>
                <a:cs typeface="+mn-cs"/>
              </a:rPr>
              <a:t>Wie hat es sich auf die involvierten Flüchtlinge ausgewirkt?</a:t>
            </a:r>
          </a:p>
          <a:p>
            <a:r>
              <a:rPr lang="de-AT" sz="1100" kern="1200" dirty="0" smtClean="0">
                <a:solidFill>
                  <a:schemeClr val="tx1"/>
                </a:solidFill>
                <a:effectLst/>
                <a:latin typeface="+mn-lt"/>
                <a:ea typeface="+mn-ea"/>
                <a:cs typeface="+mn-cs"/>
              </a:rPr>
              <a:t>Welche Rollen und Verantwortlichkeiten hatten diese beiden Flüchtlinge? </a:t>
            </a:r>
          </a:p>
          <a:p>
            <a:r>
              <a:rPr lang="de-AT" sz="1100" kern="1200" dirty="0" smtClean="0">
                <a:solidFill>
                  <a:schemeClr val="tx1"/>
                </a:solidFill>
                <a:effectLst/>
                <a:latin typeface="+mn-lt"/>
                <a:ea typeface="+mn-ea"/>
                <a:cs typeface="+mn-cs"/>
              </a:rPr>
              <a:t>Können Sie sich andere Rollen vorstellen, die jemand bei einem Gemeinschaftsmedium haben kann? </a:t>
            </a:r>
          </a:p>
          <a:p>
            <a:pPr lvl="0">
              <a:spcBef>
                <a:spcPts val="0"/>
              </a:spcBef>
              <a:buNone/>
            </a:pPr>
            <a:endParaRPr dirty="0"/>
          </a:p>
        </p:txBody>
      </p:sp>
    </p:spTree>
    <p:extLst>
      <p:ext uri="{BB962C8B-B14F-4D97-AF65-F5344CB8AC3E}">
        <p14:creationId xmlns:p14="http://schemas.microsoft.com/office/powerpoint/2010/main" val="412523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Welche Gemeinschaftsmedien können von Ihrer Gruppe verwendet werden?</a:t>
            </a:r>
          </a:p>
          <a:p>
            <a:pPr>
              <a:buNone/>
            </a:pPr>
            <a:r>
              <a:rPr lang="de-AT" sz="1100" kern="1200" dirty="0" smtClean="0">
                <a:solidFill>
                  <a:schemeClr val="tx1"/>
                </a:solidFill>
                <a:effectLst/>
                <a:latin typeface="+mn-lt"/>
                <a:ea typeface="+mn-ea"/>
                <a:cs typeface="+mn-cs"/>
              </a:rPr>
              <a:t>Diskutieren Sie in kleinen Gruppen oder in Einzelarbeit verschiedene Gemeinschaftsmedien, die verwendet werden können, um Ihrer Gemeinschaft eine Stimme zu geben und Ihre Ansichten, Erfahrungen und Talente mit der Gesellschaft, in der Sie leben, zu teilen.</a:t>
            </a:r>
          </a:p>
          <a:p>
            <a:pPr lvl="0">
              <a:spcBef>
                <a:spcPts val="0"/>
              </a:spcBef>
              <a:buNone/>
            </a:pPr>
            <a:endParaRPr dirty="0"/>
          </a:p>
        </p:txBody>
      </p:sp>
    </p:spTree>
    <p:extLst>
      <p:ext uri="{BB962C8B-B14F-4D97-AF65-F5344CB8AC3E}">
        <p14:creationId xmlns:p14="http://schemas.microsoft.com/office/powerpoint/2010/main" val="120022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Erstellen Sie in Gruppenarbeit einen Aktionsplan, um ein Gemeinschaftsmedium zu wählen und aufzubauen. Sie können Fragen diskutieren, wie etwa: </a:t>
            </a:r>
          </a:p>
          <a:p>
            <a:r>
              <a:rPr lang="de-AT" sz="1100" kern="1200" dirty="0" smtClean="0">
                <a:solidFill>
                  <a:schemeClr val="tx1"/>
                </a:solidFill>
                <a:effectLst/>
                <a:latin typeface="+mn-lt"/>
                <a:ea typeface="+mn-ea"/>
                <a:cs typeface="+mn-cs"/>
              </a:rPr>
              <a:t>Welche Art von Medium wäre für Ihre Gemeinschaft am besten geeignet, um Ihre Nachricht zu teilen?</a:t>
            </a:r>
          </a:p>
          <a:p>
            <a:r>
              <a:rPr lang="de-AT" sz="1100" kern="1200" dirty="0" smtClean="0">
                <a:solidFill>
                  <a:schemeClr val="tx1"/>
                </a:solidFill>
                <a:effectLst/>
                <a:latin typeface="+mn-lt"/>
                <a:ea typeface="+mn-ea"/>
                <a:cs typeface="+mn-cs"/>
              </a:rPr>
              <a:t>Welche Ausdrucksformen würden Sie bevorzugen? Möchten Sie vielleicht Artikel, Geschichten, Meinungen oder Erfahrungen schreiben oder Fotos und Videos verwenden?</a:t>
            </a:r>
          </a:p>
          <a:p>
            <a:r>
              <a:rPr lang="de-AT" sz="1100" kern="1200" dirty="0" smtClean="0">
                <a:solidFill>
                  <a:schemeClr val="tx1"/>
                </a:solidFill>
                <a:effectLst/>
                <a:latin typeface="+mn-lt"/>
                <a:ea typeface="+mn-ea"/>
                <a:cs typeface="+mn-cs"/>
              </a:rPr>
              <a:t>Welche wird Ihre Zielgruppe sein?</a:t>
            </a:r>
          </a:p>
          <a:p>
            <a:r>
              <a:rPr lang="de-AT" sz="1100" kern="1200" dirty="0" smtClean="0">
                <a:solidFill>
                  <a:schemeClr val="tx1"/>
                </a:solidFill>
                <a:effectLst/>
                <a:latin typeface="+mn-lt"/>
                <a:ea typeface="+mn-ea"/>
                <a:cs typeface="+mn-cs"/>
              </a:rPr>
              <a:t>Wie können Sie Inhalte und Medien produzieren?</a:t>
            </a:r>
          </a:p>
          <a:p>
            <a:r>
              <a:rPr lang="de-AT" sz="1100" kern="1200" dirty="0" smtClean="0">
                <a:solidFill>
                  <a:schemeClr val="tx1"/>
                </a:solidFill>
                <a:effectLst/>
                <a:latin typeface="+mn-lt"/>
                <a:ea typeface="+mn-ea"/>
                <a:cs typeface="+mn-cs"/>
              </a:rPr>
              <a:t>Wie werden Sie es bekannt machen?</a:t>
            </a:r>
          </a:p>
          <a:p>
            <a:r>
              <a:rPr lang="de-AT" sz="1100" kern="1200" dirty="0" smtClean="0">
                <a:solidFill>
                  <a:schemeClr val="tx1"/>
                </a:solidFill>
                <a:effectLst/>
                <a:latin typeface="+mn-lt"/>
                <a:ea typeface="+mn-ea"/>
                <a:cs typeface="+mn-cs"/>
              </a:rPr>
              <a:t>Sind Kosten damit verbunden? Wie können Sie diese Ressourcen finden?</a:t>
            </a:r>
          </a:p>
          <a:p>
            <a:pPr marL="0" lvl="0" indent="0">
              <a:spcBef>
                <a:spcPts val="0"/>
              </a:spcBef>
              <a:buFont typeface="Arial"/>
              <a:buNone/>
            </a:pPr>
            <a:endParaRPr dirty="0"/>
          </a:p>
        </p:txBody>
      </p:sp>
    </p:spTree>
    <p:extLst>
      <p:ext uri="{BB962C8B-B14F-4D97-AF65-F5344CB8AC3E}">
        <p14:creationId xmlns:p14="http://schemas.microsoft.com/office/powerpoint/2010/main" val="426190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443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Jede Person hat eine Geschichte zu erzählen. In ganz Europa sind Millionen von Menschen, in verschiedene Länder abgewandert, um eine bessere Zukunft zu finden. Nicht-EU-</a:t>
            </a:r>
            <a:r>
              <a:rPr lang="de-AT" sz="1100" kern="1200" dirty="0" err="1" smtClean="0">
                <a:solidFill>
                  <a:schemeClr val="tx1"/>
                </a:solidFill>
                <a:effectLst/>
                <a:latin typeface="+mn-lt"/>
                <a:ea typeface="+mn-ea"/>
                <a:cs typeface="+mn-cs"/>
              </a:rPr>
              <a:t>MigrantInnen</a:t>
            </a:r>
            <a:r>
              <a:rPr lang="de-AT" sz="1100" kern="1200" dirty="0" smtClean="0">
                <a:solidFill>
                  <a:schemeClr val="tx1"/>
                </a:solidFill>
                <a:effectLst/>
                <a:latin typeface="+mn-lt"/>
                <a:ea typeface="+mn-ea"/>
                <a:cs typeface="+mn-cs"/>
              </a:rPr>
              <a:t>, die in Europa ankommen, tun dies aus einer Vielzahl von Gründen. Migration in Europa ist kein neues Phänomen.</a:t>
            </a: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7622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smtClean="0">
                <a:solidFill>
                  <a:schemeClr val="tx1"/>
                </a:solidFill>
                <a:effectLst/>
                <a:latin typeface="+mn-lt"/>
                <a:ea typeface="+mn-ea"/>
                <a:cs typeface="+mn-cs"/>
              </a:rPr>
              <a:t>Mit dem Krieg in Syrien und der Massenbewegung syrischer Flüchtlinge erregte das Thema Migration große Aufmerksamkeit in nationalen und internationalen Medien. Sie berichten häufig über die Zahl der Ankommenden, die gefährliche Überquerung von verzweifelten Migrantinnen und Migranten sowie Flüchtlingen über das Mittelmeer, die Herausforderung, die diese Migration den europäischen Ländern bereitet, und die verschiedenen Politiken der Europäischen Union und der Mitgliedstaaten zur Steuerung der Migration. Diese Nachrichten zielen jedoch normalerweise nicht darauf ab, die </a:t>
            </a:r>
            <a:r>
              <a:rPr lang="de-AT" sz="1100" kern="1200" dirty="0" err="1" smtClean="0">
                <a:solidFill>
                  <a:schemeClr val="tx1"/>
                </a:solidFill>
                <a:effectLst/>
                <a:latin typeface="+mn-lt"/>
                <a:ea typeface="+mn-ea"/>
                <a:cs typeface="+mn-cs"/>
              </a:rPr>
              <a:t>MigrantInnen</a:t>
            </a:r>
            <a:r>
              <a:rPr lang="de-AT" sz="1100" kern="1200" dirty="0" smtClean="0">
                <a:solidFill>
                  <a:schemeClr val="tx1"/>
                </a:solidFill>
                <a:effectLst/>
                <a:latin typeface="+mn-lt"/>
                <a:ea typeface="+mn-ea"/>
                <a:cs typeface="+mn-cs"/>
              </a:rPr>
              <a:t> selbst zu informieren, noch bringen sie ihre Ansichten und Meinungen in die öffentliche Diskussion ein. Dadurch werden sie von einer Diskussion, die sie direkt betrifft, ausgeschlossen.</a:t>
            </a:r>
          </a:p>
          <a:p>
            <a:pPr>
              <a:buNone/>
            </a:pPr>
            <a:endParaRPr lang="de-AT" sz="11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60789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Gemeinschaftsmedien können eine Alternative sein, um Migrantinnen und Migranten sowie Flüchtlinge zu fördern und ihnen eine Plattform zu bieten, auf der sie ihre Erfahrungen, Ansichten und Meinungen austauschen können und somit ihre Stimmen verstärken können. </a:t>
            </a:r>
          </a:p>
          <a:p>
            <a:pPr>
              <a:buNone/>
            </a:pPr>
            <a:r>
              <a:rPr lang="de-AT" sz="1100" kern="1200" dirty="0" smtClean="0">
                <a:solidFill>
                  <a:schemeClr val="tx1"/>
                </a:solidFill>
                <a:effectLst/>
                <a:latin typeface="+mn-lt"/>
                <a:ea typeface="+mn-ea"/>
                <a:cs typeface="+mn-cs"/>
              </a:rPr>
              <a:t>Gemeinschaftsmedien sind Medien für die Gemeinschaft, von der Gemeinschaft. Sie sind lokale, unabhängige und gemeinnützige Medien, die Zugang zu Ausbildungs-, Produktions- und Vertriebseinrichtungen für verschiedene Gruppen und Gemeinschaften bieten, die in den Mainstream-Medien unterrepräsentiert sind. Alle Mitglieder der Gemeinschaft sind willkommen und werden ermutigt, an allen Aspekten der Produktion teilzunehmen. Von der Entwicklung der Inhalte bis hin zur Verbreitung bieten sie marginalisierten Gruppen eine Stimme und tragen zur Entwicklung der Gemeinschaft, zur sozialen Eingliederung und zum interkulturellen Dialog bei.</a:t>
            </a: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63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smtClean="0">
                <a:solidFill>
                  <a:schemeClr val="tx1"/>
                </a:solidFill>
                <a:effectLst/>
                <a:latin typeface="+mn-lt"/>
                <a:ea typeface="+mn-ea"/>
                <a:cs typeface="+mn-cs"/>
              </a:rPr>
              <a:t>Laut dem Bericht „Räume der Inklusion“ des Europarates „zielen [Gemeinschaftsmedien] darauf ab, Zugang zu Kommunikation zu den eigenen Bedingungen der Gemeinschaft zu gewähren. Das bedeutet, dass die Teilnehmenden ihre eigenen Nachrichten gestalten können, indem sie als wichtige Akteure auftreten oder Nachrichten mit Relevanz für ihre Situation erstellen und Darstellungen aus den Mainstream-Medien korrigieren.“</a:t>
            </a:r>
          </a:p>
          <a:p>
            <a:pPr lvl="0">
              <a:spcBef>
                <a:spcPts val="0"/>
              </a:spcBef>
              <a:buNone/>
            </a:pPr>
            <a:endParaRPr lang="en-GB" dirty="0"/>
          </a:p>
        </p:txBody>
      </p:sp>
    </p:spTree>
    <p:extLst>
      <p:ext uri="{BB962C8B-B14F-4D97-AF65-F5344CB8AC3E}">
        <p14:creationId xmlns:p14="http://schemas.microsoft.com/office/powerpoint/2010/main" val="118659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Wie von der „Deutschen Welle Akademie“ berichtet, gibt es keine einheitliche Definition für Gemeinschaftsmedien, jedoch weitgehend übereinstimmende Merkmale:</a:t>
            </a:r>
          </a:p>
          <a:p>
            <a:pPr>
              <a:buNone/>
            </a:pPr>
            <a:r>
              <a:rPr lang="de-AT" sz="1100" kern="1200" dirty="0" smtClean="0">
                <a:solidFill>
                  <a:schemeClr val="tx1"/>
                </a:solidFill>
                <a:effectLst/>
                <a:latin typeface="+mn-lt"/>
                <a:ea typeface="+mn-ea"/>
                <a:cs typeface="+mn-cs"/>
              </a:rPr>
              <a:t>Gemeinschaftsmedien sind unabhängig von Regierungen, Geldgebern, Werbetreibenden und anderen Institutionen. Sie sind nicht gewinnorientiert: Jeder Überschuss wird in die Station und die Gemeinschaft reinvestiert. Die Teilnahme ist für alle Mitglieder der Gemeinschaft und auf allen Ebenen möglich, von Programmierung über Betrieb und sogar Finanzierung. Die Gemeinschaftsmedien unterstützen und tragen zur sozialen, wirtschaftlichen und kulturellen Entwicklung ihrer Gemeinschaft bei.</a:t>
            </a: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8803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smtClean="0">
                <a:solidFill>
                  <a:schemeClr val="tx1"/>
                </a:solidFill>
                <a:effectLst/>
                <a:latin typeface="+mn-lt"/>
                <a:ea typeface="+mn-ea"/>
                <a:cs typeface="+mn-cs"/>
              </a:rPr>
              <a:t>Gemeinschaftsmedien können von verschiedenen Gemeinschaften verwendet werden. Zum Beispiel von einer Gruppe von Menschen, die an demselben geografischen Ort leben (lokale Gemeinschaft) oder die dieselben Interessen teilen und verteidigen (wie Studierende, Flüchtlinge, Frauen oder sexuelle Minderheiten.) Sie können auch von ideologischen Gemeinschaften, die durch gemeinsame Ideale, Überzeugungen oder Ursachen verbunden sind, verwendet werden. Diese Kategorie kann soziale Bewegungen, politische oder religiöse Gruppen umfassen. Eine weitere Gruppe ist die ethnische Gemeinschaft, wie eine kleine Minderheit oder Migrantinnen und Migranten aus derselben ethnischen Gemeinschaft.</a:t>
            </a: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257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smtClean="0">
                <a:solidFill>
                  <a:schemeClr val="tx1"/>
                </a:solidFill>
                <a:effectLst/>
                <a:latin typeface="+mn-lt"/>
                <a:ea typeface="+mn-ea"/>
                <a:cs typeface="+mn-cs"/>
              </a:rPr>
              <a:t>Gemeinschaftsmedien können in allen Medienformen existieren. Die vorherrschenden sind das Gemeinschaftsradio, das Fernsehen oder Printmedien wie Zeitungen und Zeitschriften. Dazu können Artikel, Kurzgeschichten, Meinungsbeiträge und die Verwendung von Fotos gehören. Hinzu kommen Online-Medien und die Nutzung neuer Technologien wie Online-Zeitungen, Blogs und Videos. Gruppen können auch das Potenzial von sozialen Medien wie Facebook und Twitter nutzen, um ihre Botschaft zu verbreiten. Im Folgenden finden Sie einige Beispiele für Gemeinschaftsmedien.</a:t>
            </a:r>
          </a:p>
          <a:p>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577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kern="1200" dirty="0" err="1" smtClean="0">
                <a:solidFill>
                  <a:schemeClr val="tx1"/>
                </a:solidFill>
                <a:effectLst/>
                <a:latin typeface="+mn-lt"/>
                <a:ea typeface="+mn-ea"/>
                <a:cs typeface="+mn-cs"/>
              </a:rPr>
              <a:t>Okto</a:t>
            </a:r>
            <a:r>
              <a:rPr lang="de-AT" sz="1100" kern="1200" dirty="0" smtClean="0">
                <a:solidFill>
                  <a:schemeClr val="tx1"/>
                </a:solidFill>
                <a:effectLst/>
                <a:latin typeface="+mn-lt"/>
                <a:ea typeface="+mn-ea"/>
                <a:cs typeface="+mn-cs"/>
              </a:rPr>
              <a:t> Community TV ist ein partizipativer Fernsehsender in Wien. Er  existiert seit dem Jahr 2005 und ermöglicht Personen, die in den Mainstream-Medien unterrepräsentiert sind, Themen, an denen sie interessiert sind, ins Fernsehen zu bringen. Beraten werden sie dabei von dem erfahrenen Personal des Senders und werden mit dem nötigen Equipment und Räumlichkeiten ausgestattet.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noProof="0" dirty="0"/>
          </a:p>
        </p:txBody>
      </p:sp>
    </p:spTree>
    <p:extLst>
      <p:ext uri="{BB962C8B-B14F-4D97-AF65-F5344CB8AC3E}">
        <p14:creationId xmlns:p14="http://schemas.microsoft.com/office/powerpoint/2010/main" val="116363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smtClean="0"/>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okto.tv/"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596444" y="2960550"/>
            <a:ext cx="5861781" cy="2405700"/>
          </a:xfrm>
          <a:prstGeom prst="rect">
            <a:avLst/>
          </a:prstGeom>
        </p:spPr>
        <p:txBody>
          <a:bodyPr wrap="square" lIns="91425" tIns="91425" rIns="91425" bIns="91425" anchor="b" anchorCtr="0">
            <a:noAutofit/>
          </a:bodyPr>
          <a:lstStyle/>
          <a:p>
            <a:r>
              <a:rPr lang="de-AT" dirty="0"/>
              <a:t>Stimmen in der Gemeinde stärken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49116" y="923604"/>
            <a:ext cx="2587462" cy="430887"/>
          </a:xfrm>
          <a:prstGeom prst="rect">
            <a:avLst/>
          </a:prstGeom>
          <a:noFill/>
        </p:spPr>
        <p:txBody>
          <a:bodyPr wrap="square" rtlCol="0">
            <a:spAutoFit/>
          </a:bodyPr>
          <a:lstStyle/>
          <a:p>
            <a:pPr algn="r"/>
            <a:r>
              <a:rPr lang="de-AT" sz="2200" b="1" dirty="0" smtClean="0"/>
              <a:t>Straßenzeitungen</a:t>
            </a:r>
            <a:endParaRPr lang="de-AT" sz="2200" b="1" dirty="0"/>
          </a:p>
        </p:txBody>
      </p:sp>
      <p:pic>
        <p:nvPicPr>
          <p:cNvPr id="4" name="Picture 2" descr="Magazin, Farben, Medien, Seite, Bunte, Lesen, Ku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346" y="1693045"/>
            <a:ext cx="6126956" cy="408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71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8490857" cy="4281715"/>
          </a:xfrm>
          <a:prstGeom prst="rect">
            <a:avLst/>
          </a:prstGeom>
        </p:spPr>
        <p:txBody>
          <a:bodyPr wrap="square" lIns="91425" tIns="91425" rIns="91425" bIns="91425" anchor="b" anchorCtr="0">
            <a:noAutofit/>
          </a:bodyPr>
          <a:lstStyle/>
          <a:p>
            <a:r>
              <a:rPr lang="de-AT" sz="1800" b="0" i="1" dirty="0">
                <a:latin typeface="Monserrat"/>
                <a:cs typeface="Calibri"/>
              </a:rPr>
              <a:t>„Wie hilft man jemandem, unabhängig zu werden? Indem man ihnen allmählich die Kontrolle über den Prozess und gleichzeitig Raum zum Experimentieren gibt. So hat Joyce jetzt an einem Mittwochmorgen die Kinder zur Tagesmutter gebracht und beginnt, im Internet nach </a:t>
            </a:r>
            <a:r>
              <a:rPr lang="de-AT" sz="1800" b="0" i="1" dirty="0" smtClean="0">
                <a:latin typeface="Monserrat"/>
                <a:cs typeface="Calibri"/>
              </a:rPr>
              <a:t>Nachrichten </a:t>
            </a:r>
            <a:r>
              <a:rPr lang="de-AT" sz="1800" b="0" i="1" dirty="0">
                <a:latin typeface="Monserrat"/>
                <a:cs typeface="Calibri"/>
              </a:rPr>
              <a:t>zu suchen und liest ihre E-Mails. </a:t>
            </a:r>
            <a:r>
              <a:rPr lang="de-AT" sz="1800" b="0" i="1" dirty="0" err="1">
                <a:latin typeface="Monserrat"/>
                <a:cs typeface="Calibri"/>
              </a:rPr>
              <a:t>Ameneh</a:t>
            </a:r>
            <a:r>
              <a:rPr lang="de-AT" sz="1800" b="0" i="1" dirty="0">
                <a:latin typeface="Monserrat"/>
                <a:cs typeface="Calibri"/>
              </a:rPr>
              <a:t> hat ein Interview im Zion Kunstzentrum gemacht und dafür alleine den Bus genommen. Anschließend kommt sie zurück und macht die </a:t>
            </a:r>
            <a:r>
              <a:rPr lang="de-AT" sz="1800" b="0" i="1" dirty="0" smtClean="0">
                <a:latin typeface="Monserrat"/>
                <a:cs typeface="Calibri"/>
              </a:rPr>
              <a:t>Bearbeitung</a:t>
            </a:r>
            <a:r>
              <a:rPr lang="de-AT" sz="1800" b="0" i="1" dirty="0">
                <a:latin typeface="Monserrat"/>
                <a:cs typeface="Calibri"/>
              </a:rPr>
              <a:t>. Wenn Sie das mit der Situation in den ersten paar Wochen vergleichen, als </a:t>
            </a:r>
            <a:r>
              <a:rPr lang="de-AT" sz="1800" b="0" i="1" dirty="0" err="1">
                <a:latin typeface="Monserrat"/>
                <a:cs typeface="Calibri"/>
              </a:rPr>
              <a:t>Ameneh</a:t>
            </a:r>
            <a:r>
              <a:rPr lang="de-AT" sz="1800" b="0" i="1" dirty="0">
                <a:latin typeface="Monserrat"/>
                <a:cs typeface="Calibri"/>
              </a:rPr>
              <a:t> zwei oder drei Jahre hier gewesen war und keinen Bus selbst genommen hatte, Joyce noch nie einen Computer benutzt hat und wollte, dass ich mit dem Kindergarten spreche, weil sie sich Sorgen machte, dass sie ihr Englisch nicht verstehen würden. Jetzt geht sie ans Telefon und spricht. Das Selbstvertrauen und die Unabhängigkeit...“</a:t>
            </a:r>
            <a:br>
              <a:rPr lang="de-AT" sz="1800" b="0" i="1" dirty="0">
                <a:latin typeface="Monserrat"/>
                <a:cs typeface="Calibri"/>
              </a:rPr>
            </a:br>
            <a:r>
              <a:rPr lang="de-AT" sz="1800" b="0" i="1" dirty="0">
                <a:latin typeface="Monserrat"/>
                <a:cs typeface="Calibri"/>
              </a:rPr>
              <a:t>Projektleitung „Radio </a:t>
            </a:r>
            <a:r>
              <a:rPr lang="de-AT" sz="1800" b="0" i="1" dirty="0" err="1">
                <a:latin typeface="Monserrat"/>
                <a:cs typeface="Calibri"/>
              </a:rPr>
              <a:t>for</a:t>
            </a:r>
            <a:r>
              <a:rPr lang="de-AT" sz="1800" b="0" i="1" dirty="0">
                <a:latin typeface="Monserrat"/>
                <a:cs typeface="Calibri"/>
              </a:rPr>
              <a:t> </a:t>
            </a:r>
            <a:r>
              <a:rPr lang="de-AT" sz="1800" b="0" i="1" dirty="0" err="1">
                <a:latin typeface="Monserrat"/>
                <a:cs typeface="Calibri"/>
              </a:rPr>
              <a:t>Refugees</a:t>
            </a:r>
            <a:r>
              <a:rPr lang="de-AT" sz="1800" b="0" i="1" dirty="0">
                <a:latin typeface="Monserrat"/>
                <a:cs typeface="Calibri"/>
              </a:rPr>
              <a:t>“ aus „Räume der Inklusion“, Bericht des Europarates (2018).</a:t>
            </a:r>
            <a:endParaRPr lang="en-US" sz="1800" b="0" dirty="0">
              <a:latin typeface="Monserrat"/>
              <a:cs typeface="Calibri"/>
            </a:endParaRPr>
          </a:p>
        </p:txBody>
      </p:sp>
    </p:spTree>
    <p:extLst>
      <p:ext uri="{BB962C8B-B14F-4D97-AF65-F5344CB8AC3E}">
        <p14:creationId xmlns:p14="http://schemas.microsoft.com/office/powerpoint/2010/main" val="3572188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de-AT" dirty="0" smtClean="0"/>
              <a:t>Fallbeispiel und Diskussion</a:t>
            </a:r>
            <a:endParaRPr lang="de-AT" dirty="0"/>
          </a:p>
        </p:txBody>
      </p:sp>
      <p:sp>
        <p:nvSpPr>
          <p:cNvPr id="3" name="Rectangle 2"/>
          <p:cNvSpPr/>
          <p:nvPr/>
        </p:nvSpPr>
        <p:spPr>
          <a:xfrm>
            <a:off x="691200" y="1832429"/>
            <a:ext cx="8162514" cy="3046988"/>
          </a:xfrm>
          <a:prstGeom prst="rect">
            <a:avLst/>
          </a:prstGeom>
        </p:spPr>
        <p:txBody>
          <a:bodyPr wrap="square">
            <a:spAutoFit/>
          </a:bodyPr>
          <a:lstStyle/>
          <a:p>
            <a:pPr lvl="0">
              <a:buClr>
                <a:srgbClr val="D5D85A"/>
              </a:buClr>
              <a:buSzPct val="100000"/>
              <a:buFont typeface="Montserrat"/>
              <a:buChar char="▣"/>
            </a:pPr>
            <a:r>
              <a:rPr lang="de-AT" sz="2400" dirty="0" smtClean="0">
                <a:latin typeface="Monserrat"/>
                <a:cs typeface="Calibri"/>
              </a:rPr>
              <a:t>Welche Bedeutung hatte das Projekt „Radio </a:t>
            </a:r>
            <a:r>
              <a:rPr lang="de-AT" sz="2400" dirty="0" err="1" smtClean="0">
                <a:latin typeface="Monserrat"/>
                <a:cs typeface="Calibri"/>
              </a:rPr>
              <a:t>for</a:t>
            </a:r>
            <a:r>
              <a:rPr lang="de-AT" sz="2400" dirty="0" smtClean="0">
                <a:latin typeface="Monserrat"/>
                <a:cs typeface="Calibri"/>
              </a:rPr>
              <a:t> </a:t>
            </a:r>
            <a:r>
              <a:rPr lang="de-AT" sz="2400" dirty="0" err="1" smtClean="0">
                <a:latin typeface="Monserrat"/>
                <a:cs typeface="Calibri"/>
              </a:rPr>
              <a:t>Refugees</a:t>
            </a:r>
            <a:r>
              <a:rPr lang="de-AT" sz="2400" dirty="0" smtClean="0">
                <a:latin typeface="Monserrat"/>
                <a:cs typeface="Calibri"/>
              </a:rPr>
              <a:t>“? </a:t>
            </a:r>
          </a:p>
          <a:p>
            <a:pPr lvl="0">
              <a:buClr>
                <a:srgbClr val="D5D85A"/>
              </a:buClr>
              <a:buSzPct val="100000"/>
              <a:buFont typeface="Montserrat"/>
              <a:buChar char="▣"/>
            </a:pPr>
            <a:r>
              <a:rPr lang="de-AT" sz="2400" dirty="0" smtClean="0">
                <a:latin typeface="Monserrat"/>
                <a:cs typeface="Calibri"/>
              </a:rPr>
              <a:t>Wie </a:t>
            </a:r>
            <a:r>
              <a:rPr lang="de-AT" sz="2400" dirty="0">
                <a:latin typeface="Monserrat"/>
                <a:cs typeface="Calibri"/>
              </a:rPr>
              <a:t>hat es sich auf die involvierten Flüchtlinge </a:t>
            </a:r>
            <a:r>
              <a:rPr lang="de-AT" sz="2400" dirty="0" smtClean="0">
                <a:latin typeface="Monserrat"/>
                <a:cs typeface="Calibri"/>
              </a:rPr>
              <a:t>ausgewirkt?</a:t>
            </a:r>
          </a:p>
          <a:p>
            <a:pPr lvl="0">
              <a:buClr>
                <a:srgbClr val="D5D85A"/>
              </a:buClr>
              <a:buSzPct val="100000"/>
              <a:buFont typeface="Montserrat"/>
              <a:buChar char="▣"/>
            </a:pPr>
            <a:r>
              <a:rPr lang="de-AT" sz="2400" dirty="0" smtClean="0">
                <a:latin typeface="Monserrat"/>
                <a:cs typeface="Calibri"/>
              </a:rPr>
              <a:t>Welche </a:t>
            </a:r>
            <a:r>
              <a:rPr lang="de-AT" sz="2400" dirty="0">
                <a:latin typeface="Monserrat"/>
                <a:cs typeface="Calibri"/>
              </a:rPr>
              <a:t>Rollen und Verantwortlichkeiten hatten diese beiden Flüchtlinge? </a:t>
            </a:r>
            <a:endParaRPr lang="de-AT" sz="2400" dirty="0" smtClean="0">
              <a:latin typeface="Monserrat"/>
              <a:cs typeface="Calibri"/>
            </a:endParaRPr>
          </a:p>
          <a:p>
            <a:pPr lvl="0">
              <a:buClr>
                <a:srgbClr val="D5D85A"/>
              </a:buClr>
              <a:buSzPct val="100000"/>
              <a:buFont typeface="Montserrat"/>
              <a:buChar char="▣"/>
            </a:pPr>
            <a:r>
              <a:rPr lang="de-AT" sz="2400" dirty="0" smtClean="0">
                <a:latin typeface="Monserrat"/>
                <a:cs typeface="Calibri"/>
              </a:rPr>
              <a:t>Können </a:t>
            </a:r>
            <a:r>
              <a:rPr lang="de-AT" sz="2400" dirty="0">
                <a:latin typeface="Monserrat"/>
                <a:cs typeface="Calibri"/>
              </a:rPr>
              <a:t>Sie sich andere Rollen vorstellen, die jemand bei einem Gemeinschaftsmedium haben kann? </a:t>
            </a:r>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de-AT" dirty="0" smtClean="0"/>
              <a:t>Übung</a:t>
            </a:r>
            <a:r>
              <a:rPr lang="en-US" dirty="0" smtClean="0"/>
              <a:t>: </a:t>
            </a:r>
            <a:r>
              <a:rPr lang="de-AT" dirty="0" smtClean="0"/>
              <a:t>Wählen Sie Ihr eigenes Gemeinschaftsmedium</a:t>
            </a:r>
            <a:endParaRPr lang="en" dirty="0"/>
          </a:p>
        </p:txBody>
      </p:sp>
      <p:sp>
        <p:nvSpPr>
          <p:cNvPr id="264" name="Shape 264"/>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r>
              <a:rPr lang="de-AT" dirty="0" smtClean="0">
                <a:solidFill>
                  <a:schemeClr val="tx1"/>
                </a:solidFill>
              </a:rPr>
              <a:t>Welche </a:t>
            </a:r>
            <a:r>
              <a:rPr lang="de-AT" dirty="0">
                <a:solidFill>
                  <a:schemeClr val="tx1"/>
                </a:solidFill>
              </a:rPr>
              <a:t>Gemeinschaftsmedien können von Ihrer Gruppe verwendet werden</a:t>
            </a:r>
            <a:r>
              <a:rPr lang="de-AT" dirty="0" smtClean="0">
                <a:solidFill>
                  <a:schemeClr val="tx1"/>
                </a:solidFill>
              </a:rPr>
              <a:t>?</a:t>
            </a:r>
          </a:p>
          <a:p>
            <a:endParaRPr lang="en-GB" dirty="0">
              <a:solidFill>
                <a:schemeClr val="tx1"/>
              </a:solidFill>
            </a:endParaRPr>
          </a:p>
          <a:p>
            <a:r>
              <a:rPr lang="de-AT" dirty="0">
                <a:solidFill>
                  <a:schemeClr val="tx1"/>
                </a:solidFill>
              </a:rPr>
              <a:t>Diskutieren Sie in kleinen Gruppen oder in Einzelarbeit verschiedene Gemeinschaftsmedien, die verwendet werden können, um Ihrer Gemeinschaft eine Stimme zu geben und Ihre Ansichten, Erfahrungen und Talente mit der Gesellschaft, in der Sie leben, zu </a:t>
            </a:r>
            <a:r>
              <a:rPr lang="de-AT" dirty="0" smtClean="0">
                <a:solidFill>
                  <a:schemeClr val="tx1"/>
                </a:solidFill>
              </a:rPr>
              <a:t>teilen</a:t>
            </a:r>
            <a:endParaRPr lang="en-GB" dirty="0">
              <a:solidFill>
                <a:schemeClr val="tx1"/>
              </a:solidFill>
            </a:endParaRPr>
          </a:p>
          <a:p>
            <a:pPr lvl="0" rtl="0">
              <a:spcBef>
                <a:spcPts val="0"/>
              </a:spcBef>
              <a:buNone/>
            </a:pPr>
            <a:endParaRPr lang="en" sz="2000" dirty="0"/>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de-AT" dirty="0"/>
              <a:t>Übung</a:t>
            </a:r>
            <a:r>
              <a:rPr lang="en-US" dirty="0"/>
              <a:t>: </a:t>
            </a:r>
            <a:r>
              <a:rPr lang="de-AT" dirty="0"/>
              <a:t>Wählen Sie Ihr eigenes Gemeinschaftsmedium</a:t>
            </a:r>
            <a:endParaRPr lang="en" dirty="0"/>
          </a:p>
        </p:txBody>
      </p:sp>
      <p:sp>
        <p:nvSpPr>
          <p:cNvPr id="264" name="Shape 264"/>
          <p:cNvSpPr txBox="1">
            <a:spLocks noGrp="1"/>
          </p:cNvSpPr>
          <p:nvPr>
            <p:ph type="body" idx="1"/>
          </p:nvPr>
        </p:nvSpPr>
        <p:spPr>
          <a:xfrm>
            <a:off x="691200" y="1562393"/>
            <a:ext cx="7761600" cy="4590847"/>
          </a:xfrm>
          <a:prstGeom prst="rect">
            <a:avLst/>
          </a:prstGeom>
        </p:spPr>
        <p:txBody>
          <a:bodyPr wrap="square" lIns="91425" tIns="91425" rIns="91425" bIns="91425" anchor="t" anchorCtr="0">
            <a:noAutofit/>
          </a:bodyPr>
          <a:lstStyle/>
          <a:p>
            <a:pPr lvl="0" rtl="0">
              <a:spcBef>
                <a:spcPts val="0"/>
              </a:spcBef>
              <a:buNone/>
            </a:pPr>
            <a:r>
              <a:rPr lang="de-AT" b="1" dirty="0" smtClean="0">
                <a:solidFill>
                  <a:srgbClr val="608643"/>
                </a:solidFill>
                <a:latin typeface="Calibri"/>
                <a:cs typeface="Calibri"/>
              </a:rPr>
              <a:t>Aktionsplan</a:t>
            </a:r>
          </a:p>
          <a:p>
            <a:pPr lvl="0" rtl="0">
              <a:spcBef>
                <a:spcPts val="0"/>
              </a:spcBef>
              <a:buNone/>
            </a:pPr>
            <a:endParaRPr lang="en-US" b="1" dirty="0">
              <a:solidFill>
                <a:srgbClr val="608643"/>
              </a:solidFill>
              <a:latin typeface="Calibri"/>
              <a:cs typeface="Calibri"/>
            </a:endParaRPr>
          </a:p>
          <a:p>
            <a:pPr lvl="0" rtl="0">
              <a:spcBef>
                <a:spcPts val="0"/>
              </a:spcBef>
              <a:buNone/>
            </a:pPr>
            <a:endParaRPr lang="en" b="1" dirty="0">
              <a:solidFill>
                <a:srgbClr val="608643"/>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263020584"/>
              </p:ext>
            </p:extLst>
          </p:nvPr>
        </p:nvGraphicFramePr>
        <p:xfrm>
          <a:off x="691198" y="2213429"/>
          <a:ext cx="8089944" cy="3843726"/>
        </p:xfrm>
        <a:graphic>
          <a:graphicData uri="http://schemas.openxmlformats.org/drawingml/2006/table">
            <a:tbl>
              <a:tblPr firstRow="1" bandRow="1">
                <a:tableStyleId>{7257817E-EC5C-4880-A810-ED7F254FEA46}</a:tableStyleId>
              </a:tblPr>
              <a:tblGrid>
                <a:gridCol w="2193516"/>
                <a:gridCol w="5896428"/>
              </a:tblGrid>
              <a:tr h="488221">
                <a:tc>
                  <a:txBody>
                    <a:bodyPr/>
                    <a:lstStyle/>
                    <a:p>
                      <a:r>
                        <a:rPr lang="de-AT" sz="1800" b="1" dirty="0" smtClean="0"/>
                        <a:t>Art des</a:t>
                      </a:r>
                      <a:r>
                        <a:rPr lang="de-AT" sz="1800" b="1" baseline="0" dirty="0" smtClean="0"/>
                        <a:t> Mediums</a:t>
                      </a:r>
                      <a:r>
                        <a:rPr lang="de-AT" sz="1800" b="1" dirty="0" smtClean="0"/>
                        <a:t>:</a:t>
                      </a:r>
                      <a:endParaRPr lang="de-AT" sz="1800" b="1" dirty="0"/>
                    </a:p>
                  </a:txBody>
                  <a:tcPr/>
                </a:tc>
                <a:tc>
                  <a:txBody>
                    <a:bodyPr/>
                    <a:lstStyle/>
                    <a:p>
                      <a:endParaRPr lang="de-AT" dirty="0"/>
                    </a:p>
                  </a:txBody>
                  <a:tcPr/>
                </a:tc>
              </a:tr>
              <a:tr h="685550">
                <a:tc>
                  <a:txBody>
                    <a:bodyPr/>
                    <a:lstStyle/>
                    <a:p>
                      <a:r>
                        <a:rPr lang="de-AT" sz="1800" b="1" dirty="0" smtClean="0"/>
                        <a:t>Art </a:t>
                      </a:r>
                      <a:r>
                        <a:rPr lang="de-AT" sz="1800" b="1" noProof="0" dirty="0" smtClean="0"/>
                        <a:t>des Ausdrucks (Bild, Ton, Text, etc.):</a:t>
                      </a:r>
                      <a:endParaRPr lang="de-AT" sz="1800" b="1" noProof="0" dirty="0"/>
                    </a:p>
                  </a:txBody>
                  <a:tcPr/>
                </a:tc>
                <a:tc>
                  <a:txBody>
                    <a:bodyPr/>
                    <a:lstStyle/>
                    <a:p>
                      <a:endParaRPr lang="de-AT" dirty="0"/>
                    </a:p>
                  </a:txBody>
                  <a:tcPr/>
                </a:tc>
              </a:tr>
              <a:tr h="488221">
                <a:tc>
                  <a:txBody>
                    <a:bodyPr/>
                    <a:lstStyle/>
                    <a:p>
                      <a:r>
                        <a:rPr lang="de-AT" sz="1800" b="1" dirty="0" smtClean="0"/>
                        <a:t>Zielpublikum:</a:t>
                      </a:r>
                      <a:endParaRPr lang="de-AT" sz="1800" b="1" dirty="0"/>
                    </a:p>
                  </a:txBody>
                  <a:tcPr/>
                </a:tc>
                <a:tc>
                  <a:txBody>
                    <a:bodyPr/>
                    <a:lstStyle/>
                    <a:p>
                      <a:endParaRPr lang="de-AT" dirty="0"/>
                    </a:p>
                  </a:txBody>
                  <a:tcPr/>
                </a:tc>
              </a:tr>
              <a:tr h="488221">
                <a:tc>
                  <a:txBody>
                    <a:bodyPr/>
                    <a:lstStyle/>
                    <a:p>
                      <a:r>
                        <a:rPr lang="de-AT" sz="1800" b="1" dirty="0" smtClean="0"/>
                        <a:t>Produktion:</a:t>
                      </a:r>
                      <a:endParaRPr lang="de-AT" sz="1800" b="1" dirty="0"/>
                    </a:p>
                  </a:txBody>
                  <a:tcPr/>
                </a:tc>
                <a:tc>
                  <a:txBody>
                    <a:bodyPr/>
                    <a:lstStyle/>
                    <a:p>
                      <a:endParaRPr lang="de-AT" dirty="0"/>
                    </a:p>
                  </a:txBody>
                  <a:tcPr/>
                </a:tc>
              </a:tr>
              <a:tr h="488221">
                <a:tc>
                  <a:txBody>
                    <a:bodyPr/>
                    <a:lstStyle/>
                    <a:p>
                      <a:r>
                        <a:rPr lang="de-AT" sz="1800" b="1" dirty="0" smtClean="0"/>
                        <a:t>Verbreitung:</a:t>
                      </a:r>
                      <a:endParaRPr lang="de-AT" sz="1800" b="1" dirty="0"/>
                    </a:p>
                  </a:txBody>
                  <a:tcPr/>
                </a:tc>
                <a:tc>
                  <a:txBody>
                    <a:bodyPr/>
                    <a:lstStyle/>
                    <a:p>
                      <a:endParaRPr lang="de-AT" dirty="0"/>
                    </a:p>
                  </a:txBody>
                  <a:tcPr/>
                </a:tc>
              </a:tr>
              <a:tr h="488221">
                <a:tc>
                  <a:txBody>
                    <a:bodyPr/>
                    <a:lstStyle/>
                    <a:p>
                      <a:r>
                        <a:rPr lang="de-AT" sz="1800" b="1" dirty="0" smtClean="0"/>
                        <a:t>Kosten:</a:t>
                      </a:r>
                      <a:endParaRPr lang="de-AT" sz="1800" b="1" dirty="0"/>
                    </a:p>
                  </a:txBody>
                  <a:tcPr/>
                </a:tc>
                <a:tc>
                  <a:txBody>
                    <a:bodyPr/>
                    <a:lstStyle/>
                    <a:p>
                      <a:endParaRPr lang="de-AT" dirty="0"/>
                    </a:p>
                  </a:txBody>
                  <a:tcPr/>
                </a:tc>
              </a:tr>
              <a:tr h="488221">
                <a:tc>
                  <a:txBody>
                    <a:bodyPr/>
                    <a:lstStyle/>
                    <a:p>
                      <a:r>
                        <a:rPr lang="de-AT" sz="1800" b="1" i="1" dirty="0" smtClean="0"/>
                        <a:t>Weitere?</a:t>
                      </a:r>
                      <a:endParaRPr lang="de-AT" sz="1800" b="1" i="1" dirty="0"/>
                    </a:p>
                  </a:txBody>
                  <a:tcPr/>
                </a:tc>
                <a:tc>
                  <a:txBody>
                    <a:bodyPr/>
                    <a:lstStyle/>
                    <a:p>
                      <a:endParaRPr lang="de-AT" dirty="0"/>
                    </a:p>
                  </a:txBody>
                  <a:tcPr/>
                </a:tc>
              </a:tr>
            </a:tbl>
          </a:graphicData>
        </a:graphic>
      </p:graphicFrame>
    </p:spTree>
    <p:extLst>
      <p:ext uri="{BB962C8B-B14F-4D97-AF65-F5344CB8AC3E}">
        <p14:creationId xmlns:p14="http://schemas.microsoft.com/office/powerpoint/2010/main" val="2765691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6"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feld 2"/>
          <p:cNvSpPr txBox="1"/>
          <p:nvPr/>
        </p:nvSpPr>
        <p:spPr>
          <a:xfrm>
            <a:off x="189817" y="5492269"/>
            <a:ext cx="6650609" cy="1107996"/>
          </a:xfrm>
          <a:prstGeom prst="rect">
            <a:avLst/>
          </a:prstGeom>
          <a:noFill/>
        </p:spPr>
        <p:txBody>
          <a:bodyPr wrap="square" rtlCol="0">
            <a:spAutoFit/>
          </a:bodyPr>
          <a:lstStyle/>
          <a:p>
            <a:r>
              <a:rPr lang="de-AT" sz="1100" dirty="0"/>
              <a:t>Dieses Projekt wurde mit Unterstützung der Europäischen Kommission finanziert. </a:t>
            </a:r>
            <a:endParaRPr lang="de-AT" sz="1100" dirty="0" smtClean="0"/>
          </a:p>
          <a:p>
            <a:endParaRPr lang="de-AT" sz="1100" dirty="0"/>
          </a:p>
          <a:p>
            <a:r>
              <a:rPr lang="de-AT" sz="1100" dirty="0"/>
              <a:t>Die Verantwortung für den Inhalt dieser Veröffentlichung trägt allein der Verfasser; die Kommission haftet nicht für die weitere Verwendung der darin enthaltenen Angaben</a:t>
            </a:r>
            <a:r>
              <a:rPr lang="de-AT" sz="1100" dirty="0" smtClean="0"/>
              <a:t>.</a:t>
            </a:r>
            <a:endParaRPr lang="en-GB" sz="1100" dirty="0"/>
          </a:p>
          <a:p>
            <a:endParaRPr lang="en-GB" sz="1100" dirty="0"/>
          </a:p>
          <a:p>
            <a:r>
              <a:rPr lang="de-AT" sz="1100" dirty="0"/>
              <a:t>Projektnr.: 2017-1-FR01-KA204-037126</a:t>
            </a:r>
          </a:p>
        </p:txBody>
      </p:sp>
      <p:pic>
        <p:nvPicPr>
          <p:cNvPr id="11" name="Grafik 1"/>
          <p:cNvPicPr>
            <a:picLocks noChangeAspect="1"/>
          </p:cNvPicPr>
          <p:nvPr/>
        </p:nvPicPr>
        <p:blipFill>
          <a:blip r:embed="rId3"/>
          <a:stretch>
            <a:fillRect/>
          </a:stretch>
        </p:blipFill>
        <p:spPr>
          <a:xfrm>
            <a:off x="5766954" y="3196975"/>
            <a:ext cx="2906443" cy="2573220"/>
          </a:xfrm>
          <a:prstGeom prst="rect">
            <a:avLst/>
          </a:prstGeom>
        </p:spPr>
      </p:pic>
      <p:sp>
        <p:nvSpPr>
          <p:cNvPr id="12" name="TextBox 11"/>
          <p:cNvSpPr txBox="1"/>
          <p:nvPr/>
        </p:nvSpPr>
        <p:spPr>
          <a:xfrm>
            <a:off x="224764" y="3799093"/>
            <a:ext cx="5300644" cy="1169551"/>
          </a:xfrm>
          <a:prstGeom prst="rect">
            <a:avLst/>
          </a:prstGeom>
          <a:noFill/>
        </p:spPr>
        <p:txBody>
          <a:bodyPr wrap="square" rtlCol="0">
            <a:spAutoFit/>
          </a:bodyPr>
          <a:lstStyle/>
          <a:p>
            <a:r>
              <a:rPr lang="de-AT" dirty="0" smtClean="0"/>
              <a:t>Alle hier verwendeten Bilder stammen von Pixabay.com</a:t>
            </a:r>
          </a:p>
          <a:p>
            <a:endParaRPr lang="de-AT" dirty="0"/>
          </a:p>
          <a:p>
            <a:r>
              <a:rPr lang="de-AT" dirty="0"/>
              <a:t>Link: https://www.okto.tv/</a:t>
            </a:r>
            <a:endParaRPr lang="de-AT" dirty="0" smtClean="0"/>
          </a:p>
          <a:p>
            <a:pPr lvl="0">
              <a:buClr>
                <a:srgbClr val="000000"/>
              </a:buClr>
              <a:buSzPts val="1400"/>
            </a:pPr>
            <a:endParaRPr lang="de-AT" dirty="0" smtClean="0"/>
          </a:p>
          <a:p>
            <a:endParaRPr lang="de-AT" dirty="0"/>
          </a:p>
        </p:txBody>
      </p:sp>
      <p:sp>
        <p:nvSpPr>
          <p:cNvPr id="13" name="Shape 255"/>
          <p:cNvSpPr txBox="1">
            <a:spLocks/>
          </p:cNvSpPr>
          <p:nvPr/>
        </p:nvSpPr>
        <p:spPr>
          <a:xfrm>
            <a:off x="809410" y="1123675"/>
            <a:ext cx="7525180"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 sz="4400" dirty="0" smtClean="0">
                <a:solidFill>
                  <a:srgbClr val="FFFFFF"/>
                </a:solidFill>
              </a:rPr>
              <a:t>Danke für Ihre Teilnahme!</a:t>
            </a:r>
            <a:endParaRPr lang="en" sz="44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de-AT" dirty="0"/>
              <a:t>Die eigene Lebensgeschichte</a:t>
            </a:r>
            <a:endParaRPr lang="en" dirty="0"/>
          </a:p>
        </p:txBody>
      </p:sp>
      <p:pic>
        <p:nvPicPr>
          <p:cNvPr id="1026" name="Picture 2" descr="Wandern, Gruppe, Alpine, Linie, Mens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51" y="1888381"/>
            <a:ext cx="2333345" cy="15647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uÃgÃ¤nger, Kreuzung, StraÃe, Stad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735" y="1888381"/>
            <a:ext cx="48482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Ã¼gel Gruppe Von Personen Kamera AusrÃ¼st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051" y="3939219"/>
            <a:ext cx="3556000" cy="237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050" name="Picture 2" descr="Bundle, Jute Seil, Zeitung, Alte Zeit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450397"/>
            <a:ext cx="3016885" cy="20112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ahrheit Zeitung Nachrichten Gedruck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181" y="2831146"/>
            <a:ext cx="4886325"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de-AT" dirty="0" smtClean="0"/>
              <a:t>Herausforderungen</a:t>
            </a:r>
            <a:endParaRPr lang="en" dirty="0"/>
          </a:p>
        </p:txBody>
      </p:sp>
      <p:pic>
        <p:nvPicPr>
          <p:cNvPr id="6" name="Picture 6" descr="Zeitung Artikel Zeitschrift Schlagzeilen 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948" y="1624513"/>
            <a:ext cx="2969765" cy="25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de-AT" dirty="0" smtClean="0"/>
              <a:t>Was sind Gemeinschaftsmedien?</a:t>
            </a:r>
            <a:endParaRPr lang="de-AT" dirty="0"/>
          </a:p>
        </p:txBody>
      </p:sp>
      <p:pic>
        <p:nvPicPr>
          <p:cNvPr id="3074" name="Picture 2" descr="Hr24, Werbung, GeschÃ¤ft, Call-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94" y="2114233"/>
            <a:ext cx="4416425" cy="4416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7950225" cy="4005536"/>
          </a:xfrm>
          <a:prstGeom prst="rect">
            <a:avLst/>
          </a:prstGeom>
        </p:spPr>
        <p:txBody>
          <a:bodyPr wrap="square" lIns="91425" tIns="91425" rIns="91425" bIns="91425" anchor="b" anchorCtr="0">
            <a:noAutofit/>
          </a:bodyPr>
          <a:lstStyle/>
          <a:p>
            <a:r>
              <a:rPr lang="en-GB" sz="2400" dirty="0"/>
              <a:t/>
            </a:r>
            <a:br>
              <a:rPr lang="en-GB" sz="2400" dirty="0"/>
            </a:br>
            <a:r>
              <a:rPr lang="de-AT" sz="2400" dirty="0" smtClean="0"/>
              <a:t>„</a:t>
            </a:r>
            <a:r>
              <a:rPr lang="de-AT" sz="2400" b="0" i="1" dirty="0" smtClean="0"/>
              <a:t>Gemeinschaftsmedien </a:t>
            </a:r>
            <a:r>
              <a:rPr lang="de-AT" sz="2400" b="0" i="1" dirty="0"/>
              <a:t>zielen darauf ab, Zugang zu Kommunikation zu den eigenen Bedingungen der Gemeinschaft zu gewähren. </a:t>
            </a:r>
            <a:r>
              <a:rPr lang="de-AT" sz="2400" b="0" i="1" dirty="0" smtClean="0"/>
              <a:t>Das </a:t>
            </a:r>
            <a:r>
              <a:rPr lang="de-AT" sz="2400" b="0" i="1" dirty="0"/>
              <a:t>bedeutet, dass die Teilnehmenden ihre eigenen Nachrichten gestalten können, indem sie als wichtige AkteurInnen auftreten oder Nachrichten mit Relevanz für ihre Situation erstellen und Darstellungen aus den Mainstream-Medien korrigieren.“</a:t>
            </a:r>
            <a:r>
              <a:rPr lang="en-GB" sz="2400" b="0" i="1" dirty="0"/>
              <a:t/>
            </a:r>
            <a:br>
              <a:rPr lang="en-GB" sz="2400" b="0" i="1" dirty="0"/>
            </a:br>
            <a:r>
              <a:rPr lang="en-GB" sz="2400" b="0" i="1" dirty="0" smtClean="0"/>
              <a:t/>
            </a:r>
            <a:br>
              <a:rPr lang="en-GB" sz="2400" b="0" i="1" dirty="0" smtClean="0"/>
            </a:br>
            <a:r>
              <a:rPr lang="de-AT" sz="2400" b="0" i="1" dirty="0" smtClean="0"/>
              <a:t>Bericht </a:t>
            </a:r>
            <a:r>
              <a:rPr lang="de-AT" sz="2400" b="0" i="1" dirty="0"/>
              <a:t>des Europarates „Räume der Inklusion“</a:t>
            </a:r>
            <a:endParaRPr lang="en" sz="2400" b="0" dirty="0">
              <a:latin typeface="Calibri"/>
              <a:cs typeface="Calibri"/>
            </a:endParaRPr>
          </a:p>
        </p:txBody>
      </p:sp>
    </p:spTree>
    <p:extLst>
      <p:ext uri="{BB962C8B-B14F-4D97-AF65-F5344CB8AC3E}">
        <p14:creationId xmlns:p14="http://schemas.microsoft.com/office/powerpoint/2010/main" val="272147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11" name="TextBox 10"/>
          <p:cNvSpPr txBox="1"/>
          <p:nvPr/>
        </p:nvSpPr>
        <p:spPr>
          <a:xfrm>
            <a:off x="580571" y="1954572"/>
            <a:ext cx="2467429" cy="553998"/>
          </a:xfrm>
          <a:prstGeom prst="rect">
            <a:avLst/>
          </a:prstGeom>
          <a:noFill/>
        </p:spPr>
        <p:txBody>
          <a:bodyPr wrap="square" rtlCol="0">
            <a:spAutoFit/>
          </a:bodyPr>
          <a:lstStyle/>
          <a:p>
            <a:r>
              <a:rPr lang="de-AT" sz="3000" b="1" dirty="0" smtClean="0"/>
              <a:t>unabhängig</a:t>
            </a:r>
            <a:endParaRPr lang="de-AT" sz="3000" b="1" dirty="0"/>
          </a:p>
        </p:txBody>
      </p:sp>
      <p:sp>
        <p:nvSpPr>
          <p:cNvPr id="12" name="TextBox 11"/>
          <p:cNvSpPr txBox="1"/>
          <p:nvPr/>
        </p:nvSpPr>
        <p:spPr>
          <a:xfrm>
            <a:off x="2159000" y="3514858"/>
            <a:ext cx="4354286" cy="553998"/>
          </a:xfrm>
          <a:prstGeom prst="rect">
            <a:avLst/>
          </a:prstGeom>
          <a:noFill/>
        </p:spPr>
        <p:txBody>
          <a:bodyPr wrap="square" rtlCol="0">
            <a:spAutoFit/>
          </a:bodyPr>
          <a:lstStyle/>
          <a:p>
            <a:r>
              <a:rPr lang="de-AT" sz="3000" b="1" dirty="0" smtClean="0"/>
              <a:t>partizipativ</a:t>
            </a:r>
          </a:p>
        </p:txBody>
      </p:sp>
      <p:sp>
        <p:nvSpPr>
          <p:cNvPr id="13" name="TextBox 12"/>
          <p:cNvSpPr txBox="1"/>
          <p:nvPr/>
        </p:nvSpPr>
        <p:spPr>
          <a:xfrm>
            <a:off x="5908496" y="2562998"/>
            <a:ext cx="2005677" cy="553998"/>
          </a:xfrm>
          <a:prstGeom prst="rect">
            <a:avLst/>
          </a:prstGeom>
          <a:noFill/>
        </p:spPr>
        <p:txBody>
          <a:bodyPr wrap="none" rtlCol="0">
            <a:spAutoFit/>
          </a:bodyPr>
          <a:lstStyle/>
          <a:p>
            <a:r>
              <a:rPr lang="de-AT" sz="3000" b="1" dirty="0" smtClean="0"/>
              <a:t>non-profit</a:t>
            </a:r>
            <a:endParaRPr lang="de-AT" sz="3000" b="1" dirty="0"/>
          </a:p>
        </p:txBody>
      </p:sp>
      <p:sp>
        <p:nvSpPr>
          <p:cNvPr id="14" name="TextBox 13"/>
          <p:cNvSpPr txBox="1"/>
          <p:nvPr/>
        </p:nvSpPr>
        <p:spPr>
          <a:xfrm>
            <a:off x="616856" y="4733834"/>
            <a:ext cx="7835943" cy="553998"/>
          </a:xfrm>
          <a:prstGeom prst="rect">
            <a:avLst/>
          </a:prstGeom>
          <a:noFill/>
        </p:spPr>
        <p:txBody>
          <a:bodyPr wrap="square" rtlCol="0">
            <a:spAutoFit/>
          </a:bodyPr>
          <a:lstStyle/>
          <a:p>
            <a:r>
              <a:rPr lang="de-AT" sz="3000" b="1" dirty="0" smtClean="0"/>
              <a:t>sozio-ökonomische Entwicklung &amp; Kultur</a:t>
            </a:r>
            <a:endParaRPr lang="de-AT" sz="3000" b="1" dirty="0"/>
          </a:p>
        </p:txBody>
      </p:sp>
      <p:sp>
        <p:nvSpPr>
          <p:cNvPr id="8"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de-AT" dirty="0" smtClean="0"/>
              <a:t>Wie sind Gemeinschaftsmedien?</a:t>
            </a:r>
            <a:endParaRPr lang="de-A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de-AT" dirty="0"/>
              <a:t>Gemeinschaften, die von </a:t>
            </a:r>
            <a:r>
              <a:rPr lang="de-AT" dirty="0" smtClean="0"/>
              <a:t>dieser</a:t>
            </a:r>
            <a:br>
              <a:rPr lang="de-AT" dirty="0" smtClean="0"/>
            </a:br>
            <a:r>
              <a:rPr lang="de-AT" dirty="0" smtClean="0"/>
              <a:t>Art </a:t>
            </a:r>
            <a:r>
              <a:rPr lang="de-AT" dirty="0"/>
              <a:t>Medien profitieren</a:t>
            </a:r>
            <a:endParaRPr lang="en" dirty="0"/>
          </a:p>
        </p:txBody>
      </p:sp>
      <p:pic>
        <p:nvPicPr>
          <p:cNvPr id="4098" name="Picture 2" descr="Teamarbeit, Familie, Zusam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2499677"/>
            <a:ext cx="60864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5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de-AT" dirty="0" smtClean="0"/>
              <a:t>Formen</a:t>
            </a:r>
            <a:r>
              <a:rPr lang="en-US" dirty="0" smtClean="0"/>
              <a:t> von </a:t>
            </a:r>
            <a:r>
              <a:rPr lang="de-AT" dirty="0"/>
              <a:t>Gemeinschaftsmedien</a:t>
            </a:r>
            <a:endParaRPr lang="en" dirty="0"/>
          </a:p>
        </p:txBody>
      </p:sp>
      <p:pic>
        <p:nvPicPr>
          <p:cNvPr id="5122" name="Picture 2" descr="Boombox Ghetto Blaster Audio-Player Cd S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836420"/>
            <a:ext cx="2495023" cy="13338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eitung Leeuwarder Courant Presse News T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985" y="1737360"/>
            <a:ext cx="3093235" cy="205009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v, Fernsehen, Retro, Klassiker, Al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00" y="3787458"/>
            <a:ext cx="1971040" cy="131660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witter, Facebook, Miteinander, Informationsaustaus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1587" y="4204441"/>
            <a:ext cx="3295015" cy="219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0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47144" y="527476"/>
            <a:ext cx="2292075" cy="1107996"/>
          </a:xfrm>
          <a:prstGeom prst="rect">
            <a:avLst/>
          </a:prstGeom>
          <a:noFill/>
        </p:spPr>
        <p:txBody>
          <a:bodyPr wrap="square" rtlCol="0">
            <a:spAutoFit/>
          </a:bodyPr>
          <a:lstStyle/>
          <a:p>
            <a:pPr algn="r"/>
            <a:r>
              <a:rPr lang="de-AT" sz="2200" b="1" dirty="0" err="1" smtClean="0"/>
              <a:t>Okto</a:t>
            </a:r>
            <a:r>
              <a:rPr lang="de-AT" sz="2200" b="1" dirty="0" smtClean="0"/>
              <a:t> </a:t>
            </a:r>
            <a:r>
              <a:rPr lang="de-AT" sz="2200" b="1" dirty="0" err="1" smtClean="0"/>
              <a:t>CommunityTV</a:t>
            </a:r>
            <a:endParaRPr lang="en-GB" sz="2200" b="1" dirty="0" smtClean="0"/>
          </a:p>
          <a:p>
            <a:pPr algn="r"/>
            <a:endParaRPr lang="en-GB" sz="2200" b="1" dirty="0"/>
          </a:p>
        </p:txBody>
      </p:sp>
      <p:pic>
        <p:nvPicPr>
          <p:cNvPr id="2050" name="Picture 2" descr="Tv, Fernsehen, Retro, Klassiker, Alte, Ant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20" y="2185472"/>
            <a:ext cx="5520054" cy="3680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ufen, Afro, Megaphon, Schreien, Megaf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287" y="2745828"/>
            <a:ext cx="1661573" cy="1109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191691" y="1481583"/>
            <a:ext cx="3192780" cy="461665"/>
          </a:xfrm>
          <a:prstGeom prst="rect">
            <a:avLst/>
          </a:prstGeom>
          <a:noFill/>
        </p:spPr>
        <p:txBody>
          <a:bodyPr wrap="square" rtlCol="0">
            <a:spAutoFit/>
          </a:bodyPr>
          <a:lstStyle/>
          <a:p>
            <a:r>
              <a:rPr lang="de-AT" sz="2400" dirty="0">
                <a:hlinkClick r:id="rId5"/>
              </a:rPr>
              <a:t>https://www.okto.tv</a:t>
            </a:r>
            <a:r>
              <a:rPr lang="de-AT" sz="2400" dirty="0" smtClean="0">
                <a:hlinkClick r:id="rId5"/>
              </a:rPr>
              <a:t>/</a:t>
            </a:r>
            <a:r>
              <a:rPr lang="de-AT" sz="2400" dirty="0" smtClean="0"/>
              <a:t> </a:t>
            </a:r>
            <a:endParaRPr lang="de-AT" sz="2400" dirty="0"/>
          </a:p>
        </p:txBody>
      </p:sp>
    </p:spTree>
    <p:extLst>
      <p:ext uri="{BB962C8B-B14F-4D97-AF65-F5344CB8AC3E}">
        <p14:creationId xmlns:p14="http://schemas.microsoft.com/office/powerpoint/2010/main" val="169391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1633</Words>
  <Application>Microsoft Office PowerPoint</Application>
  <PresentationFormat>Bildschirmpräsentation (4:3)</PresentationFormat>
  <Paragraphs>71</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Calibri</vt:lpstr>
      <vt:lpstr>Montserrat</vt:lpstr>
      <vt:lpstr>Arial</vt:lpstr>
      <vt:lpstr>Monserrat</vt:lpstr>
      <vt:lpstr>EngagePowerpoint Template</vt:lpstr>
      <vt:lpstr>Stimmen in der Gemeinde stärken</vt:lpstr>
      <vt:lpstr>Die eigene Lebensgeschichte</vt:lpstr>
      <vt:lpstr>Herausforderungen</vt:lpstr>
      <vt:lpstr>Was sind Gemeinschaftsmedien?</vt:lpstr>
      <vt:lpstr> „Gemeinschaftsmedien zielen darauf ab, Zugang zu Kommunikation zu den eigenen Bedingungen der Gemeinschaft zu gewähren. Das bedeutet, dass die Teilnehmenden ihre eigenen Nachrichten gestalten können, indem sie als wichtige AkteurInnen auftreten oder Nachrichten mit Relevanz für ihre Situation erstellen und Darstellungen aus den Mainstream-Medien korrigieren.“  Bericht des Europarates „Räume der Inklusion“</vt:lpstr>
      <vt:lpstr>Wie sind Gemeinschaftsmedien?</vt:lpstr>
      <vt:lpstr>Gemeinschaften, die von dieser Art Medien profitieren</vt:lpstr>
      <vt:lpstr>Formen von Gemeinschaftsmedien</vt:lpstr>
      <vt:lpstr>PowerPoint-Präsentation</vt:lpstr>
      <vt:lpstr>PowerPoint-Präsentation</vt:lpstr>
      <vt:lpstr>„Wie hilft man jemandem, unabhängig zu werden? Indem man ihnen allmählich die Kontrolle über den Prozess und gleichzeitig Raum zum Experimentieren gibt. So hat Joyce jetzt an einem Mittwochmorgen die Kinder zur Tagesmutter gebracht und beginnt, im Internet nach Nachrichten zu suchen und liest ihre E-Mails. Ameneh hat ein Interview im Zion Kunstzentrum gemacht und dafür alleine den Bus genommen. Anschließend kommt sie zurück und macht die Bearbeitung. Wenn Sie das mit der Situation in den ersten paar Wochen vergleichen, als Ameneh zwei oder drei Jahre hier gewesen war und keinen Bus selbst genommen hatte, Joyce noch nie einen Computer benutzt hat und wollte, dass ich mit dem Kindergarten spreche, weil sie sich Sorgen machte, dass sie ihr Englisch nicht verstehen würden. Jetzt geht sie ans Telefon und spricht. Das Selbstvertrauen und die Unabhängigkeit...“ Projektleitung „Radio for Refugees“ aus „Räume der Inklusion“, Bericht des Europarates (2018).</vt:lpstr>
      <vt:lpstr>Fallbeispiel und Diskussion</vt:lpstr>
      <vt:lpstr>Übung: Wählen Sie Ihr eigenes Gemeinschaftsmedium</vt:lpstr>
      <vt:lpstr>Übung: Wählen Sie Ihr eigenes Gemeinschaftsmedium</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Katrin Schnabl</cp:lastModifiedBy>
  <cp:revision>60</cp:revision>
  <dcterms:created xsi:type="dcterms:W3CDTF">2017-10-27T16:23:16Z</dcterms:created>
  <dcterms:modified xsi:type="dcterms:W3CDTF">2018-09-13T09:55:04Z</dcterms:modified>
</cp:coreProperties>
</file>