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9"/>
  </p:notesMasterIdLst>
  <p:sldIdLst>
    <p:sldId id="256" r:id="rId2"/>
    <p:sldId id="264" r:id="rId3"/>
    <p:sldId id="285" r:id="rId4"/>
    <p:sldId id="260" r:id="rId5"/>
    <p:sldId id="289" r:id="rId6"/>
    <p:sldId id="275" r:id="rId7"/>
    <p:sldId id="290" r:id="rId8"/>
    <p:sldId id="291" r:id="rId9"/>
    <p:sldId id="286" r:id="rId10"/>
    <p:sldId id="292" r:id="rId11"/>
    <p:sldId id="294" r:id="rId12"/>
    <p:sldId id="295" r:id="rId13"/>
    <p:sldId id="287" r:id="rId14"/>
    <p:sldId id="288" r:id="rId15"/>
    <p:sldId id="296" r:id="rId16"/>
    <p:sldId id="298" r:id="rId17"/>
    <p:sldId id="271"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85165" autoAdjust="0"/>
  </p:normalViewPr>
  <p:slideViewPr>
    <p:cSldViewPr snapToGrid="0" snapToObjects="1">
      <p:cViewPr varScale="1">
        <p:scale>
          <a:sx n="107" d="100"/>
          <a:sy n="107" d="100"/>
        </p:scale>
        <p:origin x="16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Cette ressource a pour objectif d’apporter des idées et de lancer une discussion sur la façon dont les migrants et les communautés de migrants peuvent utiliser diverses formes de médias pour partager leurs histoires et leurs opinions. Elle encourage les individus à considérer quelles sont les formes médiatiques contemporaines existantes, tant dans leurs formes traditionnelles que dans leurs nouvelles formes en ligne. Il explique brièvement ce qu'est un média communautaire et donne des exemples. Elle encourage ensuite les migrants à réfléchir sur les opportunités qui existent dans leurs communautés de partager leurs histoires et concevoir des idées sur la façon dont ils peuvent utiliser ces opportunités ou en créer de nouvelles.</a:t>
            </a:r>
            <a:endParaRPr lang="it-IT" sz="1100" kern="1200" dirty="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err="1">
                <a:solidFill>
                  <a:schemeClr val="tx1"/>
                </a:solidFill>
                <a:effectLst/>
                <a:latin typeface="+mn-lt"/>
                <a:ea typeface="+mn-ea"/>
                <a:cs typeface="+mn-cs"/>
              </a:rPr>
              <a:t>Shedia</a:t>
            </a:r>
            <a:r>
              <a:rPr lang="fr-FR" sz="1100" kern="1200" dirty="0">
                <a:solidFill>
                  <a:schemeClr val="tx1"/>
                </a:solidFill>
                <a:effectLst/>
                <a:latin typeface="+mn-lt"/>
                <a:ea typeface="+mn-ea"/>
                <a:cs typeface="+mn-cs"/>
              </a:rPr>
              <a:t> – le journal de rue pour les sans-abri d'Athènes.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err="1">
                <a:solidFill>
                  <a:schemeClr val="tx1"/>
                </a:solidFill>
                <a:effectLst/>
                <a:latin typeface="+mn-lt"/>
                <a:ea typeface="+mn-ea"/>
                <a:cs typeface="+mn-cs"/>
              </a:rPr>
              <a:t>Shedia</a:t>
            </a:r>
            <a:r>
              <a:rPr lang="fr-FR" sz="1100" kern="1200" dirty="0">
                <a:solidFill>
                  <a:schemeClr val="tx1"/>
                </a:solidFill>
                <a:effectLst/>
                <a:latin typeface="+mn-lt"/>
                <a:ea typeface="+mn-ea"/>
                <a:cs typeface="+mn-cs"/>
              </a:rPr>
              <a:t>, qui en grec signifie " Canot de sauvetage ", est le premier et le seul journal de rue en Grèce. Il n'est pas vendu dans les lieux de vente habituels, mais uniquement dans les rues d'Athènes ou de Thessalonique par des vendeurs agréés. Au moment de son lancement, elle comptait 70 fournisseurs accrédités. Chaque vendeur recevait initialement 10 numéros gratuits, qu'il pouvait vendre 4 euros chacun. C'était leur capital initial. Avec cet argent, il a pu acheter plus de publications de </a:t>
            </a:r>
            <a:r>
              <a:rPr lang="fr-FR" sz="1100" kern="1200" dirty="0" err="1">
                <a:solidFill>
                  <a:schemeClr val="tx1"/>
                </a:solidFill>
                <a:effectLst/>
                <a:latin typeface="+mn-lt"/>
                <a:ea typeface="+mn-ea"/>
                <a:cs typeface="+mn-cs"/>
              </a:rPr>
              <a:t>Shedia</a:t>
            </a:r>
            <a:r>
              <a:rPr lang="fr-FR" sz="1100" kern="1200" dirty="0">
                <a:solidFill>
                  <a:schemeClr val="tx1"/>
                </a:solidFill>
                <a:effectLst/>
                <a:latin typeface="+mn-lt"/>
                <a:ea typeface="+mn-ea"/>
                <a:cs typeface="+mn-cs"/>
              </a:rPr>
              <a:t> à 2,5 euros chacune et les revendre, créant ainsi sa propre </a:t>
            </a:r>
            <a:r>
              <a:rPr lang="fr-FR" sz="1100" kern="1200" dirty="0" err="1">
                <a:solidFill>
                  <a:schemeClr val="tx1"/>
                </a:solidFill>
                <a:effectLst/>
                <a:latin typeface="+mn-lt"/>
                <a:ea typeface="+mn-ea"/>
                <a:cs typeface="+mn-cs"/>
              </a:rPr>
              <a:t>micro-entreprise</a:t>
            </a:r>
            <a:r>
              <a:rPr lang="fr-FR" sz="1100" kern="1200" dirty="0">
                <a:solidFill>
                  <a:schemeClr val="tx1"/>
                </a:solidFill>
                <a:effectLst/>
                <a:latin typeface="+mn-lt"/>
                <a:ea typeface="+mn-ea"/>
                <a:cs typeface="+mn-cs"/>
              </a:rPr>
              <a:t> et leur permettre d’avoir une vie digne. Au premier plan de cette initiative de lutte contre la pauvreté, la marginalisation, l'isolement et l'exclusion sociale.</a:t>
            </a:r>
            <a:endParaRPr lang="it-IT"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endParaRPr lang="en-IE"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Des journaux / magazines de rue pour aider les sans-abri existent dans au moins 41 pays à travers le monde. Dans de nombreux cas, les sans-abri ne sont pas seulement les vendeurs du magazine, mais ils participent également à sa production et à la rédaction du contenu du magazine. Le journal de rue leur offre la possibilité d'acquérir de nouvelles compétences et de partager leurs points de vue et leurs expériences avec leur société.</a:t>
            </a:r>
            <a:endParaRPr lang="it-IT" sz="1100" kern="1200" dirty="0">
              <a:solidFill>
                <a:schemeClr val="tx1"/>
              </a:solidFill>
              <a:effectLst/>
              <a:latin typeface="+mn-lt"/>
              <a:ea typeface="+mn-ea"/>
              <a:cs typeface="+mn-cs"/>
            </a:endParaRPr>
          </a:p>
          <a:p>
            <a:pPr>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Lisez le passage suivant d'un entretien avec le chef de projet du projet " Radio for </a:t>
            </a:r>
            <a:r>
              <a:rPr lang="fr-FR" sz="1100" kern="1200" dirty="0" err="1">
                <a:solidFill>
                  <a:schemeClr val="tx1"/>
                </a:solidFill>
                <a:effectLst/>
                <a:latin typeface="+mn-lt"/>
                <a:ea typeface="+mn-ea"/>
                <a:cs typeface="+mn-cs"/>
              </a:rPr>
              <a:t>Refugees</a:t>
            </a: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i="1" kern="1200" dirty="0">
                <a:solidFill>
                  <a:schemeClr val="tx1"/>
                </a:solidFill>
                <a:effectLst/>
                <a:latin typeface="+mn-lt"/>
                <a:ea typeface="+mn-ea"/>
                <a:cs typeface="+mn-cs"/>
              </a:rPr>
              <a:t>“</a:t>
            </a:r>
            <a:r>
              <a:rPr lang="fr-FR" sz="1100" kern="1200" dirty="0">
                <a:solidFill>
                  <a:schemeClr val="tx1"/>
                </a:solidFill>
                <a:effectLst/>
                <a:latin typeface="+mn-lt"/>
                <a:ea typeface="+mn-ea"/>
                <a:cs typeface="+mn-cs"/>
              </a:rPr>
              <a:t> </a:t>
            </a:r>
            <a:r>
              <a:rPr lang="fr-FR" sz="1100" i="1" kern="1200" dirty="0">
                <a:solidFill>
                  <a:schemeClr val="tx1"/>
                </a:solidFill>
                <a:effectLst/>
                <a:latin typeface="+mn-lt"/>
                <a:ea typeface="+mn-ea"/>
                <a:cs typeface="+mn-cs"/>
              </a:rPr>
              <a:t>comment rendre quelqu'un indépendant? ... C'est en leur donnant progressivement le contrôle du processus et en leur donnant l'espace pour expérimenter et maintenant, un mercredi matin, Joyce arrive à 9 h 30, elle a déjà emmené les enfants à la garderie, elle saute sur Internet pour lire les actualités, ses e-mails. (...), </a:t>
            </a:r>
            <a:r>
              <a:rPr lang="fr-FR" sz="1100" i="1" kern="1200" dirty="0" err="1">
                <a:solidFill>
                  <a:schemeClr val="tx1"/>
                </a:solidFill>
                <a:effectLst/>
                <a:latin typeface="+mn-lt"/>
                <a:ea typeface="+mn-ea"/>
                <a:cs typeface="+mn-cs"/>
              </a:rPr>
              <a:t>Ameneh</a:t>
            </a:r>
            <a:r>
              <a:rPr lang="fr-FR" sz="1100" i="1" kern="1200" dirty="0">
                <a:solidFill>
                  <a:schemeClr val="tx1"/>
                </a:solidFill>
                <a:effectLst/>
                <a:latin typeface="+mn-lt"/>
                <a:ea typeface="+mn-ea"/>
                <a:cs typeface="+mn-cs"/>
              </a:rPr>
              <a:t> est partie faire une interview au Centre des Arts Zion, a pris le bus toute seule, revient et fait le montage. En comparaison aux deux premières semaines </a:t>
            </a:r>
            <a:r>
              <a:rPr lang="fr-FR" sz="1100" i="1" kern="1200" dirty="0" err="1">
                <a:solidFill>
                  <a:schemeClr val="tx1"/>
                </a:solidFill>
                <a:effectLst/>
                <a:latin typeface="+mn-lt"/>
                <a:ea typeface="+mn-ea"/>
                <a:cs typeface="+mn-cs"/>
              </a:rPr>
              <a:t>Ameneh</a:t>
            </a:r>
            <a:r>
              <a:rPr lang="fr-FR" sz="1100" i="1" kern="1200" dirty="0">
                <a:solidFill>
                  <a:schemeClr val="tx1"/>
                </a:solidFill>
                <a:effectLst/>
                <a:latin typeface="+mn-lt"/>
                <a:ea typeface="+mn-ea"/>
                <a:cs typeface="+mn-cs"/>
              </a:rPr>
              <a:t> était là depuis 2 ou 3 ans et n'avait pas pris le bus, Joyce n'avait jamais utilisé un ordinateur, elle voulait que j'aille à la garderie avec elle car elle avait peur qu'ils ne comprennent pas son anglais et maintenant elle se jette sur le téléphone pour parler...la confiance en soi et l'indépendance...”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Chef de projet, “Radio for </a:t>
            </a:r>
            <a:r>
              <a:rPr lang="fr-FR" sz="1100" kern="1200" dirty="0" err="1">
                <a:solidFill>
                  <a:schemeClr val="tx1"/>
                </a:solidFill>
                <a:effectLst/>
                <a:latin typeface="+mn-lt"/>
                <a:ea typeface="+mn-ea"/>
                <a:cs typeface="+mn-cs"/>
              </a:rPr>
              <a:t>Refugees</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taken</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from</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Spaces</a:t>
            </a:r>
            <a:r>
              <a:rPr lang="fr-FR" sz="1100" kern="1200" dirty="0">
                <a:solidFill>
                  <a:schemeClr val="tx1"/>
                </a:solidFill>
                <a:effectLst/>
                <a:latin typeface="+mn-lt"/>
                <a:ea typeface="+mn-ea"/>
                <a:cs typeface="+mn-cs"/>
              </a:rPr>
              <a:t> of Inclusion”, Rapport du Conseil de l'Europe (2018).</a:t>
            </a:r>
            <a:endParaRPr lang="it-IT" sz="1100" kern="1200" dirty="0">
              <a:solidFill>
                <a:schemeClr val="tx1"/>
              </a:solidFill>
              <a:effectLst/>
              <a:latin typeface="+mn-lt"/>
              <a:ea typeface="+mn-ea"/>
              <a:cs typeface="+mn-cs"/>
            </a:endParaRPr>
          </a:p>
          <a:p>
            <a:pPr marL="0" lvl="0" indent="0">
              <a:spcBef>
                <a:spcPts val="0"/>
              </a:spcBef>
              <a:buNone/>
            </a:pP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Considérez les questions suivantes:</a:t>
            </a:r>
            <a:endParaRPr lang="it-IT" sz="1100" kern="1200" dirty="0">
              <a:solidFill>
                <a:schemeClr val="tx1"/>
              </a:solidFill>
              <a:effectLst/>
              <a:latin typeface="+mn-lt"/>
              <a:ea typeface="+mn-ea"/>
              <a:cs typeface="+mn-cs"/>
            </a:endParaRPr>
          </a:p>
          <a:p>
            <a:pPr marL="171450" indent="-171450"/>
            <a:r>
              <a:rPr lang="fr-FR" sz="1100" kern="1200" dirty="0">
                <a:solidFill>
                  <a:schemeClr val="tx1"/>
                </a:solidFill>
                <a:effectLst/>
                <a:latin typeface="+mn-lt"/>
                <a:ea typeface="+mn-ea"/>
                <a:cs typeface="+mn-cs"/>
              </a:rPr>
              <a:t>Quelle a été l'importance du projet "Radio for </a:t>
            </a:r>
            <a:r>
              <a:rPr lang="fr-FR" sz="1100" kern="1200" dirty="0" err="1">
                <a:solidFill>
                  <a:schemeClr val="tx1"/>
                </a:solidFill>
                <a:effectLst/>
                <a:latin typeface="+mn-lt"/>
                <a:ea typeface="+mn-ea"/>
                <a:cs typeface="+mn-cs"/>
              </a:rPr>
              <a:t>refugees</a:t>
            </a:r>
            <a:r>
              <a:rPr lang="fr-FR" sz="1100" kern="1200" dirty="0">
                <a:solidFill>
                  <a:schemeClr val="tx1"/>
                </a:solidFill>
                <a:effectLst/>
                <a:latin typeface="+mn-lt"/>
                <a:ea typeface="+mn-ea"/>
                <a:cs typeface="+mn-cs"/>
              </a:rPr>
              <a:t>" ? Quel a été l'impact sur les réfugiés qui y ont participé?</a:t>
            </a:r>
            <a:endParaRPr lang="it-IT" sz="1100" kern="1200" dirty="0">
              <a:solidFill>
                <a:schemeClr val="tx1"/>
              </a:solidFill>
              <a:effectLst/>
              <a:latin typeface="+mn-lt"/>
              <a:ea typeface="+mn-ea"/>
              <a:cs typeface="+mn-cs"/>
            </a:endParaRPr>
          </a:p>
          <a:p>
            <a:pPr marL="171450" indent="-171450"/>
            <a:r>
              <a:rPr lang="fr-FR" sz="1100" kern="1200" dirty="0">
                <a:solidFill>
                  <a:schemeClr val="tx1"/>
                </a:solidFill>
                <a:effectLst/>
                <a:latin typeface="+mn-lt"/>
                <a:ea typeface="+mn-ea"/>
                <a:cs typeface="+mn-cs"/>
              </a:rPr>
              <a:t>Quels étaient les rôles et responsabilités de ces deux réfugiés ? </a:t>
            </a:r>
          </a:p>
          <a:p>
            <a:pPr marL="171450" indent="-171450"/>
            <a:r>
              <a:rPr lang="fr-FR" sz="1100" kern="1200" dirty="0">
                <a:solidFill>
                  <a:schemeClr val="tx1"/>
                </a:solidFill>
                <a:effectLst/>
                <a:latin typeface="+mn-lt"/>
                <a:ea typeface="+mn-ea"/>
                <a:cs typeface="+mn-cs"/>
              </a:rPr>
              <a:t>Pouvez-vous penser à d'autres rôles que quelqu'un peut jouer dans un média communautaire? </a:t>
            </a:r>
            <a:endParaRPr lang="it-IT" sz="1100" kern="1200" dirty="0">
              <a:solidFill>
                <a:schemeClr val="tx1"/>
              </a:solidFill>
              <a:effectLst/>
              <a:latin typeface="+mn-lt"/>
              <a:ea typeface="+mn-ea"/>
              <a:cs typeface="+mn-cs"/>
            </a:endParaRPr>
          </a:p>
          <a:p>
            <a:pPr marL="0" lvl="0" indent="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Quels médias communautaires peuvent être utilisés par votre communauté?</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En petits groupes ou en tant qu'individu, pouvez-vous penser à un média communautaire que vous pouvez utiliser pour donner la parole à votre communauté et partager vos opinions, expériences et talents avec la société dans laquelle vous vivez?</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marL="0" lvl="0" indent="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Avec votre groupe, élaborez un plan d'action pour créer vos propres médias communautaires. Vous pouvez vous poser les questions suivantes: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Quel </a:t>
            </a:r>
            <a:r>
              <a:rPr lang="fr-FR" sz="1100" b="1" kern="1200" dirty="0">
                <a:solidFill>
                  <a:schemeClr val="tx1"/>
                </a:solidFill>
                <a:effectLst/>
                <a:latin typeface="+mn-lt"/>
                <a:ea typeface="+mn-ea"/>
                <a:cs typeface="+mn-cs"/>
              </a:rPr>
              <a:t>type de média</a:t>
            </a:r>
            <a:r>
              <a:rPr lang="fr-FR" sz="1100" kern="1200" dirty="0">
                <a:solidFill>
                  <a:schemeClr val="tx1"/>
                </a:solidFill>
                <a:effectLst/>
                <a:latin typeface="+mn-lt"/>
                <a:ea typeface="+mn-ea"/>
                <a:cs typeface="+mn-cs"/>
              </a:rPr>
              <a:t> serait le plus approprié pour que votre communauté partage votre message?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a:t>
            </a:r>
            <a:r>
              <a:rPr lang="fr-FR" sz="1100" b="1" kern="1200" dirty="0">
                <a:solidFill>
                  <a:schemeClr val="tx1"/>
                </a:solidFill>
                <a:effectLst/>
                <a:latin typeface="+mn-lt"/>
                <a:ea typeface="+mn-ea"/>
                <a:cs typeface="+mn-cs"/>
              </a:rPr>
              <a:t>Quelles formes d'expression</a:t>
            </a:r>
            <a:r>
              <a:rPr lang="fr-FR" sz="1100" kern="1200" dirty="0">
                <a:solidFill>
                  <a:schemeClr val="tx1"/>
                </a:solidFill>
                <a:effectLst/>
                <a:latin typeface="+mn-lt"/>
                <a:ea typeface="+mn-ea"/>
                <a:cs typeface="+mn-cs"/>
              </a:rPr>
              <a:t> préféreriez-vous utiliser ? (écrire des articles, écrire vos histoires ou expériences, écrire votre opinion, utiliser des photos, des vidéos, </a:t>
            </a:r>
            <a:r>
              <a:rPr lang="fr-FR" sz="1100" kern="1200" dirty="0" err="1">
                <a:solidFill>
                  <a:schemeClr val="tx1"/>
                </a:solidFill>
                <a:effectLst/>
                <a:latin typeface="+mn-lt"/>
                <a:ea typeface="+mn-ea"/>
                <a:cs typeface="+mn-cs"/>
              </a:rPr>
              <a:t>etc</a:t>
            </a:r>
            <a:r>
              <a:rPr lang="fr-FR" sz="1100" kern="1200" dirty="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Quel sera votre </a:t>
            </a:r>
            <a:r>
              <a:rPr lang="fr-FR" sz="1100" b="1" kern="1200" dirty="0">
                <a:solidFill>
                  <a:schemeClr val="tx1"/>
                </a:solidFill>
                <a:effectLst/>
                <a:latin typeface="+mn-lt"/>
                <a:ea typeface="+mn-ea"/>
                <a:cs typeface="+mn-cs"/>
              </a:rPr>
              <a:t>public cible</a:t>
            </a:r>
            <a:r>
              <a:rPr lang="fr-FR" sz="1100" kern="1200" dirty="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Comment pouvez-vous </a:t>
            </a:r>
            <a:r>
              <a:rPr lang="fr-FR" sz="1100" b="1" kern="1200" dirty="0">
                <a:solidFill>
                  <a:schemeClr val="tx1"/>
                </a:solidFill>
                <a:effectLst/>
                <a:latin typeface="+mn-lt"/>
                <a:ea typeface="+mn-ea"/>
                <a:cs typeface="+mn-cs"/>
              </a:rPr>
              <a:t>produire</a:t>
            </a:r>
            <a:r>
              <a:rPr lang="fr-FR" sz="1100" kern="1200" dirty="0">
                <a:solidFill>
                  <a:schemeClr val="tx1"/>
                </a:solidFill>
                <a:effectLst/>
                <a:latin typeface="+mn-lt"/>
                <a:ea typeface="+mn-ea"/>
                <a:cs typeface="+mn-cs"/>
              </a:rPr>
              <a:t> le contenu et les médias?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Comment allez-vous le </a:t>
            </a:r>
            <a:r>
              <a:rPr lang="fr-FR" sz="1100" b="1" kern="1200" dirty="0">
                <a:solidFill>
                  <a:schemeClr val="tx1"/>
                </a:solidFill>
                <a:effectLst/>
                <a:latin typeface="+mn-lt"/>
                <a:ea typeface="+mn-ea"/>
                <a:cs typeface="+mn-cs"/>
              </a:rPr>
              <a:t>distribuer</a:t>
            </a:r>
            <a:r>
              <a:rPr lang="fr-FR" sz="1100" kern="1200" dirty="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Y </a:t>
            </a:r>
            <a:r>
              <a:rPr lang="fr-FR" sz="1100" kern="1200" dirty="0" err="1">
                <a:solidFill>
                  <a:schemeClr val="tx1"/>
                </a:solidFill>
                <a:effectLst/>
                <a:latin typeface="+mn-lt"/>
                <a:ea typeface="+mn-ea"/>
                <a:cs typeface="+mn-cs"/>
              </a:rPr>
              <a:t>a-t-il</a:t>
            </a:r>
            <a:r>
              <a:rPr lang="fr-FR" sz="1100" kern="1200" dirty="0">
                <a:solidFill>
                  <a:schemeClr val="tx1"/>
                </a:solidFill>
                <a:effectLst/>
                <a:latin typeface="+mn-lt"/>
                <a:ea typeface="+mn-ea"/>
                <a:cs typeface="+mn-cs"/>
              </a:rPr>
              <a:t> des </a:t>
            </a:r>
            <a:r>
              <a:rPr lang="fr-FR" sz="1100" b="1" kern="1200" dirty="0">
                <a:solidFill>
                  <a:schemeClr val="tx1"/>
                </a:solidFill>
                <a:effectLst/>
                <a:latin typeface="+mn-lt"/>
                <a:ea typeface="+mn-ea"/>
                <a:cs typeface="+mn-cs"/>
              </a:rPr>
              <a:t>coûts</a:t>
            </a:r>
            <a:r>
              <a:rPr lang="fr-FR" sz="1100" kern="1200" dirty="0">
                <a:solidFill>
                  <a:schemeClr val="tx1"/>
                </a:solidFill>
                <a:effectLst/>
                <a:latin typeface="+mn-lt"/>
                <a:ea typeface="+mn-ea"/>
                <a:cs typeface="+mn-cs"/>
              </a:rPr>
              <a:t> associés ? Comment pouvez-vous trouver ces ressources?</a:t>
            </a:r>
            <a:endParaRPr lang="it-IT" sz="1100" kern="1200" dirty="0">
              <a:solidFill>
                <a:schemeClr val="tx1"/>
              </a:solidFill>
              <a:effectLst/>
              <a:latin typeface="+mn-lt"/>
              <a:ea typeface="+mn-ea"/>
              <a:cs typeface="+mn-cs"/>
            </a:endParaRPr>
          </a:p>
          <a:p>
            <a:pPr marL="0" lvl="0" indent="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Si vous souhaitez en savoir plus sur les médias communautaires et leur rôle dans l'amplification  des voix des groupes marginalisés, vous pouvez consulter certaines des ressources suivantes:</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a:extLst>
              <a:ext uri="{FF2B5EF4-FFF2-40B4-BE49-F238E27FC236}">
                <a16:creationId xmlns:a16="http://schemas.microsoft.com/office/drawing/2014/main" id="{3A4A1996-4A57-C94C-BC2C-4DFE50D07192}"/>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a:extLst>
              <a:ext uri="{FF2B5EF4-FFF2-40B4-BE49-F238E27FC236}">
                <a16:creationId xmlns:a16="http://schemas.microsoft.com/office/drawing/2014/main" id="{DF3494EC-D19C-194C-81D0-3E3DBDE4EDB9}"/>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it-IT" altLang="it-IT"/>
          </a:p>
        </p:txBody>
      </p:sp>
    </p:spTree>
    <p:extLst>
      <p:ext uri="{BB962C8B-B14F-4D97-AF65-F5344CB8AC3E}">
        <p14:creationId xmlns:p14="http://schemas.microsoft.com/office/powerpoint/2010/main" val="219553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Chaque personne a une histoire à raconter. Dans toute l'Europe, des millions de personnes, ressortissants de l'UE ou non, ont émigré vers différents pays à la recherche d'un avenir meilleur. Les migrants non ressortissants de l'UE qui arrivent en Europe le font pour diverses raisons. La migration en Europe n'est pas un phénomène nouveau. </a:t>
            </a:r>
            <a:endParaRPr lang="it-IT" sz="1100" kern="1200" dirty="0">
              <a:solidFill>
                <a:schemeClr val="tx1"/>
              </a:solidFill>
              <a:effectLst/>
              <a:latin typeface="+mn-lt"/>
              <a:ea typeface="+mn-ea"/>
              <a:cs typeface="+mn-cs"/>
            </a:endParaRPr>
          </a:p>
          <a:p>
            <a:pPr>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Cependant, avec la guerre en Syrie et les mouvements massifs de réfugiés syriens, la question de la migration a attiré beaucoup l'attention des médias nationaux et internationaux. Ils font fréquemment état du nombre d'arrivées, du passage dangereux de migrants et de réfugiés désespérés à travers la Méditerranée, des problèmes que cette migration crée pour les pays européens et des diverses politiques de l'Union européenne et des États membres pour gérer l’immigration. Pourtant, ces nouvelles ne visent généralement pas à informer les migrants eux-mêmes, ni à apporter au débat public les points de vue et opinions des migrants et des réfugiés. Les migrants et les réfugiés sont ainsi exclus d'une discussion qui les concerne directement. </a:t>
            </a:r>
            <a:endParaRPr lang="it-IT" sz="1100" kern="1200" dirty="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Les médias communautaires peuvent être une alternative pour autonomiser les migrants et les réfugiés et leur proposer une plate-forme pour partager leurs expériences, leurs points de vue et leurs opinions, amplifiant ainsi leur voix.</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Qu’est-ce qu’un média communautaire ? Il s'agit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b="1" i="1" kern="1200" dirty="0">
                <a:solidFill>
                  <a:schemeClr val="tx1"/>
                </a:solidFill>
                <a:effectLst/>
                <a:latin typeface="+mn-lt"/>
                <a:ea typeface="+mn-ea"/>
                <a:cs typeface="+mn-cs"/>
              </a:rPr>
              <a:t>“</a:t>
            </a:r>
            <a:r>
              <a:rPr lang="fr-FR" sz="1100" kern="1200" dirty="0">
                <a:solidFill>
                  <a:schemeClr val="tx1"/>
                </a:solidFill>
                <a:effectLst/>
                <a:latin typeface="+mn-lt"/>
                <a:ea typeface="+mn-ea"/>
                <a:cs typeface="+mn-cs"/>
              </a:rPr>
              <a:t> </a:t>
            </a:r>
            <a:r>
              <a:rPr lang="fr-FR" sz="1100" b="1" i="1" kern="1200" dirty="0">
                <a:solidFill>
                  <a:schemeClr val="tx1"/>
                </a:solidFill>
                <a:effectLst/>
                <a:latin typeface="+mn-lt"/>
                <a:ea typeface="+mn-ea"/>
                <a:cs typeface="+mn-cs"/>
              </a:rPr>
              <a:t>Médias pour la Communauté - par la Communauté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Les médias communautaires sont des médias locaux indépendants à but non lucratif qui donnent accès à des installations de formation, de production et de distribution à divers groupes et communautés qui sont sous-représentés dans les médias grand public. Tous les membres de la communauté sont les bienvenus et encouragés à participer à tous les aspects de la production. De l'élaboration du contenu à la distribution, ils proposent aux groupes marginalisés d’être entendus et contribuent au développement communautaire, à l'inclusion sociale et au dialogue interculturel. </a:t>
            </a:r>
            <a:endParaRPr lang="it-IT" sz="1100" kern="1200" dirty="0">
              <a:solidFill>
                <a:schemeClr val="tx1"/>
              </a:solidFill>
              <a:effectLst/>
              <a:latin typeface="+mn-lt"/>
              <a:ea typeface="+mn-ea"/>
              <a:cs typeface="+mn-cs"/>
            </a:endParaRPr>
          </a:p>
          <a:p>
            <a:pPr marL="0" indent="0">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“Les médias communautaires visent à donner accès à la communication selon les propres termes de la communauté, ce qui signifie qu'ils permettent aux participants de créer leurs propres actualités, que ce soit en y apparaissant comme des acteurs majeurs ou en créant des actualités pertinentes concernant leur situation, en corrigeant les déséquilibres issus du contenu médiatique produit par les médias grand public.”</a:t>
            </a:r>
            <a:endParaRPr lang="it-IT" sz="1100" kern="1200" dirty="0">
              <a:solidFill>
                <a:schemeClr val="tx1"/>
              </a:solidFill>
              <a:effectLst/>
              <a:latin typeface="+mn-lt"/>
              <a:ea typeface="+mn-ea"/>
              <a:cs typeface="+mn-cs"/>
            </a:endParaRPr>
          </a:p>
          <a:p>
            <a:pPr>
              <a:buNone/>
            </a:pPr>
            <a:r>
              <a:rPr lang="fr-FR" sz="1100" i="1" kern="1200" dirty="0">
                <a:solidFill>
                  <a:schemeClr val="tx1"/>
                </a:solidFill>
                <a:effectLst/>
                <a:latin typeface="+mn-lt"/>
                <a:ea typeface="+mn-ea"/>
                <a:cs typeface="+mn-cs"/>
              </a:rPr>
              <a:t>Rapport du Conseil Européen “</a:t>
            </a:r>
            <a:r>
              <a:rPr lang="fr-FR" sz="1100" i="1" kern="1200" dirty="0" err="1">
                <a:solidFill>
                  <a:schemeClr val="tx1"/>
                </a:solidFill>
                <a:effectLst/>
                <a:latin typeface="+mn-lt"/>
                <a:ea typeface="+mn-ea"/>
                <a:cs typeface="+mn-cs"/>
              </a:rPr>
              <a:t>Spaces</a:t>
            </a:r>
            <a:r>
              <a:rPr lang="fr-FR" sz="1100" i="1" kern="1200" dirty="0">
                <a:solidFill>
                  <a:schemeClr val="tx1"/>
                </a:solidFill>
                <a:effectLst/>
                <a:latin typeface="+mn-lt"/>
                <a:ea typeface="+mn-ea"/>
                <a:cs typeface="+mn-cs"/>
              </a:rPr>
              <a:t> of Inclusion”</a:t>
            </a:r>
            <a:endParaRPr lang="it-IT" sz="1100" kern="1200" dirty="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Comme l'a rapporté la Deutsche </a:t>
            </a:r>
            <a:r>
              <a:rPr lang="fr-FR" sz="1100" kern="1200" dirty="0" err="1">
                <a:solidFill>
                  <a:schemeClr val="tx1"/>
                </a:solidFill>
                <a:effectLst/>
                <a:latin typeface="+mn-lt"/>
                <a:ea typeface="+mn-ea"/>
                <a:cs typeface="+mn-cs"/>
              </a:rPr>
              <a:t>Welle</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Akademie</a:t>
            </a:r>
            <a:r>
              <a:rPr lang="fr-FR" sz="1100" kern="1200" dirty="0">
                <a:solidFill>
                  <a:schemeClr val="tx1"/>
                </a:solidFill>
                <a:effectLst/>
                <a:latin typeface="+mn-lt"/>
                <a:ea typeface="+mn-ea"/>
                <a:cs typeface="+mn-cs"/>
              </a:rPr>
              <a:t>, bien qu'il n'existe pas de définition unique des médias communautaires, il existe au moins quatre caractéristiques qui font l'unanimité:</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Elle est indépendante des gouvernements, des financeurs, des annonceurs et d'autres institutions.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Il s'agit d'un organisme à but non lucratif : tout excédent réalisé est réinvesti dans la station et dans la collectivité.</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La participation est possible pour tous les membres de la communauté et à tous les niveaux - programmation, fonctionnement et même financement.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Les médias communautaires soutiennent et contribuent au développement social, économique et culturel de leur communauté.</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Les médias communautaires peuvent être utilisés par différents types de communautés. Il peut s'agir notamment: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Un groupe de personnes vivant dans un même lieu géographique (communauté locale, communauté, </a:t>
            </a:r>
            <a:r>
              <a:rPr lang="fr-FR" sz="1100" kern="1200" dirty="0" err="1">
                <a:solidFill>
                  <a:schemeClr val="tx1"/>
                </a:solidFill>
                <a:effectLst/>
                <a:latin typeface="+mn-lt"/>
                <a:ea typeface="+mn-ea"/>
                <a:cs typeface="+mn-cs"/>
              </a:rPr>
              <a:t>etc</a:t>
            </a:r>
            <a:r>
              <a:rPr lang="fr-FR" sz="1100" kern="1200" dirty="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Un groupe de personnes qui partagent et défendent les mêmes intérêts (comme les étudiants, les réfugiés, les femmes ou les minorités sexuelles)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Une communauté idéologique, c'est-à-dire une communauté liée par des idéaux, des croyances ou des causes communes. Cette catégorie peut inclure les mouvements sociaux, les groupes politiques ou religieux.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Une communauté ethnique, telle qu'une petite minorité ou des migrants de la même communauté ethnique.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marL="0" indent="0">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a:solidFill>
                  <a:schemeClr val="tx1"/>
                </a:solidFill>
                <a:effectLst/>
                <a:latin typeface="+mn-lt"/>
                <a:ea typeface="+mn-ea"/>
                <a:cs typeface="+mn-cs"/>
              </a:rPr>
              <a:t>Les médias communautaires peuvent exister sous toutes les formes de médias. Les plus courantes sont les suivantes: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Radio communautaire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Journaux et magazines imprimés. Il peut s'agir d'articles, de nouvelles, de textes d'opinion et de photos.</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Télévision</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Les médias en ligne et l'utilisation des nouvelles technologies, comme les journaux en ligne, les blogues et les vidéos.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	Les groupes peuvent également exploiter le potentiel des médias sociaux tels que Facebook et Twitter pour diffuser leur message.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Ci-dessous vous pouvez voir quelques exemples de médias communautaires</a:t>
            </a:r>
            <a:r>
              <a:rPr lang="it-IT" dirty="0">
                <a:effectLst/>
              </a:rPr>
              <a:t> </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err="1">
                <a:solidFill>
                  <a:schemeClr val="tx1"/>
                </a:solidFill>
                <a:effectLst/>
                <a:latin typeface="+mn-lt"/>
                <a:ea typeface="+mn-ea"/>
                <a:cs typeface="+mn-cs"/>
              </a:rPr>
              <a:t>My</a:t>
            </a:r>
            <a:r>
              <a:rPr lang="fr-FR" sz="1100" kern="1200" dirty="0">
                <a:solidFill>
                  <a:schemeClr val="tx1"/>
                </a:solidFill>
                <a:effectLst/>
                <a:latin typeface="+mn-lt"/>
                <a:ea typeface="+mn-ea"/>
                <a:cs typeface="+mn-cs"/>
              </a:rPr>
              <a:t>-CY-radio est la première station de radio communautaire de Chypre, créée par le Centre des médias communautaires de Chypre (CCMC). Il s'agit d'une station de radio à but non lucratif, gérée par des bénévoles de la communauté. </a:t>
            </a:r>
            <a:r>
              <a:rPr lang="fr-FR" sz="1100" kern="1200" dirty="0" err="1">
                <a:solidFill>
                  <a:schemeClr val="tx1"/>
                </a:solidFill>
                <a:effectLst/>
                <a:latin typeface="+mn-lt"/>
                <a:ea typeface="+mn-ea"/>
                <a:cs typeface="+mn-cs"/>
              </a:rPr>
              <a:t>My</a:t>
            </a:r>
            <a:r>
              <a:rPr lang="fr-FR" sz="1100" kern="1200" dirty="0">
                <a:solidFill>
                  <a:schemeClr val="tx1"/>
                </a:solidFill>
                <a:effectLst/>
                <a:latin typeface="+mn-lt"/>
                <a:ea typeface="+mn-ea"/>
                <a:cs typeface="+mn-cs"/>
              </a:rPr>
              <a:t>-CY-radio propose une plateforme pour que la diversité des opinions à Chypre soit entendue, tout en soulignant la diversité culturelle et linguistique, en encourageant l'intégration sociale et en favorisant une culture de citoyenneté active et de démocratie participative.</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Il propose un espace où n'importe qui peut apprendre à utiliser la radio et diriger sa propre émission de radio. </a:t>
            </a:r>
            <a:r>
              <a:rPr lang="fr-FR" sz="1100" kern="1200" dirty="0" err="1">
                <a:solidFill>
                  <a:schemeClr val="tx1"/>
                </a:solidFill>
                <a:effectLst/>
                <a:latin typeface="+mn-lt"/>
                <a:ea typeface="+mn-ea"/>
                <a:cs typeface="+mn-cs"/>
              </a:rPr>
              <a:t>MYCYradio</a:t>
            </a:r>
            <a:r>
              <a:rPr lang="fr-FR" sz="1100" kern="1200" dirty="0">
                <a:solidFill>
                  <a:schemeClr val="tx1"/>
                </a:solidFill>
                <a:effectLst/>
                <a:latin typeface="+mn-lt"/>
                <a:ea typeface="+mn-ea"/>
                <a:cs typeface="+mn-cs"/>
              </a:rPr>
              <a:t> accueille plus de 40 radiodiffuseurs représentant un certain nombre de communautés différentes de l'île, y compris des migrants et des réfugiés. Parmi ses programmes, elle organise un spectacle sur l'intégration sociale des réfugiés.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a:p>
            <a:pPr>
              <a:buNone/>
            </a:pPr>
            <a:r>
              <a:rPr lang="fr-FR" sz="1100" kern="1200" dirty="0">
                <a:solidFill>
                  <a:schemeClr val="tx1"/>
                </a:solidFill>
                <a:effectLst/>
                <a:latin typeface="+mn-lt"/>
                <a:ea typeface="+mn-ea"/>
                <a:cs typeface="+mn-cs"/>
              </a:rPr>
              <a:t>Ses programmes peuvent également être téléchargés en format podcast immédiatement après la fin de chaque émission.</a:t>
            </a:r>
            <a:endParaRPr lang="it-IT"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endParaRPr lang="en-IE"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2" name="Shape 51">
            <a:extLst>
              <a:ext uri="{FF2B5EF4-FFF2-40B4-BE49-F238E27FC236}">
                <a16:creationId xmlns:a16="http://schemas.microsoft.com/office/drawing/2014/main" id="{F7A0B786-7619-8841-AA13-77E4B7F6C6B5}"/>
              </a:ext>
            </a:extLst>
          </p:cNvPr>
          <p:cNvSpPr>
            <a:spLocks noChangeArrowheads="1"/>
          </p:cNvSpPr>
          <p:nvPr/>
        </p:nvSpPr>
        <p:spPr bwMode="auto">
          <a:xfrm>
            <a:off x="0" y="6719888"/>
            <a:ext cx="9144000" cy="138112"/>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sr-Latn-RS" altLang="sr-Latn-RS"/>
          </a:p>
        </p:txBody>
      </p:sp>
    </p:spTree>
    <p:extLst>
      <p:ext uri="{BB962C8B-B14F-4D97-AF65-F5344CB8AC3E}">
        <p14:creationId xmlns:p14="http://schemas.microsoft.com/office/powerpoint/2010/main" val="3005473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rm.coe.int/dgi-2018-01-spaces-of-inclusion/168078c4b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2.amk.fi/digma.fi/eetu/www.amk.fi/opintojaksot/0702010/1204871263088.html" TargetMode="External"/><Relationship Id="rId4" Type="http://schemas.openxmlformats.org/officeDocument/2006/relationships/hyperlink" Target="http://p.dw.com/p/1FX2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596444" y="2960550"/>
            <a:ext cx="5861781" cy="2405700"/>
          </a:xfrm>
          <a:prstGeom prst="rect">
            <a:avLst/>
          </a:prstGeom>
        </p:spPr>
        <p:txBody>
          <a:bodyPr wrap="square" lIns="91425" tIns="91425" rIns="91425" bIns="91425" anchor="b" anchorCtr="0">
            <a:noAutofit/>
          </a:bodyPr>
          <a:lstStyle/>
          <a:p>
            <a:r>
              <a:rPr lang="fr-FR" dirty="0"/>
              <a:t>Faire entendre la voix des communautés</a:t>
            </a: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482495" y="2683460"/>
            <a:ext cx="2220791" cy="1569660"/>
          </a:xfrm>
          <a:prstGeom prst="rect">
            <a:avLst/>
          </a:prstGeom>
          <a:noFill/>
        </p:spPr>
        <p:txBody>
          <a:bodyPr wrap="square" rtlCol="0">
            <a:spAutoFit/>
          </a:bodyPr>
          <a:lstStyle/>
          <a:p>
            <a:pPr algn="r"/>
            <a:r>
              <a:rPr lang="fr-FR" sz="2400" b="1" dirty="0"/>
              <a:t>Magazine de rue pour les sans-abri</a:t>
            </a:r>
            <a:endParaRPr lang="it-IT" sz="2400" b="1" dirty="0"/>
          </a:p>
          <a:p>
            <a:pPr algn="r"/>
            <a:endParaRPr lang="en-GB" sz="2400" b="1" dirty="0"/>
          </a:p>
        </p:txBody>
      </p:sp>
      <p:pic>
        <p:nvPicPr>
          <p:cNvPr id="8" name="Picture 7" descr="Screen Shot 2018-05-29 at 10.3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715" y="1578429"/>
            <a:ext cx="3588813" cy="3999960"/>
          </a:xfrm>
          <a:prstGeom prst="rect">
            <a:avLst/>
          </a:prstGeom>
        </p:spPr>
      </p:pic>
    </p:spTree>
    <p:extLst>
      <p:ext uri="{BB962C8B-B14F-4D97-AF65-F5344CB8AC3E}">
        <p14:creationId xmlns:p14="http://schemas.microsoft.com/office/powerpoint/2010/main" val="167433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769441"/>
          </a:xfrm>
          <a:prstGeom prst="rect">
            <a:avLst/>
          </a:prstGeom>
          <a:noFill/>
        </p:spPr>
        <p:txBody>
          <a:bodyPr wrap="square" rtlCol="0">
            <a:spAutoFit/>
          </a:bodyPr>
          <a:lstStyle/>
          <a:p>
            <a:pPr algn="r"/>
            <a:r>
              <a:rPr lang="fr-FR" sz="2200" b="1" dirty="0"/>
              <a:t>Journaux de rue</a:t>
            </a:r>
            <a:r>
              <a:rPr lang="it-IT" sz="2200" b="1" dirty="0"/>
              <a:t> </a:t>
            </a:r>
            <a:endParaRPr lang="en-GB" sz="2200" b="1" dirty="0"/>
          </a:p>
        </p:txBody>
      </p:sp>
      <p:pic>
        <p:nvPicPr>
          <p:cNvPr id="8" name="Picture 7" descr="ShediaMagaz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662" y="1693045"/>
            <a:ext cx="6861338" cy="3923489"/>
          </a:xfrm>
          <a:prstGeom prst="rect">
            <a:avLst/>
          </a:prstGeom>
        </p:spPr>
      </p:pic>
    </p:spTree>
    <p:extLst>
      <p:ext uri="{BB962C8B-B14F-4D97-AF65-F5344CB8AC3E}">
        <p14:creationId xmlns:p14="http://schemas.microsoft.com/office/powerpoint/2010/main" val="247607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8490857" cy="4281715"/>
          </a:xfrm>
          <a:prstGeom prst="rect">
            <a:avLst/>
          </a:prstGeom>
        </p:spPr>
        <p:txBody>
          <a:bodyPr wrap="square" lIns="91425" tIns="91425" rIns="91425" bIns="91425" anchor="b" anchorCtr="0">
            <a:noAutofit/>
          </a:bodyPr>
          <a:lstStyle/>
          <a:p>
            <a:r>
              <a:rPr lang="fr-FR" sz="2000" b="0" i="1" kern="1200" dirty="0">
                <a:solidFill>
                  <a:schemeClr val="tx1"/>
                </a:solidFill>
                <a:latin typeface="Calibri" panose="020F0502020204030204" pitchFamily="34" charset="0"/>
                <a:cs typeface="Calibri" panose="020F0502020204030204" pitchFamily="34" charset="0"/>
              </a:rPr>
              <a:t>“</a:t>
            </a:r>
            <a:r>
              <a:rPr lang="fr-FR" sz="2000" b="0" kern="1200" dirty="0">
                <a:solidFill>
                  <a:schemeClr val="tx1"/>
                </a:solidFill>
                <a:latin typeface="Calibri" panose="020F0502020204030204" pitchFamily="34" charset="0"/>
                <a:cs typeface="Calibri" panose="020F0502020204030204" pitchFamily="34" charset="0"/>
              </a:rPr>
              <a:t> </a:t>
            </a:r>
            <a:r>
              <a:rPr lang="fr-FR" sz="2000" b="0" i="1" kern="1200" dirty="0">
                <a:solidFill>
                  <a:schemeClr val="tx1"/>
                </a:solidFill>
                <a:latin typeface="Calibri" panose="020F0502020204030204" pitchFamily="34" charset="0"/>
                <a:cs typeface="Calibri" panose="020F0502020204030204" pitchFamily="34" charset="0"/>
              </a:rPr>
              <a:t>comment rendre quelqu'un indépendant? ... C'est en leur donnant progressivement le contrôle du processus et en leur donnant l'espace pour expérimenter et maintenant, un mercredi matin, Joyce arrive à 9 h 30, elle a déjà emmené les enfants à la garderie, elle saute sur Internet pour lire les actualités, ses e-mails. (...), </a:t>
            </a:r>
            <a:r>
              <a:rPr lang="fr-FR" sz="2000" b="0" i="1" kern="1200" dirty="0" err="1">
                <a:solidFill>
                  <a:schemeClr val="tx1"/>
                </a:solidFill>
                <a:latin typeface="Calibri" panose="020F0502020204030204" pitchFamily="34" charset="0"/>
                <a:cs typeface="Calibri" panose="020F0502020204030204" pitchFamily="34" charset="0"/>
              </a:rPr>
              <a:t>Ameneh</a:t>
            </a:r>
            <a:r>
              <a:rPr lang="fr-FR" sz="2000" b="0" i="1" kern="1200" dirty="0">
                <a:solidFill>
                  <a:schemeClr val="tx1"/>
                </a:solidFill>
                <a:latin typeface="Calibri" panose="020F0502020204030204" pitchFamily="34" charset="0"/>
                <a:cs typeface="Calibri" panose="020F0502020204030204" pitchFamily="34" charset="0"/>
              </a:rPr>
              <a:t> est partie faire une interview au Centre des Arts Zion, a pris le bus toute seule, revient et fait le montage. En comparaison aux deux premières semaines </a:t>
            </a:r>
            <a:r>
              <a:rPr lang="fr-FR" sz="2000" b="0" i="1" kern="1200" dirty="0" err="1">
                <a:solidFill>
                  <a:schemeClr val="tx1"/>
                </a:solidFill>
                <a:latin typeface="Calibri" panose="020F0502020204030204" pitchFamily="34" charset="0"/>
                <a:cs typeface="Calibri" panose="020F0502020204030204" pitchFamily="34" charset="0"/>
              </a:rPr>
              <a:t>Ameneh</a:t>
            </a:r>
            <a:r>
              <a:rPr lang="fr-FR" sz="2000" b="0" i="1" kern="1200" dirty="0">
                <a:solidFill>
                  <a:schemeClr val="tx1"/>
                </a:solidFill>
                <a:latin typeface="Calibri" panose="020F0502020204030204" pitchFamily="34" charset="0"/>
                <a:cs typeface="Calibri" panose="020F0502020204030204" pitchFamily="34" charset="0"/>
              </a:rPr>
              <a:t> était là depuis 2 ou 3 ans et n'avait pas pris le bus, Joyce n'avait jamais utilisé un ordinateur, elle voulait que j'aille à la garderie avec elle car elle avait peur qu'ils ne comprennent pas son anglais et maintenant elle se jette sur le téléphone pour parler...la confiance en soi et l'indépendance...”</a:t>
            </a:r>
            <a:br>
              <a:rPr lang="it-IT" sz="2000" b="0" kern="1200" dirty="0">
                <a:solidFill>
                  <a:schemeClr val="tx1"/>
                </a:solidFill>
                <a:latin typeface="Calibri" panose="020F0502020204030204" pitchFamily="34" charset="0"/>
                <a:cs typeface="Calibri" panose="020F0502020204030204" pitchFamily="34" charset="0"/>
              </a:rPr>
            </a:br>
            <a:br>
              <a:rPr lang="it-IT" sz="2000" b="0" kern="1200" dirty="0">
                <a:solidFill>
                  <a:schemeClr val="tx1"/>
                </a:solidFill>
                <a:latin typeface="Calibri" panose="020F0502020204030204" pitchFamily="34" charset="0"/>
                <a:cs typeface="Calibri" panose="020F0502020204030204" pitchFamily="34" charset="0"/>
              </a:rPr>
            </a:br>
            <a:r>
              <a:rPr lang="fr-FR" sz="2000" b="0" kern="1200" dirty="0">
                <a:solidFill>
                  <a:schemeClr val="tx1"/>
                </a:solidFill>
                <a:latin typeface="Calibri" panose="020F0502020204030204" pitchFamily="34" charset="0"/>
                <a:cs typeface="Calibri" panose="020F0502020204030204" pitchFamily="34" charset="0"/>
              </a:rPr>
              <a:t>Chef de projet, “Radio for </a:t>
            </a:r>
            <a:r>
              <a:rPr lang="fr-FR" sz="2000" b="0" kern="1200" dirty="0" err="1">
                <a:solidFill>
                  <a:schemeClr val="tx1"/>
                </a:solidFill>
                <a:latin typeface="Calibri" panose="020F0502020204030204" pitchFamily="34" charset="0"/>
                <a:cs typeface="Calibri" panose="020F0502020204030204" pitchFamily="34" charset="0"/>
              </a:rPr>
              <a:t>Refugees</a:t>
            </a:r>
            <a:r>
              <a:rPr lang="fr-FR" sz="2000" b="0" kern="1200" dirty="0">
                <a:solidFill>
                  <a:schemeClr val="tx1"/>
                </a:solidFill>
                <a:latin typeface="Calibri" panose="020F0502020204030204" pitchFamily="34" charset="0"/>
                <a:cs typeface="Calibri" panose="020F0502020204030204" pitchFamily="34" charset="0"/>
              </a:rPr>
              <a:t>” </a:t>
            </a:r>
            <a:r>
              <a:rPr lang="fr-FR" sz="2000" b="0" kern="1200" dirty="0" err="1">
                <a:solidFill>
                  <a:schemeClr val="tx1"/>
                </a:solidFill>
                <a:latin typeface="Calibri" panose="020F0502020204030204" pitchFamily="34" charset="0"/>
                <a:cs typeface="Calibri" panose="020F0502020204030204" pitchFamily="34" charset="0"/>
              </a:rPr>
              <a:t>taken</a:t>
            </a:r>
            <a:r>
              <a:rPr lang="fr-FR" sz="2000" b="0" kern="1200" dirty="0">
                <a:solidFill>
                  <a:schemeClr val="tx1"/>
                </a:solidFill>
                <a:latin typeface="Calibri" panose="020F0502020204030204" pitchFamily="34" charset="0"/>
                <a:cs typeface="Calibri" panose="020F0502020204030204" pitchFamily="34" charset="0"/>
              </a:rPr>
              <a:t> </a:t>
            </a:r>
            <a:r>
              <a:rPr lang="fr-FR" sz="2000" b="0" kern="1200" dirty="0" err="1">
                <a:solidFill>
                  <a:schemeClr val="tx1"/>
                </a:solidFill>
                <a:latin typeface="Calibri" panose="020F0502020204030204" pitchFamily="34" charset="0"/>
                <a:cs typeface="Calibri" panose="020F0502020204030204" pitchFamily="34" charset="0"/>
              </a:rPr>
              <a:t>from</a:t>
            </a:r>
            <a:r>
              <a:rPr lang="fr-FR" sz="2000" b="0" kern="1200" dirty="0">
                <a:solidFill>
                  <a:schemeClr val="tx1"/>
                </a:solidFill>
                <a:latin typeface="Calibri" panose="020F0502020204030204" pitchFamily="34" charset="0"/>
                <a:cs typeface="Calibri" panose="020F0502020204030204" pitchFamily="34" charset="0"/>
              </a:rPr>
              <a:t> “</a:t>
            </a:r>
            <a:r>
              <a:rPr lang="fr-FR" sz="2000" b="0" kern="1200" dirty="0" err="1">
                <a:solidFill>
                  <a:schemeClr val="tx1"/>
                </a:solidFill>
                <a:latin typeface="Calibri" panose="020F0502020204030204" pitchFamily="34" charset="0"/>
                <a:cs typeface="Calibri" panose="020F0502020204030204" pitchFamily="34" charset="0"/>
              </a:rPr>
              <a:t>Spaces</a:t>
            </a:r>
            <a:r>
              <a:rPr lang="fr-FR" sz="2000" b="0" kern="1200" dirty="0">
                <a:solidFill>
                  <a:schemeClr val="tx1"/>
                </a:solidFill>
                <a:latin typeface="Calibri" panose="020F0502020204030204" pitchFamily="34" charset="0"/>
                <a:cs typeface="Calibri" panose="020F0502020204030204" pitchFamily="34" charset="0"/>
              </a:rPr>
              <a:t> of Inclusion”, Rapport du Conseil de l'Europe (2018)</a:t>
            </a:r>
            <a:endParaRPr lang="it-IT" sz="2000" b="0" kern="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218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a:t>Étude de cas et discussion </a:t>
            </a:r>
            <a:endParaRPr lang="en" dirty="0"/>
          </a:p>
        </p:txBody>
      </p:sp>
      <p:sp>
        <p:nvSpPr>
          <p:cNvPr id="3" name="Rectangle 2"/>
          <p:cNvSpPr/>
          <p:nvPr/>
        </p:nvSpPr>
        <p:spPr>
          <a:xfrm>
            <a:off x="691200" y="1832429"/>
            <a:ext cx="8162514" cy="2554545"/>
          </a:xfrm>
          <a:prstGeom prst="rect">
            <a:avLst/>
          </a:prstGeom>
        </p:spPr>
        <p:txBody>
          <a:bodyPr wrap="square">
            <a:spAutoFit/>
          </a:bodyPr>
          <a:lstStyle/>
          <a:p>
            <a:pPr marL="342900" indent="-342900">
              <a:buFont typeface="Arial" panose="020B0604020202020204" pitchFamily="34" charset="0"/>
              <a:buChar char="•"/>
            </a:pPr>
            <a:r>
              <a:rPr lang="fr-FR" sz="2000" kern="1200" dirty="0">
                <a:solidFill>
                  <a:schemeClr val="tx1"/>
                </a:solidFill>
              </a:rPr>
              <a:t>Quelle a été l'importance du projet "Radio for </a:t>
            </a:r>
            <a:r>
              <a:rPr lang="fr-FR" sz="2000" kern="1200" dirty="0" err="1">
                <a:solidFill>
                  <a:schemeClr val="tx1"/>
                </a:solidFill>
              </a:rPr>
              <a:t>refugees</a:t>
            </a:r>
            <a:r>
              <a:rPr lang="fr-FR" sz="2000" kern="1200" dirty="0">
                <a:solidFill>
                  <a:schemeClr val="tx1"/>
                </a:solidFill>
              </a:rPr>
              <a:t>" ? Quel a été l'impact sur les réfugiés qui y ont participé?</a:t>
            </a:r>
            <a:endParaRPr lang="it-IT" sz="2000" kern="1200" dirty="0">
              <a:solidFill>
                <a:schemeClr val="tx1"/>
              </a:solidFill>
            </a:endParaRPr>
          </a:p>
          <a:p>
            <a:pPr marL="342900" indent="-342900">
              <a:buFont typeface="Arial" panose="020B0604020202020204" pitchFamily="34" charset="0"/>
              <a:buChar char="•"/>
            </a:pPr>
            <a:endParaRPr lang="fr-FR" sz="2000" kern="1200" dirty="0">
              <a:solidFill>
                <a:schemeClr val="tx1"/>
              </a:solidFill>
            </a:endParaRPr>
          </a:p>
          <a:p>
            <a:pPr marL="342900" indent="-342900">
              <a:buFont typeface="Arial" panose="020B0604020202020204" pitchFamily="34" charset="0"/>
              <a:buChar char="•"/>
            </a:pPr>
            <a:r>
              <a:rPr lang="fr-FR" sz="2000" kern="1200" dirty="0">
                <a:solidFill>
                  <a:schemeClr val="tx1"/>
                </a:solidFill>
              </a:rPr>
              <a:t>Quels étaient les rôles et responsabilités de ces deux réfugiés ?</a:t>
            </a:r>
          </a:p>
          <a:p>
            <a:pPr marL="342900" indent="-342900">
              <a:buFont typeface="Arial" panose="020B0604020202020204" pitchFamily="34" charset="0"/>
              <a:buChar char="•"/>
            </a:pPr>
            <a:endParaRPr lang="fr-FR" sz="2000" kern="1200" dirty="0">
              <a:solidFill>
                <a:schemeClr val="tx1"/>
              </a:solidFill>
            </a:endParaRPr>
          </a:p>
          <a:p>
            <a:pPr marL="342900" indent="-342900">
              <a:buFont typeface="Arial" panose="020B0604020202020204" pitchFamily="34" charset="0"/>
              <a:buChar char="•"/>
            </a:pPr>
            <a:r>
              <a:rPr lang="fr-FR" sz="2000" kern="1200" dirty="0">
                <a:solidFill>
                  <a:schemeClr val="tx1"/>
                </a:solidFill>
              </a:rPr>
              <a:t>Pouvez-vous penser à d'autres rôles que quelqu'un peut jouer dans un média communautaire? </a:t>
            </a:r>
            <a:endParaRPr lang="it-IT" sz="2000" kern="1200" dirty="0">
              <a:solidFill>
                <a:schemeClr val="tx1"/>
              </a:solidFill>
            </a:endParaRPr>
          </a:p>
          <a:p>
            <a:pPr lvl="0"/>
            <a:endParaRPr lang="en-US" sz="2000" dirty="0">
              <a:latin typeface="Calibri"/>
              <a:cs typeface="Calibri"/>
            </a:endParaRPr>
          </a:p>
        </p:txBody>
      </p:sp>
    </p:spTree>
    <p:extLst>
      <p:ext uri="{BB962C8B-B14F-4D97-AF65-F5344CB8AC3E}">
        <p14:creationId xmlns:p14="http://schemas.microsoft.com/office/powerpoint/2010/main" val="316151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fr-FR" sz="2800" dirty="0"/>
              <a:t>Créez votre propre média communautaire </a:t>
            </a:r>
            <a:endParaRPr lang="en" sz="2800" dirty="0"/>
          </a:p>
        </p:txBody>
      </p:sp>
      <p:sp>
        <p:nvSpPr>
          <p:cNvPr id="264" name="Shape 264"/>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342900" indent="-342900">
              <a:buFont typeface="Wingdings" charset="2"/>
              <a:buChar char="ü"/>
            </a:pPr>
            <a:r>
              <a:rPr lang="fr" sz="2000" dirty="0">
                <a:latin typeface="Calibri"/>
                <a:cs typeface="Times New Roman"/>
              </a:rPr>
              <a:t>Quels médias communautaires peuvent être utilisés par votre communauté?</a:t>
            </a:r>
          </a:p>
          <a:p>
            <a:pPr marL="342900" indent="-342900">
              <a:buFont typeface="Wingdings" charset="2"/>
              <a:buChar char="ü"/>
            </a:pPr>
            <a:endParaRPr lang="fr" sz="2000" dirty="0">
              <a:latin typeface="Calibri"/>
              <a:cs typeface="Times New Roman"/>
            </a:endParaRPr>
          </a:p>
          <a:p>
            <a:pPr marL="342900" indent="-342900">
              <a:buFont typeface="Wingdings" charset="2"/>
              <a:buChar char="ü"/>
            </a:pPr>
            <a:endParaRPr lang="fr" sz="2000" dirty="0">
              <a:latin typeface="Calibri"/>
              <a:cs typeface="Times New Roman"/>
            </a:endParaRPr>
          </a:p>
          <a:p>
            <a:pPr marL="342900" indent="-342900">
              <a:buFont typeface="Wingdings" charset="2"/>
              <a:buChar char="ü"/>
            </a:pPr>
            <a:r>
              <a:rPr lang="fr" sz="2000" dirty="0">
                <a:latin typeface="Calibri"/>
                <a:cs typeface="Times New Roman"/>
              </a:rPr>
              <a:t>En petits groupes ou en tant qu'individu, pouvez-vous penser à un média communautaire que vous pouvez utiliser pour donner la parole à votre communauté et partager vos opinions, expériences et talents avec la société dans laquelle vous vivez?</a:t>
            </a:r>
          </a:p>
          <a:p>
            <a:pPr>
              <a:buNone/>
            </a:pPr>
            <a:r>
              <a:rPr lang="fr" sz="2000" kern="1200" dirty="0">
                <a:solidFill>
                  <a:schemeClr val="tx1"/>
                </a:solidFill>
              </a:rPr>
              <a:t> </a:t>
            </a:r>
          </a:p>
          <a:p>
            <a:pPr lvl="0">
              <a:buNone/>
            </a:pPr>
            <a:endParaRPr lang="fr" sz="2000" dirty="0"/>
          </a:p>
          <a:p>
            <a:pPr marL="342900" indent="-342900">
              <a:buFont typeface="Wingdings" charset="2"/>
              <a:buChar char="ü"/>
            </a:pPr>
            <a:endParaRPr lang="en-US" sz="2000" dirty="0">
              <a:latin typeface="Calibri"/>
              <a:ea typeface="Calibri"/>
              <a:cs typeface="Times New Roman"/>
            </a:endParaRPr>
          </a:p>
          <a:p>
            <a:pPr lvl="0" rtl="0">
              <a:spcBef>
                <a:spcPts val="0"/>
              </a:spcBef>
              <a:buNone/>
            </a:pPr>
            <a:endParaRPr lang="en" sz="2000" dirty="0"/>
          </a:p>
        </p:txBody>
      </p:sp>
    </p:spTree>
    <p:extLst>
      <p:ext uri="{BB962C8B-B14F-4D97-AF65-F5344CB8AC3E}">
        <p14:creationId xmlns:p14="http://schemas.microsoft.com/office/powerpoint/2010/main" val="316151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fr-FR" sz="2800" dirty="0"/>
              <a:t>Créez votre propre média communautaire </a:t>
            </a:r>
            <a:endParaRPr lang="en" sz="2800" dirty="0"/>
          </a:p>
        </p:txBody>
      </p:sp>
      <p:sp>
        <p:nvSpPr>
          <p:cNvPr id="264" name="Shape 264"/>
          <p:cNvSpPr txBox="1">
            <a:spLocks noGrp="1"/>
          </p:cNvSpPr>
          <p:nvPr>
            <p:ph type="body" idx="1"/>
          </p:nvPr>
        </p:nvSpPr>
        <p:spPr>
          <a:xfrm>
            <a:off x="691200" y="1562393"/>
            <a:ext cx="7761600" cy="4590847"/>
          </a:xfrm>
          <a:prstGeom prst="rect">
            <a:avLst/>
          </a:prstGeom>
        </p:spPr>
        <p:txBody>
          <a:bodyPr wrap="square" lIns="91425" tIns="91425" rIns="91425" bIns="91425" anchor="t" anchorCtr="0">
            <a:noAutofit/>
          </a:bodyPr>
          <a:lstStyle/>
          <a:p>
            <a:pPr lvl="0" rtl="0">
              <a:spcBef>
                <a:spcPts val="0"/>
              </a:spcBef>
              <a:buNone/>
            </a:pPr>
            <a:r>
              <a:rPr lang="en-US" b="1" dirty="0">
                <a:solidFill>
                  <a:srgbClr val="608643"/>
                </a:solidFill>
                <a:latin typeface="Calibri"/>
                <a:cs typeface="Calibri"/>
              </a:rPr>
              <a:t>Plan </a:t>
            </a:r>
            <a:r>
              <a:rPr lang="en-US" b="1" dirty="0" err="1">
                <a:solidFill>
                  <a:srgbClr val="608643"/>
                </a:solidFill>
                <a:latin typeface="Calibri"/>
                <a:cs typeface="Calibri"/>
              </a:rPr>
              <a:t>d’action</a:t>
            </a:r>
            <a:endParaRPr lang="en-US" b="1" dirty="0">
              <a:solidFill>
                <a:srgbClr val="608643"/>
              </a:solidFill>
              <a:latin typeface="Calibri"/>
              <a:cs typeface="Calibri"/>
            </a:endParaRPr>
          </a:p>
          <a:p>
            <a:pPr lvl="0" rtl="0">
              <a:spcBef>
                <a:spcPts val="0"/>
              </a:spcBef>
              <a:buNone/>
            </a:pPr>
            <a:endParaRPr lang="en-US" b="1" dirty="0">
              <a:solidFill>
                <a:srgbClr val="608643"/>
              </a:solidFill>
              <a:latin typeface="Calibri"/>
              <a:cs typeface="Calibri"/>
            </a:endParaRPr>
          </a:p>
          <a:p>
            <a:pPr lvl="0" rtl="0">
              <a:spcBef>
                <a:spcPts val="0"/>
              </a:spcBef>
              <a:buNone/>
            </a:pPr>
            <a:endParaRPr lang="en" b="1" dirty="0">
              <a:solidFill>
                <a:srgbClr val="608643"/>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732703373"/>
              </p:ext>
            </p:extLst>
          </p:nvPr>
        </p:nvGraphicFramePr>
        <p:xfrm>
          <a:off x="691198" y="2213429"/>
          <a:ext cx="8089944" cy="3614876"/>
        </p:xfrm>
        <a:graphic>
          <a:graphicData uri="http://schemas.openxmlformats.org/drawingml/2006/table">
            <a:tbl>
              <a:tblPr firstRow="1" bandRow="1">
                <a:tableStyleId>{7257817E-EC5C-4880-A810-ED7F254FEA46}</a:tableStyleId>
              </a:tblPr>
              <a:tblGrid>
                <a:gridCol w="2193516">
                  <a:extLst>
                    <a:ext uri="{9D8B030D-6E8A-4147-A177-3AD203B41FA5}">
                      <a16:colId xmlns:a16="http://schemas.microsoft.com/office/drawing/2014/main" val="20000"/>
                    </a:ext>
                  </a:extLst>
                </a:gridCol>
                <a:gridCol w="5896428">
                  <a:extLst>
                    <a:ext uri="{9D8B030D-6E8A-4147-A177-3AD203B41FA5}">
                      <a16:colId xmlns:a16="http://schemas.microsoft.com/office/drawing/2014/main" val="20001"/>
                    </a:ext>
                  </a:extLst>
                </a:gridCol>
              </a:tblGrid>
              <a:tr h="488221">
                <a:tc>
                  <a:txBody>
                    <a:bodyPr/>
                    <a:lstStyle/>
                    <a:p>
                      <a:r>
                        <a:rPr lang="fr-FR" sz="1800" b="1" i="0" u="none" strike="noStrike" kern="1200" cap="none" dirty="0">
                          <a:solidFill>
                            <a:schemeClr val="tx1"/>
                          </a:solidFill>
                          <a:effectLst/>
                          <a:latin typeface="Arial"/>
                          <a:ea typeface="Arial"/>
                          <a:cs typeface="Arial"/>
                          <a:sym typeface="Arial"/>
                        </a:rPr>
                        <a:t>type de média </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dirty="0"/>
                    </a:p>
                  </a:txBody>
                  <a:tcPr/>
                </a:tc>
                <a:extLst>
                  <a:ext uri="{0D108BD9-81ED-4DB2-BD59-A6C34878D82A}">
                    <a16:rowId xmlns:a16="http://schemas.microsoft.com/office/drawing/2014/main" val="10000"/>
                  </a:ext>
                </a:extLst>
              </a:tr>
              <a:tr h="685550">
                <a:tc>
                  <a:txBody>
                    <a:bodyPr/>
                    <a:lstStyle/>
                    <a:p>
                      <a:r>
                        <a:rPr lang="fr-FR" sz="1800" b="1" i="0" u="none" strike="noStrike" kern="1200" cap="none" dirty="0">
                          <a:solidFill>
                            <a:schemeClr val="tx1"/>
                          </a:solidFill>
                          <a:effectLst/>
                          <a:latin typeface="Arial"/>
                          <a:ea typeface="Arial"/>
                          <a:cs typeface="Arial"/>
                          <a:sym typeface="Arial"/>
                        </a:rPr>
                        <a:t>formes d'expression </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a:p>
                  </a:txBody>
                  <a:tcPr/>
                </a:tc>
                <a:extLst>
                  <a:ext uri="{0D108BD9-81ED-4DB2-BD59-A6C34878D82A}">
                    <a16:rowId xmlns:a16="http://schemas.microsoft.com/office/drawing/2014/main" val="10001"/>
                  </a:ext>
                </a:extLst>
              </a:tr>
              <a:tr h="488221">
                <a:tc>
                  <a:txBody>
                    <a:bodyPr/>
                    <a:lstStyle/>
                    <a:p>
                      <a:r>
                        <a:rPr lang="fr-FR" sz="1800" b="1" i="0" u="none" strike="noStrike" kern="1200" cap="none" dirty="0">
                          <a:solidFill>
                            <a:schemeClr val="tx1"/>
                          </a:solidFill>
                          <a:effectLst/>
                          <a:latin typeface="Arial"/>
                          <a:ea typeface="Arial"/>
                          <a:cs typeface="Arial"/>
                          <a:sym typeface="Arial"/>
                        </a:rPr>
                        <a:t>public cible</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a:p>
                  </a:txBody>
                  <a:tcPr/>
                </a:tc>
                <a:extLst>
                  <a:ext uri="{0D108BD9-81ED-4DB2-BD59-A6C34878D82A}">
                    <a16:rowId xmlns:a16="http://schemas.microsoft.com/office/drawing/2014/main" val="10002"/>
                  </a:ext>
                </a:extLst>
              </a:tr>
              <a:tr h="488221">
                <a:tc>
                  <a:txBody>
                    <a:bodyPr/>
                    <a:lstStyle/>
                    <a:p>
                      <a:r>
                        <a:rPr lang="fr-FR" sz="1800" b="1" i="0" u="none" strike="noStrike" kern="1200" cap="none" dirty="0">
                          <a:solidFill>
                            <a:schemeClr val="tx1"/>
                          </a:solidFill>
                          <a:effectLst/>
                          <a:latin typeface="Arial"/>
                          <a:ea typeface="Arial"/>
                          <a:cs typeface="Arial"/>
                          <a:sym typeface="Arial"/>
                        </a:rPr>
                        <a:t>contenu</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a:p>
                  </a:txBody>
                  <a:tcPr/>
                </a:tc>
                <a:extLst>
                  <a:ext uri="{0D108BD9-81ED-4DB2-BD59-A6C34878D82A}">
                    <a16:rowId xmlns:a16="http://schemas.microsoft.com/office/drawing/2014/main" val="10003"/>
                  </a:ext>
                </a:extLst>
              </a:tr>
              <a:tr h="488221">
                <a:tc>
                  <a:txBody>
                    <a:bodyPr/>
                    <a:lstStyle/>
                    <a:p>
                      <a:r>
                        <a:rPr lang="en-US" sz="1800" b="1" i="0" u="none" strike="noStrike" kern="1200" cap="none" dirty="0">
                          <a:solidFill>
                            <a:schemeClr val="tx1"/>
                          </a:solidFill>
                          <a:effectLst/>
                          <a:latin typeface="Arial"/>
                          <a:cs typeface="Arial"/>
                          <a:sym typeface="Arial"/>
                        </a:rPr>
                        <a:t>Distribution</a:t>
                      </a:r>
                    </a:p>
                  </a:txBody>
                  <a:tcPr/>
                </a:tc>
                <a:tc>
                  <a:txBody>
                    <a:bodyPr/>
                    <a:lstStyle/>
                    <a:p>
                      <a:endParaRPr lang="en-US"/>
                    </a:p>
                  </a:txBody>
                  <a:tcPr/>
                </a:tc>
                <a:extLst>
                  <a:ext uri="{0D108BD9-81ED-4DB2-BD59-A6C34878D82A}">
                    <a16:rowId xmlns:a16="http://schemas.microsoft.com/office/drawing/2014/main" val="10004"/>
                  </a:ext>
                </a:extLst>
              </a:tr>
              <a:tr h="488221">
                <a:tc>
                  <a:txBody>
                    <a:bodyPr/>
                    <a:lstStyle/>
                    <a:p>
                      <a:r>
                        <a:rPr lang="fr-FR" sz="1800" b="1" i="0" u="none" strike="noStrike" kern="1200" cap="none" dirty="0">
                          <a:solidFill>
                            <a:schemeClr val="tx1"/>
                          </a:solidFill>
                          <a:effectLst/>
                          <a:latin typeface="Arial"/>
                          <a:ea typeface="Arial"/>
                          <a:cs typeface="Arial"/>
                          <a:sym typeface="Arial"/>
                        </a:rPr>
                        <a:t>coûts</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dirty="0"/>
                    </a:p>
                  </a:txBody>
                  <a:tcPr/>
                </a:tc>
                <a:extLst>
                  <a:ext uri="{0D108BD9-81ED-4DB2-BD59-A6C34878D82A}">
                    <a16:rowId xmlns:a16="http://schemas.microsoft.com/office/drawing/2014/main" val="10005"/>
                  </a:ext>
                </a:extLst>
              </a:tr>
              <a:tr h="488221">
                <a:tc>
                  <a:txBody>
                    <a:bodyPr/>
                    <a:lstStyle/>
                    <a:p>
                      <a:r>
                        <a:rPr lang="en-US" sz="1800" b="1" i="0" u="none" strike="noStrike" kern="1200" cap="none" dirty="0" err="1">
                          <a:solidFill>
                            <a:schemeClr val="tx1"/>
                          </a:solidFill>
                          <a:effectLst/>
                          <a:latin typeface="Arial"/>
                          <a:cs typeface="Arial"/>
                          <a:sym typeface="Arial"/>
                        </a:rPr>
                        <a:t>Autre</a:t>
                      </a:r>
                      <a:endParaRPr lang="en-US" sz="1800" b="1" i="0" u="none" strike="noStrike" kern="1200" cap="none" dirty="0">
                        <a:solidFill>
                          <a:schemeClr val="tx1"/>
                        </a:solidFill>
                        <a:effectLst/>
                        <a:latin typeface="Arial"/>
                        <a:cs typeface="Arial"/>
                        <a:sym typeface="Arial"/>
                      </a:endParaRP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6569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923330"/>
          </a:xfrm>
          <a:prstGeom prst="rect">
            <a:avLst/>
          </a:prstGeom>
          <a:noFill/>
        </p:spPr>
        <p:txBody>
          <a:bodyPr wrap="square" rtlCol="0">
            <a:spAutoFit/>
          </a:bodyPr>
          <a:lstStyle/>
          <a:p>
            <a:pPr algn="r"/>
            <a:r>
              <a:rPr lang="fr-FR" sz="1600" b="1" dirty="0"/>
              <a:t>Lecture complémentaire</a:t>
            </a:r>
            <a:r>
              <a:rPr lang="it-IT" sz="1600" b="1" dirty="0"/>
              <a:t> </a:t>
            </a:r>
            <a:endParaRPr lang="en-GB" sz="1600" b="1" dirty="0"/>
          </a:p>
          <a:p>
            <a:pPr algn="r"/>
            <a:endParaRPr lang="en-GB" sz="2200" b="1" dirty="0"/>
          </a:p>
        </p:txBody>
      </p:sp>
      <p:sp>
        <p:nvSpPr>
          <p:cNvPr id="6" name="Rectangle 5"/>
          <p:cNvSpPr/>
          <p:nvPr/>
        </p:nvSpPr>
        <p:spPr>
          <a:xfrm>
            <a:off x="2939143" y="1425698"/>
            <a:ext cx="6005286" cy="3785652"/>
          </a:xfrm>
          <a:prstGeom prst="rect">
            <a:avLst/>
          </a:prstGeom>
        </p:spPr>
        <p:txBody>
          <a:bodyPr wrap="square">
            <a:spAutoFit/>
          </a:bodyPr>
          <a:lstStyle/>
          <a:p>
            <a:r>
              <a:rPr lang="fr-FR" sz="1600" dirty="0"/>
              <a:t>“</a:t>
            </a:r>
            <a:r>
              <a:rPr lang="fr-FR" sz="1600" b="1" dirty="0" err="1"/>
              <a:t>Spaces</a:t>
            </a:r>
            <a:r>
              <a:rPr lang="fr-FR" sz="1600" b="1" dirty="0"/>
              <a:t> of Inclusion – An </a:t>
            </a:r>
            <a:r>
              <a:rPr lang="fr-FR" sz="1600" b="1" dirty="0" err="1"/>
              <a:t>explorative</a:t>
            </a:r>
            <a:r>
              <a:rPr lang="fr-FR" sz="1600" b="1" dirty="0"/>
              <a:t> </a:t>
            </a:r>
            <a:r>
              <a:rPr lang="fr-FR" sz="1600" b="1" dirty="0" err="1"/>
              <a:t>study</a:t>
            </a:r>
            <a:r>
              <a:rPr lang="fr-FR" sz="1600" b="1" dirty="0"/>
              <a:t> on </a:t>
            </a:r>
            <a:r>
              <a:rPr lang="fr-FR" sz="1600" b="1" dirty="0" err="1"/>
              <a:t>needs</a:t>
            </a:r>
            <a:r>
              <a:rPr lang="fr-FR" sz="1600" b="1" dirty="0"/>
              <a:t> of </a:t>
            </a:r>
            <a:r>
              <a:rPr lang="fr-FR" sz="1600" b="1" dirty="0" err="1"/>
              <a:t>refugees</a:t>
            </a:r>
            <a:r>
              <a:rPr lang="fr-FR" sz="1600" b="1" dirty="0"/>
              <a:t> and migrants in the </a:t>
            </a:r>
            <a:r>
              <a:rPr lang="fr-FR" sz="1600" b="1" dirty="0" err="1"/>
              <a:t>domain</a:t>
            </a:r>
            <a:r>
              <a:rPr lang="fr-FR" sz="1600" b="1" dirty="0"/>
              <a:t> of media communication and on </a:t>
            </a:r>
            <a:r>
              <a:rPr lang="fr-FR" sz="1600" b="1" dirty="0" err="1"/>
              <a:t>responses</a:t>
            </a:r>
            <a:r>
              <a:rPr lang="fr-FR" sz="1600" b="1" dirty="0"/>
              <a:t> by </a:t>
            </a:r>
            <a:r>
              <a:rPr lang="fr-FR" sz="1600" b="1" dirty="0" err="1"/>
              <a:t>community</a:t>
            </a:r>
            <a:r>
              <a:rPr lang="fr-FR" sz="1600" b="1" dirty="0"/>
              <a:t> media</a:t>
            </a:r>
            <a:r>
              <a:rPr lang="fr-FR" sz="1600" dirty="0"/>
              <a:t>” (2018). </a:t>
            </a:r>
            <a:r>
              <a:rPr lang="en-US" sz="1600" dirty="0"/>
              <a:t>A Council of Europe Report prepared by COMMIT – Community Media Institute. </a:t>
            </a:r>
            <a:r>
              <a:rPr lang="fr-FR" sz="1600" dirty="0"/>
              <a:t>Disponible à cette adresse: </a:t>
            </a:r>
            <a:r>
              <a:rPr lang="fr-FR" sz="1600" u="sng" dirty="0">
                <a:hlinkClick r:id="rId3"/>
              </a:rPr>
              <a:t>https://rm.coe.int/dgi-2018-01-spaces-of-inclusion/168078c4b4</a:t>
            </a:r>
            <a:r>
              <a:rPr lang="fr-FR" sz="1600" dirty="0"/>
              <a:t>  </a:t>
            </a:r>
            <a:endParaRPr lang="it-IT" sz="1600" dirty="0"/>
          </a:p>
          <a:p>
            <a:r>
              <a:rPr lang="fr-FR" sz="1600" dirty="0"/>
              <a:t> </a:t>
            </a:r>
            <a:endParaRPr lang="it-IT" sz="1600" dirty="0"/>
          </a:p>
          <a:p>
            <a:r>
              <a:rPr lang="fr-FR" sz="1600" dirty="0"/>
              <a:t>“</a:t>
            </a:r>
            <a:r>
              <a:rPr lang="fr-FR" sz="1600" b="1" dirty="0"/>
              <a:t>Media for the </a:t>
            </a:r>
            <a:r>
              <a:rPr lang="fr-FR" sz="1600" b="1" dirty="0" err="1"/>
              <a:t>community</a:t>
            </a:r>
            <a:r>
              <a:rPr lang="fr-FR" sz="1600" b="1" dirty="0"/>
              <a:t>, by the </a:t>
            </a:r>
            <a:r>
              <a:rPr lang="fr-FR" sz="1600" b="1" dirty="0" err="1"/>
              <a:t>community</a:t>
            </a:r>
            <a:r>
              <a:rPr lang="fr-FR" sz="1600" dirty="0"/>
              <a:t>” (2015). By Esther </a:t>
            </a:r>
            <a:r>
              <a:rPr lang="fr-FR" sz="1600" dirty="0" err="1"/>
              <a:t>Dorn-Fellermann</a:t>
            </a:r>
            <a:r>
              <a:rPr lang="fr-FR" sz="1600" dirty="0"/>
              <a:t>, </a:t>
            </a:r>
            <a:r>
              <a:rPr lang="fr-FR" sz="1600" dirty="0" err="1"/>
              <a:t>published</a:t>
            </a:r>
            <a:r>
              <a:rPr lang="fr-FR" sz="1600" dirty="0"/>
              <a:t> in DW </a:t>
            </a:r>
            <a:r>
              <a:rPr lang="fr-FR" sz="1600" dirty="0" err="1"/>
              <a:t>Akademie</a:t>
            </a:r>
            <a:r>
              <a:rPr lang="fr-FR" sz="1600" dirty="0"/>
              <a:t>. Disponible à cette adresse: </a:t>
            </a:r>
            <a:r>
              <a:rPr lang="fr-FR" sz="1600" u="sng" dirty="0">
                <a:hlinkClick r:id="rId4"/>
              </a:rPr>
              <a:t>http://p.dw.com/p/1FX2T</a:t>
            </a:r>
            <a:r>
              <a:rPr lang="fr-FR" sz="1600" dirty="0"/>
              <a:t> </a:t>
            </a:r>
            <a:endParaRPr lang="it-IT" sz="1600" dirty="0"/>
          </a:p>
          <a:p>
            <a:r>
              <a:rPr lang="fr-FR" sz="1600" dirty="0"/>
              <a:t> </a:t>
            </a:r>
            <a:endParaRPr lang="it-IT" sz="1600" dirty="0"/>
          </a:p>
          <a:p>
            <a:r>
              <a:rPr lang="fr-FR" sz="1600" dirty="0"/>
              <a:t>“</a:t>
            </a:r>
            <a:r>
              <a:rPr lang="fr-FR" sz="1600" b="1" dirty="0"/>
              <a:t>Alternative and </a:t>
            </a:r>
            <a:r>
              <a:rPr lang="fr-FR" sz="1600" b="1" dirty="0" err="1"/>
              <a:t>Community</a:t>
            </a:r>
            <a:r>
              <a:rPr lang="fr-FR" sz="1600" b="1" dirty="0"/>
              <a:t> Media</a:t>
            </a:r>
            <a:r>
              <a:rPr lang="fr-FR" sz="1600" dirty="0"/>
              <a:t>”. Disponible à cette adresse : </a:t>
            </a:r>
            <a:r>
              <a:rPr lang="fr-FR" sz="1600" u="sng" dirty="0">
                <a:hlinkClick r:id="rId5"/>
              </a:rPr>
              <a:t>http://www2.amk.fi/digma.fi/eetu/www.amk.fi/opintojaksot/0702010/1204871263088.html</a:t>
            </a:r>
            <a:r>
              <a:rPr lang="fr-FR" sz="1600" dirty="0"/>
              <a:t> </a:t>
            </a:r>
            <a:endParaRPr lang="it-IT" sz="1600" dirty="0"/>
          </a:p>
        </p:txBody>
      </p:sp>
    </p:spTree>
    <p:extLst>
      <p:ext uri="{BB962C8B-B14F-4D97-AF65-F5344CB8AC3E}">
        <p14:creationId xmlns:p14="http://schemas.microsoft.com/office/powerpoint/2010/main" val="205112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a:extLst>
              <a:ext uri="{FF2B5EF4-FFF2-40B4-BE49-F238E27FC236}">
                <a16:creationId xmlns:a16="http://schemas.microsoft.com/office/drawing/2014/main" id="{F092FD35-86BA-1545-858E-B459A343AF2B}"/>
              </a:ext>
            </a:extLst>
          </p:cNvPr>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it-IT" altLang="it-IT"/>
          </a:p>
        </p:txBody>
      </p:sp>
      <p:sp>
        <p:nvSpPr>
          <p:cNvPr id="33794" name="Shape 255">
            <a:extLst>
              <a:ext uri="{FF2B5EF4-FFF2-40B4-BE49-F238E27FC236}">
                <a16:creationId xmlns:a16="http://schemas.microsoft.com/office/drawing/2014/main" id="{A671F9C2-23C7-624B-8831-75130C8A6B1D}"/>
              </a:ext>
            </a:extLst>
          </p:cNvPr>
          <p:cNvSpPr txBox="1">
            <a:spLocks noGrp="1"/>
          </p:cNvSpPr>
          <p:nvPr>
            <p:ph type="ctrTitle" idx="4294967295"/>
          </p:nvPr>
        </p:nvSpPr>
        <p:spPr>
          <a:xfrm>
            <a:off x="582613" y="1651000"/>
            <a:ext cx="6745287" cy="1546225"/>
          </a:xfrm>
        </p:spPr>
        <p:txBody>
          <a:bodyPr/>
          <a:lstStyle/>
          <a:p>
            <a:r>
              <a:rPr lang="sr-Latn-RS" altLang="sr-Latn-RS" sz="12000" b="1">
                <a:solidFill>
                  <a:srgbClr val="FFFFFF"/>
                </a:solidFill>
                <a:latin typeface="Montserrat"/>
                <a:ea typeface="Montserrat"/>
                <a:cs typeface="Montserrat"/>
                <a:sym typeface="Montserrat"/>
              </a:rPr>
              <a:t>Merci!</a:t>
            </a:r>
            <a:endParaRPr lang="it-IT" altLang="it-IT" sz="12000">
              <a:solidFill>
                <a:srgbClr val="FFFFFF"/>
              </a:solidFill>
              <a:latin typeface="Arial" panose="020B0604020202020204" pitchFamily="34" charset="0"/>
              <a:cs typeface="Arial" panose="020B0604020202020204" pitchFamily="34" charset="0"/>
            </a:endParaRPr>
          </a:p>
        </p:txBody>
      </p:sp>
      <p:sp>
        <p:nvSpPr>
          <p:cNvPr id="33795" name="Shape 258">
            <a:extLst>
              <a:ext uri="{FF2B5EF4-FFF2-40B4-BE49-F238E27FC236}">
                <a16:creationId xmlns:a16="http://schemas.microsoft.com/office/drawing/2014/main" id="{1269C4CD-0997-F240-8A54-5C7069722491}"/>
              </a:ext>
            </a:extLst>
          </p:cNvPr>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it-IT" altLang="it-IT" sz="1000">
              <a:solidFill>
                <a:schemeClr val="bg1"/>
              </a:solidFill>
            </a:endParaRPr>
          </a:p>
        </p:txBody>
      </p:sp>
      <p:pic>
        <p:nvPicPr>
          <p:cNvPr id="33796" name="Grafik 1">
            <a:extLst>
              <a:ext uri="{FF2B5EF4-FFF2-40B4-BE49-F238E27FC236}">
                <a16:creationId xmlns:a16="http://schemas.microsoft.com/office/drawing/2014/main" id="{7DB33C27-E99C-474B-A255-056EE8EA1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a:extLst>
              <a:ext uri="{FF2B5EF4-FFF2-40B4-BE49-F238E27FC236}">
                <a16:creationId xmlns:a16="http://schemas.microsoft.com/office/drawing/2014/main" id="{DC6CB4AF-9318-2A41-9716-29B6C016D76B}"/>
              </a:ext>
            </a:extLst>
          </p:cNvPr>
          <p:cNvSpPr txBox="1">
            <a:spLocks noChangeArrowheads="1"/>
          </p:cNvSpPr>
          <p:nvPr/>
        </p:nvSpPr>
        <p:spPr bwMode="auto">
          <a:xfrm>
            <a:off x="190500" y="5492750"/>
            <a:ext cx="6650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it-IT" sz="1100"/>
              <a:t>This project has been funded with support from the European Commission.</a:t>
            </a:r>
          </a:p>
          <a:p>
            <a:endParaRPr lang="en-GB" altLang="it-IT" sz="1100"/>
          </a:p>
          <a:p>
            <a:r>
              <a:rPr lang="en-GB" altLang="it-IT" sz="1100"/>
              <a:t>This document reflects the views only of the author and the Commission cannot be</a:t>
            </a:r>
          </a:p>
          <a:p>
            <a:r>
              <a:rPr lang="en-GB" altLang="it-IT" sz="1100"/>
              <a:t>held responsible for any use which might be made of the information contained herein.</a:t>
            </a:r>
          </a:p>
          <a:p>
            <a:endParaRPr lang="en-GB" altLang="it-IT" sz="1100"/>
          </a:p>
          <a:p>
            <a:r>
              <a:rPr lang="en-GB" altLang="it-IT" sz="1100"/>
              <a:t>Project Number: 2017-1-FR01-KA204-037126</a:t>
            </a:r>
            <a:endParaRPr lang="de-AT" altLang="it-IT" sz="1100"/>
          </a:p>
        </p:txBody>
      </p:sp>
    </p:spTree>
    <p:extLst>
      <p:ext uri="{BB962C8B-B14F-4D97-AF65-F5344CB8AC3E}">
        <p14:creationId xmlns:p14="http://schemas.microsoft.com/office/powerpoint/2010/main" val="349402398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Picture 2" descr="S2_Migrant Muslim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98" y="1890889"/>
            <a:ext cx="3216182" cy="2131583"/>
          </a:xfrm>
          <a:prstGeom prst="rect">
            <a:avLst/>
          </a:prstGeom>
        </p:spPr>
      </p:pic>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fr-FR" dirty="0"/>
              <a:t>Nous avons tous notre propre histoire</a:t>
            </a:r>
            <a:r>
              <a:rPr lang="it-IT" dirty="0"/>
              <a:t> </a:t>
            </a:r>
            <a:endParaRPr lang="en" dirty="0"/>
          </a:p>
        </p:txBody>
      </p:sp>
      <p:pic>
        <p:nvPicPr>
          <p:cNvPr id="2" name="Picture 1" descr="S2_Sto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405" y="3076222"/>
            <a:ext cx="3721241" cy="2480828"/>
          </a:xfrm>
          <a:prstGeom prst="rect">
            <a:avLst/>
          </a:prstGeom>
        </p:spPr>
      </p:pic>
      <p:pic>
        <p:nvPicPr>
          <p:cNvPr id="4" name="Picture 3" descr="S2_Migrant studen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223" y="1547379"/>
            <a:ext cx="2999570" cy="1988019"/>
          </a:xfrm>
          <a:prstGeom prst="rect">
            <a:avLst/>
          </a:prstGeom>
        </p:spPr>
      </p:pic>
      <p:pic>
        <p:nvPicPr>
          <p:cNvPr id="5" name="Picture 4" descr="S2_Migrant Work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70" y="4410399"/>
            <a:ext cx="2314467" cy="1552108"/>
          </a:xfrm>
          <a:prstGeom prst="rect">
            <a:avLst/>
          </a:prstGeom>
        </p:spPr>
      </p:pic>
      <p:pic>
        <p:nvPicPr>
          <p:cNvPr id="6" name="Picture 5" descr="adult-3365364__34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237" y="4227595"/>
            <a:ext cx="2739763" cy="18265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7" name="Picture 6" descr="newspape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1968"/>
            <a:ext cx="3598209" cy="2384778"/>
          </a:xfrm>
          <a:prstGeom prst="rect">
            <a:avLst/>
          </a:prstGeom>
        </p:spPr>
      </p:pic>
      <p:pic>
        <p:nvPicPr>
          <p:cNvPr id="8" name="Picture 7" descr="newspape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43" y="1772791"/>
            <a:ext cx="4172857" cy="2685311"/>
          </a:xfrm>
          <a:prstGeom prst="rect">
            <a:avLst/>
          </a:prstGeom>
        </p:spPr>
      </p:pic>
      <p:pic>
        <p:nvPicPr>
          <p:cNvPr id="6" name="Picture 5" descr="newspape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15" y="163286"/>
            <a:ext cx="4172858" cy="4956924"/>
          </a:xfrm>
          <a:prstGeom prst="rect">
            <a:avLst/>
          </a:prstGeom>
        </p:spPr>
      </p:pic>
      <p:pic>
        <p:nvPicPr>
          <p:cNvPr id="4" name="Picture 3" descr="newspape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0804" y="2171093"/>
            <a:ext cx="3085912" cy="4111978"/>
          </a:xfrm>
          <a:prstGeom prst="rect">
            <a:avLst/>
          </a:prstGeom>
        </p:spPr>
      </p:pic>
    </p:spTree>
    <p:extLst>
      <p:ext uri="{BB962C8B-B14F-4D97-AF65-F5344CB8AC3E}">
        <p14:creationId xmlns:p14="http://schemas.microsoft.com/office/powerpoint/2010/main" val="396427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a:t>Média communautaire</a:t>
            </a:r>
            <a:r>
              <a:rPr lang="it-IT" dirty="0"/>
              <a:t> </a:t>
            </a:r>
            <a:endParaRPr lang="en" dirty="0"/>
          </a:p>
        </p:txBody>
      </p:sp>
      <p:pic>
        <p:nvPicPr>
          <p:cNvPr id="2" name="Picture 1" descr="Community M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1292100"/>
            <a:ext cx="5833676" cy="38967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7950225" cy="4005536"/>
          </a:xfrm>
          <a:prstGeom prst="rect">
            <a:avLst/>
          </a:prstGeom>
        </p:spPr>
        <p:txBody>
          <a:bodyPr wrap="square" lIns="91425" tIns="91425" rIns="91425" bIns="91425" anchor="b" anchorCtr="0">
            <a:noAutofit/>
          </a:bodyPr>
          <a:lstStyle/>
          <a:p>
            <a:r>
              <a:rPr lang="fr-FR" sz="2400" b="0" dirty="0"/>
              <a:t>“Les médias communautaires visent à donner accès à la communication selon les propres termes de la communauté, ce qui signifie qu'ils permettent aux participants de créer leurs propres actualités, que ce soit en y apparaissant comme des acteurs majeurs ou en créant des actualités pertinentes concernant leur situation, en corrigeant les déséquilibres issus du contenu médiatique produit par les médias grand public.”</a:t>
            </a:r>
            <a:br>
              <a:rPr lang="it-IT" sz="2400" b="0" dirty="0"/>
            </a:br>
            <a:br>
              <a:rPr lang="it-IT" sz="2400" b="0" dirty="0"/>
            </a:br>
            <a:r>
              <a:rPr lang="fr-FR" sz="2400" b="0" i="1" dirty="0"/>
              <a:t>Rapport du Conseil Européen “</a:t>
            </a:r>
            <a:r>
              <a:rPr lang="fr-FR" sz="2400" b="0" i="1" dirty="0" err="1"/>
              <a:t>Spaces</a:t>
            </a:r>
            <a:r>
              <a:rPr lang="fr-FR" sz="2400" b="0" i="1" dirty="0"/>
              <a:t> of Inclusion”</a:t>
            </a:r>
            <a:br>
              <a:rPr lang="en-US" sz="2400" b="0" i="1" dirty="0"/>
            </a:br>
            <a:endParaRPr lang="en" sz="2400" b="0" i="1" dirty="0"/>
          </a:p>
        </p:txBody>
      </p:sp>
    </p:spTree>
    <p:extLst>
      <p:ext uri="{BB962C8B-B14F-4D97-AF65-F5344CB8AC3E}">
        <p14:creationId xmlns:p14="http://schemas.microsoft.com/office/powerpoint/2010/main" val="272147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fr-FR" dirty="0"/>
              <a:t>Média communautaire</a:t>
            </a:r>
            <a:r>
              <a:rPr lang="it-IT" dirty="0"/>
              <a:t> </a:t>
            </a:r>
            <a:endParaRPr lang="en" dirty="0"/>
          </a:p>
        </p:txBody>
      </p:sp>
      <p:sp>
        <p:nvSpPr>
          <p:cNvPr id="11" name="TextBox 10"/>
          <p:cNvSpPr txBox="1"/>
          <p:nvPr/>
        </p:nvSpPr>
        <p:spPr>
          <a:xfrm>
            <a:off x="580571" y="1954572"/>
            <a:ext cx="2654934" cy="523220"/>
          </a:xfrm>
          <a:prstGeom prst="rect">
            <a:avLst/>
          </a:prstGeom>
          <a:noFill/>
        </p:spPr>
        <p:txBody>
          <a:bodyPr wrap="square" rtlCol="0">
            <a:spAutoFit/>
          </a:bodyPr>
          <a:lstStyle/>
          <a:p>
            <a:r>
              <a:rPr lang="fr-FR" sz="2800" b="1" dirty="0"/>
              <a:t>indépendante</a:t>
            </a:r>
            <a:endParaRPr lang="en-US" sz="2800" b="1" dirty="0"/>
          </a:p>
        </p:txBody>
      </p:sp>
      <p:sp>
        <p:nvSpPr>
          <p:cNvPr id="12" name="TextBox 11"/>
          <p:cNvSpPr txBox="1"/>
          <p:nvPr/>
        </p:nvSpPr>
        <p:spPr>
          <a:xfrm>
            <a:off x="2159000" y="3514858"/>
            <a:ext cx="4354286" cy="523220"/>
          </a:xfrm>
          <a:prstGeom prst="rect">
            <a:avLst/>
          </a:prstGeom>
          <a:noFill/>
        </p:spPr>
        <p:txBody>
          <a:bodyPr wrap="square" rtlCol="0">
            <a:spAutoFit/>
          </a:bodyPr>
          <a:lstStyle/>
          <a:p>
            <a:r>
              <a:rPr lang="en-US" sz="2800" b="1" dirty="0"/>
              <a:t>participative</a:t>
            </a:r>
          </a:p>
        </p:txBody>
      </p:sp>
      <p:sp>
        <p:nvSpPr>
          <p:cNvPr id="13" name="TextBox 12"/>
          <p:cNvSpPr txBox="1"/>
          <p:nvPr/>
        </p:nvSpPr>
        <p:spPr>
          <a:xfrm>
            <a:off x="5908497" y="2562998"/>
            <a:ext cx="2302232" cy="523220"/>
          </a:xfrm>
          <a:prstGeom prst="rect">
            <a:avLst/>
          </a:prstGeom>
          <a:noFill/>
        </p:spPr>
        <p:txBody>
          <a:bodyPr wrap="square" rtlCol="0">
            <a:spAutoFit/>
          </a:bodyPr>
          <a:lstStyle/>
          <a:p>
            <a:r>
              <a:rPr lang="fr-FR" sz="2800" b="1" kern="1200" dirty="0">
                <a:solidFill>
                  <a:schemeClr val="tx1"/>
                </a:solidFill>
              </a:rPr>
              <a:t>non lucratif </a:t>
            </a:r>
            <a:endParaRPr lang="en-US" sz="2800" b="1" dirty="0"/>
          </a:p>
        </p:txBody>
      </p:sp>
      <p:sp>
        <p:nvSpPr>
          <p:cNvPr id="14" name="TextBox 13"/>
          <p:cNvSpPr txBox="1"/>
          <p:nvPr/>
        </p:nvSpPr>
        <p:spPr>
          <a:xfrm>
            <a:off x="691201" y="4916714"/>
            <a:ext cx="8216944" cy="523220"/>
          </a:xfrm>
          <a:prstGeom prst="rect">
            <a:avLst/>
          </a:prstGeom>
          <a:noFill/>
        </p:spPr>
        <p:txBody>
          <a:bodyPr wrap="square" rtlCol="0">
            <a:spAutoFit/>
          </a:bodyPr>
          <a:lstStyle/>
          <a:p>
            <a:r>
              <a:rPr lang="fr-FR" sz="2800" b="1" kern="1200" dirty="0">
                <a:solidFill>
                  <a:schemeClr val="tx1"/>
                </a:solidFill>
              </a:rPr>
              <a:t>développement social, économique et culturel </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fr-FR" dirty="0"/>
              <a:t>Média communautaire</a:t>
            </a:r>
            <a:r>
              <a:rPr lang="it-IT" dirty="0"/>
              <a:t> </a:t>
            </a:r>
            <a:endParaRPr lang="en" dirty="0"/>
          </a:p>
        </p:txBody>
      </p:sp>
      <p:pic>
        <p:nvPicPr>
          <p:cNvPr id="2" name="Picture 1" descr="neibourh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00" y="1871980"/>
            <a:ext cx="4388800" cy="1244110"/>
          </a:xfrm>
          <a:prstGeom prst="rect">
            <a:avLst/>
          </a:prstGeom>
        </p:spPr>
      </p:pic>
      <p:pic>
        <p:nvPicPr>
          <p:cNvPr id="3" name="Picture 2" descr="commu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714" y="1560286"/>
            <a:ext cx="3247570" cy="1623785"/>
          </a:xfrm>
          <a:prstGeom prst="rect">
            <a:avLst/>
          </a:prstGeom>
        </p:spPr>
      </p:pic>
      <p:pic>
        <p:nvPicPr>
          <p:cNvPr id="5" name="Picture 4" descr="group-157841__3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344" y="3414596"/>
            <a:ext cx="2090303" cy="2173403"/>
          </a:xfrm>
          <a:prstGeom prst="rect">
            <a:avLst/>
          </a:prstGeom>
        </p:spPr>
      </p:pic>
      <p:pic>
        <p:nvPicPr>
          <p:cNvPr id="6" name="Picture 5" descr="group-117192__3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7843" y="3414596"/>
            <a:ext cx="2745014" cy="2350894"/>
          </a:xfrm>
          <a:prstGeom prst="rect">
            <a:avLst/>
          </a:prstGeom>
        </p:spPr>
      </p:pic>
    </p:spTree>
    <p:extLst>
      <p:ext uri="{BB962C8B-B14F-4D97-AF65-F5344CB8AC3E}">
        <p14:creationId xmlns:p14="http://schemas.microsoft.com/office/powerpoint/2010/main" val="396285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13" name="Picture 12" descr="social med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49" y="4226715"/>
            <a:ext cx="2131235" cy="1885837"/>
          </a:xfrm>
          <a:prstGeom prst="rect">
            <a:avLst/>
          </a:prstGeom>
        </p:spPr>
      </p:pic>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r>
              <a:rPr lang="fr-FR" dirty="0"/>
              <a:t>Formes de médias communautaires</a:t>
            </a:r>
            <a:endParaRPr lang="en" dirty="0"/>
          </a:p>
        </p:txBody>
      </p:sp>
      <p:pic>
        <p:nvPicPr>
          <p:cNvPr id="4" name="Picture 3" descr="radi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01" y="1848162"/>
            <a:ext cx="1848799" cy="1848799"/>
          </a:xfrm>
          <a:prstGeom prst="rect">
            <a:avLst/>
          </a:prstGeom>
        </p:spPr>
      </p:pic>
      <p:pic>
        <p:nvPicPr>
          <p:cNvPr id="7" name="Picture 6" descr="magaz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509" y="1848162"/>
            <a:ext cx="2004920" cy="1931084"/>
          </a:xfrm>
          <a:prstGeom prst="rect">
            <a:avLst/>
          </a:prstGeom>
        </p:spPr>
      </p:pic>
      <p:pic>
        <p:nvPicPr>
          <p:cNvPr id="8" name="Picture 7" descr="newspap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928" y="1848162"/>
            <a:ext cx="3002643" cy="1798036"/>
          </a:xfrm>
          <a:prstGeom prst="rect">
            <a:avLst/>
          </a:prstGeom>
        </p:spPr>
      </p:pic>
      <p:pic>
        <p:nvPicPr>
          <p:cNvPr id="9" name="Picture 8" descr="tv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200" y="4226715"/>
            <a:ext cx="1923030" cy="2439665"/>
          </a:xfrm>
          <a:prstGeom prst="rect">
            <a:avLst/>
          </a:prstGeom>
        </p:spPr>
      </p:pic>
      <p:pic>
        <p:nvPicPr>
          <p:cNvPr id="12" name="Picture 11" descr="fil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730" y="4226715"/>
            <a:ext cx="2686956" cy="1740124"/>
          </a:xfrm>
          <a:prstGeom prst="rect">
            <a:avLst/>
          </a:prstGeom>
        </p:spPr>
      </p:pic>
    </p:spTree>
    <p:extLst>
      <p:ext uri="{BB962C8B-B14F-4D97-AF65-F5344CB8AC3E}">
        <p14:creationId xmlns:p14="http://schemas.microsoft.com/office/powerpoint/2010/main" val="123360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984885"/>
          </a:xfrm>
          <a:prstGeom prst="rect">
            <a:avLst/>
          </a:prstGeom>
          <a:noFill/>
        </p:spPr>
        <p:txBody>
          <a:bodyPr wrap="square" rtlCol="0">
            <a:spAutoFit/>
          </a:bodyPr>
          <a:lstStyle/>
          <a:p>
            <a:pPr algn="r"/>
            <a:r>
              <a:rPr lang="fr-FR" sz="1800" b="1" dirty="0"/>
              <a:t>Radio communautaire</a:t>
            </a:r>
            <a:r>
              <a:rPr lang="it-IT" sz="1800" b="1" dirty="0"/>
              <a:t> </a:t>
            </a:r>
            <a:endParaRPr lang="en-GB" sz="1800" b="1" dirty="0"/>
          </a:p>
          <a:p>
            <a:pPr algn="r"/>
            <a:endParaRPr lang="en-GB" sz="2200" b="1" dirty="0"/>
          </a:p>
        </p:txBody>
      </p:sp>
      <p:pic>
        <p:nvPicPr>
          <p:cNvPr id="4" name="Picture 3" descr="Screen Shot 2018-05-29 at 4.2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16" y="3720829"/>
            <a:ext cx="2166258" cy="2079442"/>
          </a:xfrm>
          <a:prstGeom prst="rect">
            <a:avLst/>
          </a:prstGeom>
        </p:spPr>
      </p:pic>
      <p:pic>
        <p:nvPicPr>
          <p:cNvPr id="5" name="Picture 4" descr="radio st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1808209"/>
            <a:ext cx="4213316" cy="2808877"/>
          </a:xfrm>
          <a:prstGeom prst="rect">
            <a:avLst/>
          </a:prstGeom>
        </p:spPr>
      </p:pic>
    </p:spTree>
    <p:extLst>
      <p:ext uri="{BB962C8B-B14F-4D97-AF65-F5344CB8AC3E}">
        <p14:creationId xmlns:p14="http://schemas.microsoft.com/office/powerpoint/2010/main" val="1693917969"/>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1958</TotalTime>
  <Words>1282</Words>
  <Application>Microsoft Macintosh PowerPoint</Application>
  <PresentationFormat>Presentazione su schermo (4:3)</PresentationFormat>
  <Paragraphs>109</Paragraphs>
  <Slides>17</Slides>
  <Notes>17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Calibri</vt:lpstr>
      <vt:lpstr>Montserrat</vt:lpstr>
      <vt:lpstr>Wingdings</vt:lpstr>
      <vt:lpstr>Arial</vt:lpstr>
      <vt:lpstr>EngagePowerpoint Template</vt:lpstr>
      <vt:lpstr>Faire entendre la voix des communautés</vt:lpstr>
      <vt:lpstr>Nous avons tous notre propre histoire </vt:lpstr>
      <vt:lpstr>Presentazione standard di PowerPoint</vt:lpstr>
      <vt:lpstr>Média communautaire </vt:lpstr>
      <vt:lpstr>“Les médias communautaires visent à donner accès à la communication selon les propres termes de la communauté, ce qui signifie qu'ils permettent aux participants de créer leurs propres actualités, que ce soit en y apparaissant comme des acteurs majeurs ou en créant des actualités pertinentes concernant leur situation, en corrigeant les déséquilibres issus du contenu médiatique produit par les médias grand public.”  Rapport du Conseil Européen “Spaces of Inclusion” </vt:lpstr>
      <vt:lpstr>Média communautaire </vt:lpstr>
      <vt:lpstr>Média communautaire </vt:lpstr>
      <vt:lpstr>Formes de médias communautaires</vt:lpstr>
      <vt:lpstr>Presentazione standard di PowerPoint</vt:lpstr>
      <vt:lpstr>Presentazione standard di PowerPoint</vt:lpstr>
      <vt:lpstr>Presentazione standard di PowerPoint</vt:lpstr>
      <vt:lpstr>“ comment rendre quelqu'un indépendant? ... C'est en leur donnant progressivement le contrôle du processus et en leur donnant l'espace pour expérimenter et maintenant, un mercredi matin, Joyce arrive à 9 h 30, elle a déjà emmené les enfants à la garderie, elle saute sur Internet pour lire les actualités, ses e-mails. (...), Ameneh est partie faire une interview au Centre des Arts Zion, a pris le bus toute seule, revient et fait le montage. En comparaison aux deux premières semaines Ameneh était là depuis 2 ou 3 ans et n'avait pas pris le bus, Joyce n'avait jamais utilisé un ordinateur, elle voulait que j'aille à la garderie avec elle car elle avait peur qu'ils ne comprennent pas son anglais et maintenant elle se jette sur le téléphone pour parler...la confiance en soi et l'indépendance...”  Chef de projet, “Radio for Refugees” taken from “Spaces of Inclusion”, Rapport du Conseil de l'Europe (2018)</vt:lpstr>
      <vt:lpstr>Étude de cas et discussion </vt:lpstr>
      <vt:lpstr>Créez votre propre média communautaire </vt:lpstr>
      <vt:lpstr>Créez votre propre média communautaire </vt:lpstr>
      <vt:lpstr>Presentazione standard di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Microsoft Office User</cp:lastModifiedBy>
  <cp:revision>37</cp:revision>
  <dcterms:created xsi:type="dcterms:W3CDTF">2017-10-27T16:23:16Z</dcterms:created>
  <dcterms:modified xsi:type="dcterms:W3CDTF">2019-02-11T17:54:16Z</dcterms:modified>
</cp:coreProperties>
</file>