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9"/>
  </p:notesMasterIdLst>
  <p:sldIdLst>
    <p:sldId id="256" r:id="rId2"/>
    <p:sldId id="264" r:id="rId3"/>
    <p:sldId id="285" r:id="rId4"/>
    <p:sldId id="260" r:id="rId5"/>
    <p:sldId id="289" r:id="rId6"/>
    <p:sldId id="275" r:id="rId7"/>
    <p:sldId id="290" r:id="rId8"/>
    <p:sldId id="291" r:id="rId9"/>
    <p:sldId id="286" r:id="rId10"/>
    <p:sldId id="292" r:id="rId11"/>
    <p:sldId id="294" r:id="rId12"/>
    <p:sldId id="295" r:id="rId13"/>
    <p:sldId id="287" r:id="rId14"/>
    <p:sldId id="288" r:id="rId15"/>
    <p:sldId id="296" r:id="rId16"/>
    <p:sldId id="298" r:id="rId17"/>
    <p:sldId id="299"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Arial Unicode MS" panose="020B0604020202020204" pitchFamily="34" charset="-128"/>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71" autoAdjust="0"/>
  </p:normalViewPr>
  <p:slideViewPr>
    <p:cSldViewPr snapToGrid="0" snapToObjects="1">
      <p:cViewPr>
        <p:scale>
          <a:sx n="43" d="100"/>
          <a:sy n="43" d="100"/>
        </p:scale>
        <p:origin x="1920" y="77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m.coe.int/dgi-2018-01-%20spaces-of-inclusion/168078c4b4"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p.dw.com/p/1FX2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ar-SA" sz="1100" kern="1200" dirty="0" smtClean="0">
                <a:solidFill>
                  <a:schemeClr val="tx1"/>
                </a:solidFill>
                <a:effectLst/>
                <a:latin typeface="+mn-lt"/>
                <a:ea typeface="+mn-ea"/>
                <a:cs typeface="+mn-cs"/>
              </a:rPr>
              <a:t>يهدف هذا المورد إلى تقديم الأفكار وتوليد النقاش حول كيفية استخدام المهاجرين ومجتمعات المهاجرين لنماذج وسائل الإعلام المختلفة لمشاركة قصصهم وآرائهم. ويشجع الأفراد على النظر في الأشكال الإعلامية الموجودة في عصرنا ، سواء في أشكالهم التقليدية أو الجديدة على الإنترنت. يشرح باختصار ما هو وسائل الإعلام المجتمعية ويقدم أمثلة. ثم يدعو المهاجرين إلى التفكير في الفرص المتاحة في مجتمعاتهم لمشاركة قصصهم وتصميم أفكار حول كيفية استخدام هذه الفرص أو إنشاء فرص جديدة.</a:t>
            </a:r>
            <a:endParaRPr lang="en-GB" dirty="0"/>
          </a:p>
        </p:txBody>
      </p:sp>
    </p:spTree>
    <p:extLst>
      <p:ext uri="{BB962C8B-B14F-4D97-AF65-F5344CB8AC3E}">
        <p14:creationId xmlns:p14="http://schemas.microsoft.com/office/powerpoint/2010/main" val="315016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en-US" sz="1100" kern="1200" dirty="0" err="1" smtClean="0">
                <a:solidFill>
                  <a:schemeClr val="tx1"/>
                </a:solidFill>
                <a:effectLst/>
                <a:latin typeface="+mn-lt"/>
                <a:ea typeface="+mn-ea"/>
                <a:cs typeface="+mn-cs"/>
              </a:rPr>
              <a:t>Shedia</a:t>
            </a:r>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  شديا ورقة الشارع لمن ليس لديهم سكن من أثينا</a:t>
            </a:r>
            <a:r>
              <a:rPr lang="en-US" sz="1100" kern="1200" dirty="0" smtClean="0">
                <a:solidFill>
                  <a:schemeClr val="tx1"/>
                </a:solidFill>
                <a:effectLst/>
                <a:latin typeface="+mn-lt"/>
                <a:ea typeface="+mn-ea"/>
                <a:cs typeface="+mn-cs"/>
              </a:rPr>
              <a:t>.</a:t>
            </a:r>
          </a:p>
          <a:p>
            <a:r>
              <a:rPr lang="en-US" sz="1100" kern="1200" dirty="0" err="1" smtClean="0">
                <a:solidFill>
                  <a:schemeClr val="tx1"/>
                </a:solidFill>
                <a:effectLst/>
                <a:latin typeface="+mn-lt"/>
                <a:ea typeface="+mn-ea"/>
                <a:cs typeface="+mn-cs"/>
              </a:rPr>
              <a:t>shedia</a:t>
            </a:r>
            <a:r>
              <a:rPr lang="ar-SA" sz="1100" kern="1200" dirty="0" smtClean="0">
                <a:solidFill>
                  <a:schemeClr val="tx1"/>
                </a:solidFill>
                <a:effectLst/>
                <a:latin typeface="+mn-lt"/>
                <a:ea typeface="+mn-ea"/>
                <a:cs typeface="+mn-cs"/>
              </a:rPr>
              <a:t>، والتي تعني باللغة اليونانية "</a:t>
            </a:r>
            <a:r>
              <a:rPr lang="en-US" sz="1100" kern="1200" dirty="0" smtClean="0">
                <a:solidFill>
                  <a:schemeClr val="tx1"/>
                </a:solidFill>
                <a:effectLst/>
                <a:latin typeface="+mn-lt"/>
                <a:ea typeface="+mn-ea"/>
                <a:cs typeface="+mn-cs"/>
              </a:rPr>
              <a:t>Raft</a:t>
            </a:r>
            <a:r>
              <a:rPr lang="ar-SA" sz="1100" kern="1200" dirty="0" smtClean="0">
                <a:solidFill>
                  <a:schemeClr val="tx1"/>
                </a:solidFill>
                <a:effectLst/>
                <a:latin typeface="+mn-lt"/>
                <a:ea typeface="+mn-ea"/>
                <a:cs typeface="+mn-cs"/>
              </a:rPr>
              <a:t> طوق النجاة" هي ورقة الشارع الأولى والوحيدة في اليونان. لا تباع في أماكن البيع المعتادة ، بل تباع فقط في شوارع أثينا أو ثيسالونيكي من قبل الباعة المعتمدين. لدى إطلاقها ، كان لديها 70 بائع معتمد. كل بائع تلقى في البداية 10 قضايا مجانا ، والتي يمكن بيعها مقابل 4 يورو لكل منهما. وكان هذا رأس المال الأولي. وبهذه الأموال ، يمكنه شراء المزيد من الإصدارات من الشديا بسعر 2.5 يورو وإعادة بيعها ، وبالتالي خلق مشروعه الصغير الخاص وكسب حياة كريمة صغيرة. في طليعة هذه المبادرة مكافحة الفقر والتهميش والعزلة والاستبعاد الاجتماعي.</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501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توجد أوراق الشارع / المجلات لدعم المشردين في 41 دولة على الأقل في جميع أنحاء العالم. في العديد من الحالات ، لا يكون الأشخاص الذين لا مأوى لهم بائعو المجلة فحسب ، بل يشاركون أيضًا في إنتاجها وكتابة محتوى المجلة. ورقة الشارع توفر لهم الفرصة لاكتساب مهارات جديدة وتبادل وجهات نظرهم وخبراتهم مع مجتمعهم.</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936062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ar-SA" sz="1100" kern="1200" dirty="0" smtClean="0">
                <a:solidFill>
                  <a:schemeClr val="tx1"/>
                </a:solidFill>
                <a:effectLst/>
                <a:latin typeface="+mn-lt"/>
                <a:ea typeface="+mn-ea"/>
                <a:cs typeface="+mn-cs"/>
              </a:rPr>
              <a:t>دراسة حالة ومناقشة</a:t>
            </a:r>
            <a:endParaRPr lang="en-US" sz="1100" kern="1200" dirty="0" smtClean="0">
              <a:solidFill>
                <a:schemeClr val="tx1"/>
              </a:solidFill>
              <a:effectLst/>
              <a:latin typeface="+mn-lt"/>
              <a:ea typeface="+mn-ea"/>
              <a:cs typeface="+mn-cs"/>
            </a:endParaRPr>
          </a:p>
          <a:p>
            <a:pPr lvl="0">
              <a:spcBef>
                <a:spcPts val="0"/>
              </a:spcBef>
              <a:buNone/>
            </a:pPr>
            <a:endParaRPr lang="en-US"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ar-SA" sz="1100" b="1" kern="1200" dirty="0" smtClean="0">
                <a:solidFill>
                  <a:schemeClr val="tx1"/>
                </a:solidFill>
                <a:effectLst/>
                <a:latin typeface="+mn-lt"/>
                <a:ea typeface="+mn-ea"/>
                <a:cs typeface="+mn-cs"/>
              </a:rPr>
              <a:t>اقرأ المقطع التالي من مقابلة مع مدير المشروع في مشروع "راديو للاجئين</a:t>
            </a:r>
            <a:r>
              <a:rPr lang="en-US" sz="1100" b="1"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a:spcBef>
                <a:spcPts val="0"/>
              </a:spcBef>
              <a:buNone/>
            </a:pPr>
            <a:endParaRPr lang="en-GB" dirty="0" smtClean="0"/>
          </a:p>
          <a:p>
            <a:pPr rtl="1"/>
            <a:r>
              <a:rPr lang="en-US" sz="1100" kern="1200" dirty="0" smtClean="0">
                <a:solidFill>
                  <a:schemeClr val="tx1"/>
                </a:solidFill>
                <a:effectLst/>
                <a:latin typeface="+mn-lt"/>
                <a:ea typeface="+mn-ea"/>
                <a:cs typeface="+mn-cs"/>
              </a:rPr>
              <a:t>"</a:t>
            </a:r>
            <a:r>
              <a:rPr lang="ar-SA" sz="1100" kern="1200" dirty="0" smtClean="0">
                <a:solidFill>
                  <a:schemeClr val="tx1"/>
                </a:solidFill>
                <a:effectLst/>
                <a:latin typeface="+mn-lt"/>
                <a:ea typeface="+mn-ea"/>
                <a:cs typeface="+mn-cs"/>
              </a:rPr>
              <a:t>كيف تجعل شخصا مستقلا؟ ... من خلال إعطائهم سيطرة تدريجية على العملية وإعطائهم مساحة للتجربة و</a:t>
            </a:r>
            <a:r>
              <a:rPr lang="ar-JO" sz="1100" kern="1200" dirty="0" smtClean="0">
                <a:solidFill>
                  <a:schemeClr val="tx1"/>
                </a:solidFill>
                <a:effectLst/>
                <a:latin typeface="+mn-lt"/>
                <a:ea typeface="+mn-ea"/>
                <a:cs typeface="+mn-cs"/>
              </a:rPr>
              <a:t>غيرها </a:t>
            </a:r>
            <a:r>
              <a:rPr lang="ar-SA" sz="1100" kern="1200" dirty="0" smtClean="0">
                <a:solidFill>
                  <a:schemeClr val="tx1"/>
                </a:solidFill>
                <a:effectLst/>
                <a:latin typeface="+mn-lt"/>
                <a:ea typeface="+mn-ea"/>
                <a:cs typeface="+mn-cs"/>
              </a:rPr>
              <a:t>الآن في صباح يوم الأربعاء لديك جويس للوصول إلى هناك في الساعة 9 - 9.30 ، وقد أخذت الأطفال بالفعل إلى جليسة الاطفال، وهي تطلع على الإنترنت تبدأ البحث عن الأخبار ، وتقرأ رسائل البريد الإلكتروني الخاصة بها. (...) ، خرجت أمينة وقامت بمقابلة في مركز زيون للفنون ، استقلت الحافلة بنفسها ، تعود . و لنفترض أنك إذا كنت على النقيض من ذلك في الأسبوعين الأولين عندما رأيتهم يدخلون إلى الغرفة وكانت أمينة هنا لمدة 2 أو 3 سنوات ولم تكن تستقل الحافلة ، لم تستخدم جويس جهاز كمبيوتر مطلقًا ، أرادت مني أن أذهب إلى الحضانة معها ، لانها كانت قلقة من أنهم لن يفهموا لهجتها الإنجليزية ، والآن هي تنطلق على الهاتف وتتحدث ...  الثقة بالنفس والاستقلال</a:t>
            </a:r>
            <a:r>
              <a:rPr lang="en-US" sz="1100" kern="1200" dirty="0" smtClean="0">
                <a:solidFill>
                  <a:schemeClr val="tx1"/>
                </a:solidFill>
                <a:effectLst/>
                <a:latin typeface="+mn-lt"/>
                <a:ea typeface="+mn-ea"/>
                <a:cs typeface="+mn-cs"/>
              </a:rPr>
              <a:t> ... "</a:t>
            </a:r>
          </a:p>
          <a:p>
            <a:r>
              <a:rPr lang="ar-SA" sz="1100" b="1" kern="1200" dirty="0" smtClean="0">
                <a:solidFill>
                  <a:schemeClr val="tx1"/>
                </a:solidFill>
                <a:effectLst/>
                <a:latin typeface="+mn-lt"/>
                <a:ea typeface="+mn-ea"/>
                <a:cs typeface="+mn-cs"/>
              </a:rPr>
              <a:t>مدير مشروع "راديو للاجئين" مأخوذ من "مساحات الإدماج" ، تقرير مجلس أوروبا (2018).</a:t>
            </a:r>
            <a:endParaRPr lang="en-GB" dirty="0"/>
          </a:p>
        </p:txBody>
      </p:sp>
    </p:spTree>
    <p:extLst>
      <p:ext uri="{BB962C8B-B14F-4D97-AF65-F5344CB8AC3E}">
        <p14:creationId xmlns:p14="http://schemas.microsoft.com/office/powerpoint/2010/main" val="626643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اخذ الأسئلة التالية بنظر الاعتبار</a:t>
            </a:r>
            <a:r>
              <a:rPr lang="en-US" sz="1100" kern="1200" dirty="0" smtClean="0">
                <a:solidFill>
                  <a:schemeClr val="tx1"/>
                </a:solidFill>
                <a:effectLst/>
                <a:latin typeface="+mn-lt"/>
                <a:ea typeface="+mn-ea"/>
                <a:cs typeface="+mn-cs"/>
              </a:rPr>
              <a:t>:</a:t>
            </a:r>
          </a:p>
          <a:p>
            <a:pPr rtl="1"/>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ما أهمية مشروع "إذاعة للاجئين"؟ كيف أثرت على اللاجئين المشاركين؟</a:t>
            </a:r>
            <a:endParaRPr lang="en-US" sz="1100" kern="1200" dirty="0" smtClean="0">
              <a:solidFill>
                <a:schemeClr val="tx1"/>
              </a:solidFill>
              <a:effectLst/>
              <a:latin typeface="+mn-lt"/>
              <a:ea typeface="+mn-ea"/>
              <a:cs typeface="+mn-cs"/>
            </a:endParaRPr>
          </a:p>
          <a:p>
            <a:pPr rtl="1"/>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ما هي أدوار ومسؤوليات هؤلاء اللاجئين؟ هل يمكنك التفكير في أدوار أخرى يمكن أن يقوم بها شخص ما في منفذ إعلامي مجتمعي؟</a:t>
            </a:r>
            <a:endParaRPr lang="en-US" sz="110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375518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ما وسائل الإعلام المجتمعية التي يمكن استخدامها من قبل مجتمعك؟</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في مجموعات صغيرة أو كفرد ، هل يمكنك التفكير في وسائل الإعلام المجتمعية التي يمكنك استخدامها لإعطاء صوت لمجتمعك ومشاركة وجهات نظرك وخبراتك ومواهبك مع المجتمع الذي تعيش فيه؟</a:t>
            </a:r>
            <a:endParaRPr lang="en-US" sz="110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423897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مع مجموعتك ، صمم خطة عمل لإنشاء وسائل الإعلام الخاصة بك. يمكنك التفكير في أسئلة مثل:</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ما نوع الوسائط الأكثر ملاءمة لمشاركتك في مشاركة رسالتك؟</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ما هي أشكال التعبير التي تفضل استخدامها؟ (مقالات مكتوبة ، كتابة قصصك أو تجاربك ، كتابة رأيك ، استخدام الصور ، الفيديو ، إلخ؟)</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ماذا سيكون جمهورك المستهدف؟</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كيف يمكنك إنتاج المحتوى والوسائط؟</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كيف ستوزعها؟</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 هل هناك أي تكلفة مرتبطة؟ كيف يمكنك العثور على هذه الموارد؟</a:t>
            </a:r>
            <a:endParaRPr dirty="0"/>
          </a:p>
        </p:txBody>
      </p:sp>
    </p:spTree>
    <p:extLst>
      <p:ext uri="{BB962C8B-B14F-4D97-AF65-F5344CB8AC3E}">
        <p14:creationId xmlns:p14="http://schemas.microsoft.com/office/powerpoint/2010/main" val="419924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إذا كنت ترغب في معرفة المزيد عن وسائل الإعلام المجتمعية ودورها في تحسين صوت المجموعات المهمشة ، يمكنك التحقق من بعض هذه الموارد</a:t>
            </a:r>
            <a:r>
              <a:rPr lang="en-US" sz="1100" kern="1200" dirty="0" smtClean="0">
                <a:solidFill>
                  <a:schemeClr val="tx1"/>
                </a:solidFill>
                <a:effectLst/>
                <a:latin typeface="+mn-lt"/>
                <a:ea typeface="+mn-ea"/>
                <a:cs typeface="+mn-cs"/>
              </a:rPr>
              <a:t>:</a:t>
            </a: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en-US" sz="1100" kern="1200" dirty="0" smtClean="0">
                <a:solidFill>
                  <a:schemeClr val="tx1"/>
                </a:solidFill>
                <a:effectLst/>
                <a:latin typeface="+mn-lt"/>
                <a:ea typeface="+mn-ea"/>
                <a:cs typeface="+mn-cs"/>
              </a:rPr>
              <a:t>"</a:t>
            </a:r>
            <a:r>
              <a:rPr lang="ar-SA" sz="1100" kern="1200" dirty="0" smtClean="0">
                <a:solidFill>
                  <a:schemeClr val="tx1"/>
                </a:solidFill>
                <a:effectLst/>
                <a:latin typeface="+mn-lt"/>
                <a:ea typeface="+mn-ea"/>
                <a:cs typeface="+mn-cs"/>
              </a:rPr>
              <a:t>فضاءات الإدماج - دراسة استكشافية حول احتياجات اللاجئين والمهاجرين في مجال التواصل الإعلامي والاستجابات من وسائل الإعلام المجتمعية" (2018). تقرير مجلس أوروبا الذي أعدته اللجنة - معهد الإعلام المجتمعي</a:t>
            </a:r>
            <a:r>
              <a:rPr lang="en-US" sz="1100" kern="1200" dirty="0" smtClean="0">
                <a:solidFill>
                  <a:schemeClr val="tx1"/>
                </a:solidFill>
                <a:effectLst/>
                <a:latin typeface="+mn-lt"/>
                <a:ea typeface="+mn-ea"/>
                <a:cs typeface="+mn-cs"/>
              </a:rPr>
              <a:t>.</a:t>
            </a:r>
          </a:p>
          <a:p>
            <a:pPr rtl="1"/>
            <a:r>
              <a:rPr lang="ar-SA" sz="1100" kern="1200" dirty="0" smtClean="0">
                <a:solidFill>
                  <a:schemeClr val="tx1"/>
                </a:solidFill>
                <a:effectLst/>
                <a:latin typeface="+mn-lt"/>
                <a:ea typeface="+mn-ea"/>
                <a:cs typeface="+mn-cs"/>
              </a:rPr>
              <a:t>متاح على</a:t>
            </a:r>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hlinkClick r:id="rId3"/>
              </a:rPr>
              <a:t>https://rm.coe.int/dgi-2018-01- spaces-of-inclusion/168078c4b4</a:t>
            </a:r>
            <a:r>
              <a:rPr lang="en-US" sz="1100" kern="1200" dirty="0" smtClean="0">
                <a:solidFill>
                  <a:schemeClr val="tx1"/>
                </a:solidFill>
                <a:effectLst/>
                <a:latin typeface="+mn-lt"/>
                <a:ea typeface="+mn-ea"/>
                <a:cs typeface="+mn-cs"/>
              </a:rPr>
              <a:t>                       </a:t>
            </a: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en-US" sz="1100" b="1" kern="1200" dirty="0" smtClean="0">
                <a:solidFill>
                  <a:schemeClr val="tx1"/>
                </a:solidFill>
                <a:effectLst/>
                <a:latin typeface="+mn-lt"/>
                <a:ea typeface="+mn-ea"/>
                <a:cs typeface="+mn-cs"/>
              </a:rPr>
              <a:t>"</a:t>
            </a:r>
            <a:r>
              <a:rPr lang="ar-SA" sz="1100" b="1" kern="1200" dirty="0" smtClean="0">
                <a:solidFill>
                  <a:schemeClr val="tx1"/>
                </a:solidFill>
                <a:effectLst/>
                <a:latin typeface="+mn-lt"/>
                <a:ea typeface="+mn-ea"/>
                <a:cs typeface="+mn-cs"/>
              </a:rPr>
              <a:t>وسائل الإعلام للمجتمع</a:t>
            </a:r>
            <a:r>
              <a:rPr lang="ar-JO" sz="1100" b="1" kern="1200" dirty="0" smtClean="0">
                <a:solidFill>
                  <a:schemeClr val="tx1"/>
                </a:solidFill>
                <a:effectLst/>
                <a:latin typeface="+mn-lt"/>
                <a:ea typeface="+mn-ea"/>
                <a:cs typeface="+mn-cs"/>
              </a:rPr>
              <a:t>ية</a:t>
            </a:r>
            <a:r>
              <a:rPr lang="ar-SA" sz="1100" b="1" kern="1200" dirty="0" smtClean="0">
                <a:solidFill>
                  <a:schemeClr val="tx1"/>
                </a:solidFill>
                <a:effectLst/>
                <a:latin typeface="+mn-lt"/>
                <a:ea typeface="+mn-ea"/>
                <a:cs typeface="+mn-cs"/>
              </a:rPr>
              <a:t> ، من قبل المجتمع"</a:t>
            </a:r>
            <a:r>
              <a:rPr lang="ar-SA" sz="1100" kern="1200" dirty="0" smtClean="0">
                <a:solidFill>
                  <a:schemeClr val="tx1"/>
                </a:solidFill>
                <a:effectLst/>
                <a:latin typeface="+mn-lt"/>
                <a:ea typeface="+mn-ea"/>
                <a:cs typeface="+mn-cs"/>
              </a:rPr>
              <a:t> (2015). بقلم إستر دورن-فيلرمان ، نشرت في</a:t>
            </a:r>
            <a:r>
              <a:rPr lang="en-US" sz="1100" kern="1200" dirty="0" smtClean="0">
                <a:solidFill>
                  <a:schemeClr val="tx1"/>
                </a:solidFill>
                <a:effectLst/>
                <a:latin typeface="+mn-lt"/>
                <a:ea typeface="+mn-ea"/>
                <a:cs typeface="+mn-cs"/>
              </a:rPr>
              <a:t> DW </a:t>
            </a:r>
            <a:r>
              <a:rPr lang="en-US" sz="1100" kern="1200" dirty="0" err="1" smtClean="0">
                <a:solidFill>
                  <a:schemeClr val="tx1"/>
                </a:solidFill>
                <a:effectLst/>
                <a:latin typeface="+mn-lt"/>
                <a:ea typeface="+mn-ea"/>
                <a:cs typeface="+mn-cs"/>
              </a:rPr>
              <a:t>Akademie</a:t>
            </a:r>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متاح على </a:t>
            </a:r>
            <a:r>
              <a:rPr lang="en-US" sz="1100" u="sng" kern="1200" dirty="0" smtClean="0">
                <a:solidFill>
                  <a:schemeClr val="tx1"/>
                </a:solidFill>
                <a:effectLst/>
                <a:latin typeface="+mn-lt"/>
                <a:ea typeface="+mn-ea"/>
                <a:cs typeface="+mn-cs"/>
                <a:hlinkClick r:id="rId4"/>
              </a:rPr>
              <a:t>http://p.dw.com/p/1FX2T</a:t>
            </a:r>
            <a:r>
              <a:rPr lang="en-US" sz="1100" kern="1200" dirty="0" smtClean="0">
                <a:solidFill>
                  <a:schemeClr val="tx1"/>
                </a:solidFill>
                <a:effectLst/>
                <a:latin typeface="+mn-lt"/>
                <a:ea typeface="+mn-ea"/>
                <a:cs typeface="+mn-cs"/>
              </a:rPr>
              <a:t>:</a:t>
            </a:r>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b="1" kern="1200" dirty="0" smtClean="0">
                <a:solidFill>
                  <a:schemeClr val="tx1"/>
                </a:solidFill>
                <a:effectLst/>
                <a:latin typeface="+mn-lt"/>
                <a:ea typeface="+mn-ea"/>
                <a:cs typeface="+mn-cs"/>
              </a:rPr>
              <a:t>"وسائل الإعلام البديلة والمجتمع"</a:t>
            </a:r>
            <a:r>
              <a:rPr lang="ar-SA" sz="1100"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http://www2.amk.fi/digma.fi/eetu/www.amk.fi/opintojaksot/0702010/1204871263088.html</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942226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en-US" altLang="en-US" smtClean="0"/>
          </a:p>
        </p:txBody>
      </p:sp>
    </p:spTree>
    <p:extLst>
      <p:ext uri="{BB962C8B-B14F-4D97-AF65-F5344CB8AC3E}">
        <p14:creationId xmlns:p14="http://schemas.microsoft.com/office/powerpoint/2010/main" val="150327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كل شخص لديه قصة يرويها. في جميع أنحاء أوروبا ، هاجر الملايين من الأشخاص ، من الاتحاد الأوروبي ومن غير مواطني الاتحاد الأوروبي إلى بلدان مختلفة سعيا وراء مستقبل أفضل. إن المهاجرين من خارج الاتحاد الأوروبي الذين يصلون إلى أوروبا يفعلون ذلك لأسباب متنوعة. الهجرة في أوروبا ليست ظاهرة جديدة.</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0724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ومع ذلك ، مع الحرب في سوريا والحركة الجماهيرية للاجئين السوريين ، جذبت قضية الهجرة الكثير من الاهتمام من وسائل الإعلام الوطنية والدولية. وكثيراً ما يقدمون تقارير عن أعداد الوافدين ، والعبور الخطير للمهاجرين اليائسين واللاجئين عبر البحر المتوسط ، والمشاكل التي تخلقها هذه الهجرة للبلدان الأوروبية ، والسياسات المختلفة للاتحاد الأوروبي والدول الأعضاء لإدارة الهجرة. ومع ذلك ، لا تهدف هذه الأخبار عادة إلى إعلام المهاجرين أنفسهم ، ولا تجلب للمناقشة العامة آراء وآراء المهاجرين واللاجئين. وهذا يجعل المهاجرين واللاجئين مستبعدين من مناقشة تتعلق بهم مباشرة.</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852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AE" dirty="0" smtClean="0"/>
              <a:t>يمكن أن تكون وسائل الإعلام المجتمعية بديلاً لتمكين المهاجرين واللاجئين وتزويدهم بمنصة لتبادل خبراتهم وآرائهم وآرائهم ، وبالتالي تضخيم أصواتهم.</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ما هي وسائل الإعلام المجتمعية؟ أنها</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"الإعلام المجتمعي - بواسطة المجتمع"</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وسائل الإعلام المجتمعية وسائل إعلام محلية مستقلة وغير هادفة للربح توفر إمكانية الوصول إلى مرافق التدريب والإنتاج والتوزيع لمختلف الجماعات والمجتمعات غير الممثلة تمثيلاً كافياً في وسائل الإعلام الرئيسية. جميع أعضاء المجتمع يرحبون ويشجعون على المشاركة في جميع جوانب الإنتاج. من تطوير المحتوى إلى التوزيع ، يقدمون صوتًا للمجموعات المهمشة ويساهمون في تنمية المجتمع ، والإدماج الاجتماعي والحوار بين الثقافات</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endParaRPr lang="en-GB" sz="1100" kern="1200" dirty="0" smtClean="0">
              <a:solidFill>
                <a:schemeClr val="tx1"/>
              </a:solidFill>
              <a:effectLst/>
              <a:latin typeface="+mn-lt"/>
              <a:ea typeface="+mn-ea"/>
              <a:cs typeface="+mn-cs"/>
            </a:endParaRPr>
          </a:p>
          <a:p>
            <a:pPr>
              <a:buNone/>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6427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en-US" sz="1100" kern="1200" dirty="0" smtClean="0">
                <a:solidFill>
                  <a:schemeClr val="tx1"/>
                </a:solidFill>
                <a:effectLst/>
                <a:latin typeface="+mn-lt"/>
                <a:ea typeface="+mn-ea"/>
                <a:cs typeface="+mn-cs"/>
              </a:rPr>
              <a:t>"</a:t>
            </a:r>
            <a:r>
              <a:rPr lang="ar-SA" sz="1100" kern="1200" dirty="0" smtClean="0">
                <a:solidFill>
                  <a:schemeClr val="tx1"/>
                </a:solidFill>
                <a:effectLst/>
                <a:latin typeface="+mn-lt"/>
                <a:ea typeface="+mn-ea"/>
                <a:cs typeface="+mn-cs"/>
              </a:rPr>
              <a:t>تهدف وسائل الإعلام المجتمعية إلى توفير إمكانية الوصول إلى التواصل وفقًا لشروط المجتمع ، وهذا يعني أنها تسمح للمشاركين بإعداد أخبارهم الخاصة ، سواء من خلال الظهور فيها كممثلين مهمين أو إنشاء أخبار ذات صلة بوضعهم ، وتصحيح الاختلالات الناتجة عن محتوى الوسائط المنتجة في وسائل الإعلام الرئيسية</a:t>
            </a:r>
            <a:r>
              <a:rPr lang="en-US" sz="1100" kern="1200" dirty="0" smtClean="0">
                <a:solidFill>
                  <a:schemeClr val="tx1"/>
                </a:solidFill>
                <a:effectLst/>
                <a:latin typeface="+mn-lt"/>
                <a:ea typeface="+mn-ea"/>
                <a:cs typeface="+mn-cs"/>
              </a:rPr>
              <a:t> ".</a:t>
            </a:r>
          </a:p>
          <a:p>
            <a:r>
              <a:rPr lang="ar-SA" sz="1100" kern="1200" dirty="0" smtClean="0">
                <a:solidFill>
                  <a:schemeClr val="tx1"/>
                </a:solidFill>
                <a:effectLst/>
                <a:latin typeface="+mn-lt"/>
                <a:ea typeface="+mn-ea"/>
                <a:cs typeface="+mn-cs"/>
              </a:rPr>
              <a:t>تقرير مجلس أوروبا "فراغات الإدراج"</a:t>
            </a:r>
            <a:endParaRPr lang="en-GB" dirty="0"/>
          </a:p>
        </p:txBody>
      </p:sp>
    </p:spTree>
    <p:extLst>
      <p:ext uri="{BB962C8B-B14F-4D97-AF65-F5344CB8AC3E}">
        <p14:creationId xmlns:p14="http://schemas.microsoft.com/office/powerpoint/2010/main" val="218779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كما ذكرت أكاديمية دويتشه فيله ، على الرغم من عدم وجود تعريف واحد لوسائل الإعلام المجتمعية ، هناك أربعة خصائص على الأقل متفق عليها على نطاق واسع:</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1. وهي مستقلة عن الحكومات والجهات المانحة والمعلنين والمؤسسات الأخرى.</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2. إنه غير هادف للربح: أي فائض مصنوع يتم إعادة استثماره في المحطة والمجتمع.</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3. المشاركة ممكنة لجميع أفراد المجتمع وعلى جميع المستويات - البرمجة والتشغيل وحتى التمويل.</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4. تدعم وسائل الإعلام المجتمعية والمساهمة في التنمية الاجتماعية والاقتصادية والثقافية لمجتمعهم.</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53783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يمكن استخدام وسائط المجتمع بواسطة أنواع مختلفة من المجتمعات. يمكن أن تشمل هذه</a:t>
            </a:r>
            <a:r>
              <a:rPr lang="en-US" sz="1100" kern="1200" dirty="0" smtClean="0">
                <a:solidFill>
                  <a:schemeClr val="tx1"/>
                </a:solidFill>
                <a:effectLst/>
                <a:latin typeface="+mn-lt"/>
                <a:ea typeface="+mn-ea"/>
                <a:cs typeface="+mn-cs"/>
              </a:rPr>
              <a:t>:</a:t>
            </a:r>
          </a:p>
          <a:p>
            <a:pPr rtl="1"/>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  مجموعة من الأشخاص الذين يعيشون في نفس الموقع الجغرافي (المجتمع المحلي)</a:t>
            </a:r>
            <a:endParaRPr lang="en-US" sz="1100" kern="1200" dirty="0" smtClean="0">
              <a:solidFill>
                <a:schemeClr val="tx1"/>
              </a:solidFill>
              <a:effectLst/>
              <a:latin typeface="+mn-lt"/>
              <a:ea typeface="+mn-ea"/>
              <a:cs typeface="+mn-cs"/>
            </a:endParaRPr>
          </a:p>
          <a:p>
            <a:pPr rtl="1"/>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  مجموعة من الأشخاص يشاركون نفس المصالح ويدافعون عنها (مثل الطلاب أو اللاجئين أو النساء أو الأقليات الجنسية)</a:t>
            </a:r>
            <a:endParaRPr lang="en-US" sz="1100" kern="1200" dirty="0" smtClean="0">
              <a:solidFill>
                <a:schemeClr val="tx1"/>
              </a:solidFill>
              <a:effectLst/>
              <a:latin typeface="+mn-lt"/>
              <a:ea typeface="+mn-ea"/>
              <a:cs typeface="+mn-cs"/>
            </a:endParaRPr>
          </a:p>
          <a:p>
            <a:pPr rtl="1"/>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  مجتمع إيديولوجي ، هو مجتمع متصل بالمثل أو المعتقدات أو الأسباب المشتركة. يمكن أن تشمل هذه الفئة الحركات الاجتماعية أو المجموعات السياسية أو الدينية</a:t>
            </a:r>
            <a:r>
              <a:rPr lang="en-US" sz="1100" kern="1200" dirty="0" smtClean="0">
                <a:solidFill>
                  <a:schemeClr val="tx1"/>
                </a:solidFill>
                <a:effectLst/>
                <a:latin typeface="+mn-lt"/>
                <a:ea typeface="+mn-ea"/>
                <a:cs typeface="+mn-cs"/>
              </a:rPr>
              <a:t>.</a:t>
            </a:r>
          </a:p>
          <a:p>
            <a:r>
              <a:rPr lang="ar-SA" sz="1100" kern="1200" dirty="0" smtClean="0">
                <a:solidFill>
                  <a:schemeClr val="tx1"/>
                </a:solidFill>
                <a:effectLst/>
                <a:latin typeface="+mn-lt"/>
                <a:ea typeface="+mn-ea"/>
                <a:cs typeface="+mn-cs"/>
              </a:rPr>
              <a:t>- مجتمع إثني ، مثل أقلية صغيرة أو مهاجرين من نفس المجتمع العرقي.</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169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يمكن أن توجد وسائط المجتمع في جميع أشكال الوسائط المختلفة. الأكثر شيوعا هي</a:t>
            </a:r>
            <a:r>
              <a:rPr lang="en-US" sz="1100" kern="1200" dirty="0" smtClean="0">
                <a:solidFill>
                  <a:schemeClr val="tx1"/>
                </a:solidFill>
                <a:effectLst/>
                <a:latin typeface="+mn-lt"/>
                <a:ea typeface="+mn-ea"/>
                <a:cs typeface="+mn-cs"/>
              </a:rPr>
              <a:t>:</a:t>
            </a:r>
          </a:p>
          <a:p>
            <a:pPr rtl="1"/>
            <a:r>
              <a:rPr lang="ar-SA" sz="1100" kern="1200" dirty="0" smtClean="0">
                <a:solidFill>
                  <a:schemeClr val="tx1"/>
                </a:solidFill>
                <a:effectLst/>
                <a:latin typeface="+mn-lt"/>
                <a:ea typeface="+mn-ea"/>
                <a:cs typeface="+mn-cs"/>
              </a:rPr>
              <a:t> -  لراديو المجتمع</a:t>
            </a:r>
            <a:r>
              <a:rPr lang="ar-JO" sz="1100" kern="1200" dirty="0" smtClean="0">
                <a:solidFill>
                  <a:schemeClr val="tx1"/>
                </a:solidFill>
                <a:effectLst/>
                <a:latin typeface="+mn-lt"/>
                <a:ea typeface="+mn-ea"/>
                <a:cs typeface="+mn-cs"/>
              </a:rPr>
              <a:t>ي</a:t>
            </a:r>
            <a:endParaRPr lang="en-US" sz="1100" kern="1200" dirty="0" smtClean="0">
              <a:solidFill>
                <a:schemeClr val="tx1"/>
              </a:solidFill>
              <a:effectLst/>
              <a:latin typeface="+mn-lt"/>
              <a:ea typeface="+mn-ea"/>
              <a:cs typeface="+mn-cs"/>
            </a:endParaRPr>
          </a:p>
          <a:p>
            <a:pPr rtl="1"/>
            <a:r>
              <a:rPr lang="ar-JO"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صحف ومجلات مطبوعة. يمكن أن تتضمن هذه المقالات ، والقصص القصيرة ، ومقالات الرأي ، واستخدام الصور</a:t>
            </a:r>
            <a:r>
              <a:rPr lang="en-US" sz="1100" kern="1200" dirty="0" smtClean="0">
                <a:solidFill>
                  <a:schemeClr val="tx1"/>
                </a:solidFill>
                <a:effectLst/>
                <a:latin typeface="+mn-lt"/>
                <a:ea typeface="+mn-ea"/>
                <a:cs typeface="+mn-cs"/>
              </a:rPr>
              <a:t>.</a:t>
            </a:r>
          </a:p>
          <a:p>
            <a:pPr rtl="1"/>
            <a:r>
              <a:rPr lang="ar-JO" sz="1100"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التلفاز</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وسائل الإعلام عبر الإنترنت واستخدام التقنيات الجديدة ، مثل الصحف على الإنترنت والمدونات ومقاطع الفيديو</a:t>
            </a:r>
            <a:r>
              <a:rPr lang="en-US" sz="1100" kern="1200" dirty="0" smtClean="0">
                <a:solidFill>
                  <a:schemeClr val="tx1"/>
                </a:solidFill>
                <a:effectLst/>
                <a:latin typeface="+mn-lt"/>
                <a:ea typeface="+mn-ea"/>
                <a:cs typeface="+mn-cs"/>
              </a:rPr>
              <a:t>.</a:t>
            </a:r>
          </a:p>
          <a:p>
            <a:pPr rtl="1"/>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يمكن للمجموعات أيضًا تسخير إمكانيات وسائل التواصل الاجتماعي مثل فيس بوك و تويتر لنشر رسالتهم</a:t>
            </a:r>
            <a:r>
              <a:rPr lang="en-US" sz="1100" kern="1200" dirty="0" smtClean="0">
                <a:solidFill>
                  <a:schemeClr val="tx1"/>
                </a:solidFill>
                <a:effectLst/>
                <a:latin typeface="+mn-lt"/>
                <a:ea typeface="+mn-ea"/>
                <a:cs typeface="+mn-cs"/>
              </a:rPr>
              <a:t>.</a:t>
            </a: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فيما يلي يمكنك أن ترى بعض الأمثلة على وسائل الإعلام المجتمعية</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9412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en-GB" sz="1100" kern="1200" dirty="0" smtClean="0">
                <a:solidFill>
                  <a:schemeClr val="tx1"/>
                </a:solidFill>
                <a:effectLst/>
                <a:latin typeface="+mn-lt"/>
                <a:ea typeface="+mn-ea"/>
                <a:cs typeface="+mn-cs"/>
              </a:rPr>
              <a:t>My-CY-radio </a:t>
            </a:r>
            <a:r>
              <a:rPr lang="ar-SA" sz="1100" kern="1200" dirty="0" smtClean="0">
                <a:solidFill>
                  <a:schemeClr val="tx1"/>
                </a:solidFill>
                <a:effectLst/>
                <a:latin typeface="+mn-lt"/>
                <a:ea typeface="+mn-ea"/>
                <a:cs typeface="+mn-cs"/>
              </a:rPr>
              <a:t>هي أول محطة إذاعية مجتمعية في قبرص ، أنشأها المركز الإعلامي المجتمعي القبرصي</a:t>
            </a:r>
            <a:r>
              <a:rPr lang="en-GB" sz="1100" kern="1200" dirty="0" smtClean="0">
                <a:solidFill>
                  <a:schemeClr val="tx1"/>
                </a:solidFill>
                <a:effectLst/>
                <a:latin typeface="+mn-lt"/>
                <a:ea typeface="+mn-ea"/>
                <a:cs typeface="+mn-cs"/>
              </a:rPr>
              <a:t> (CCMC). </a:t>
            </a:r>
            <a:r>
              <a:rPr lang="ar-SA" sz="1100" kern="1200" dirty="0" smtClean="0">
                <a:solidFill>
                  <a:schemeClr val="tx1"/>
                </a:solidFill>
                <a:effectLst/>
                <a:latin typeface="+mn-lt"/>
                <a:ea typeface="+mn-ea"/>
                <a:cs typeface="+mn-cs"/>
              </a:rPr>
              <a:t>إنها محطة إذاعية غير هادفة للربح ، يديرها متطوعون من المجتمع. يوفر</a:t>
            </a:r>
            <a:r>
              <a:rPr lang="en-GB" sz="1100" kern="1200" dirty="0" smtClean="0">
                <a:solidFill>
                  <a:schemeClr val="tx1"/>
                </a:solidFill>
                <a:effectLst/>
                <a:latin typeface="+mn-lt"/>
                <a:ea typeface="+mn-ea"/>
                <a:cs typeface="+mn-cs"/>
              </a:rPr>
              <a:t> My-CY-radio </a:t>
            </a:r>
            <a:r>
              <a:rPr lang="ar-SA" sz="1100" kern="1200" dirty="0" smtClean="0">
                <a:solidFill>
                  <a:schemeClr val="tx1"/>
                </a:solidFill>
                <a:effectLst/>
                <a:latin typeface="+mn-lt"/>
                <a:ea typeface="+mn-ea"/>
                <a:cs typeface="+mn-cs"/>
              </a:rPr>
              <a:t>منصة لتسمع أصوات متنوعة في قبرص ، مع تسليط الضوء أيضًا على التنوع الثقافي واللغوي ، وتشجيع الاندماج الاجتماعي ، وتعزيز ثقافة المواطنة النشطة والديمقراطية التشاركية</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GB"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ar-JO" sz="1100" kern="1200" dirty="0" smtClean="0">
                <a:solidFill>
                  <a:schemeClr val="tx1"/>
                </a:solidFill>
                <a:effectLst/>
                <a:latin typeface="+mn-lt"/>
                <a:ea typeface="+mn-ea"/>
                <a:cs typeface="+mn-cs"/>
              </a:rPr>
              <a:t>هذة المحطة </a:t>
            </a:r>
            <a:r>
              <a:rPr lang="ar-SA" sz="1100" kern="1200" dirty="0" smtClean="0">
                <a:solidFill>
                  <a:schemeClr val="tx1"/>
                </a:solidFill>
                <a:effectLst/>
                <a:latin typeface="+mn-lt"/>
                <a:ea typeface="+mn-ea"/>
                <a:cs typeface="+mn-cs"/>
              </a:rPr>
              <a:t>توفر مساحة حيث يمكن لأي شخص تعلم كيفية استخدام الراديو وتشغيل برنامج الراديو الخاص به. تستضيف </a:t>
            </a:r>
            <a:r>
              <a:rPr lang="en-US" sz="1100" kern="1200" dirty="0" err="1" smtClean="0">
                <a:solidFill>
                  <a:schemeClr val="tx1"/>
                </a:solidFill>
                <a:effectLst/>
                <a:latin typeface="+mn-lt"/>
                <a:ea typeface="+mn-ea"/>
                <a:cs typeface="+mn-cs"/>
              </a:rPr>
              <a:t>MYCYradio</a:t>
            </a:r>
            <a:r>
              <a:rPr lang="ar-SA" sz="1100" kern="1200" dirty="0" smtClean="0">
                <a:solidFill>
                  <a:schemeClr val="tx1"/>
                </a:solidFill>
                <a:effectLst/>
                <a:latin typeface="+mn-lt"/>
                <a:ea typeface="+mn-ea"/>
                <a:cs typeface="+mn-cs"/>
              </a:rPr>
              <a:t> أكثر من 40 محطة إذاعية تمثل عددًا من المجتمعات المختلفة من جميع أنحاء الجزيرة ، بما في ذلك المهاجرون واللاجئون. من بين برامجها ، لديها عرض على التكامل الاجتماعي الذي يديره اللاجئون.</a:t>
            </a:r>
            <a:endParaRPr lang="en-US" sz="1100" kern="1200" dirty="0" smtClean="0">
              <a:solidFill>
                <a:schemeClr val="tx1"/>
              </a:solidFill>
              <a:effectLst/>
              <a:latin typeface="+mn-lt"/>
              <a:ea typeface="+mn-ea"/>
              <a:cs typeface="+mn-cs"/>
            </a:endParaRPr>
          </a:p>
          <a:p>
            <a:pPr rtl="1"/>
            <a:r>
              <a:rPr lang="en-US" sz="1100" kern="1200" dirty="0" smtClean="0">
                <a:solidFill>
                  <a:schemeClr val="tx1"/>
                </a:solidFill>
                <a:effectLst/>
                <a:latin typeface="+mn-lt"/>
                <a:ea typeface="+mn-ea"/>
                <a:cs typeface="+mn-cs"/>
              </a:rPr>
              <a:t> </a:t>
            </a:r>
          </a:p>
          <a:p>
            <a:r>
              <a:rPr lang="ar-SA" sz="1100" kern="1200" dirty="0" smtClean="0">
                <a:solidFill>
                  <a:schemeClr val="tx1"/>
                </a:solidFill>
                <a:effectLst/>
                <a:latin typeface="+mn-lt"/>
                <a:ea typeface="+mn-ea"/>
                <a:cs typeface="+mn-cs"/>
              </a:rPr>
              <a:t>برامجها متاحة أيضا للتحميل في شكل بودكاست مباشرة بعد نهاية كل عرض.</a:t>
            </a:r>
            <a:endParaRPr lang="en-IE" noProof="0" dirty="0"/>
          </a:p>
        </p:txBody>
      </p:sp>
    </p:spTree>
    <p:extLst>
      <p:ext uri="{BB962C8B-B14F-4D97-AF65-F5344CB8AC3E}">
        <p14:creationId xmlns:p14="http://schemas.microsoft.com/office/powerpoint/2010/main" val="41261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0" y="0"/>
            <a:ext cx="27678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3165234" y="1528066"/>
            <a:ext cx="4809000" cy="4335000"/>
          </a:xfrm>
          <a:prstGeom prst="rect">
            <a:avLst/>
          </a:prstGeom>
        </p:spPr>
        <p:txBody>
          <a:bodyPr wrap="square" lIns="91425" tIns="91425" rIns="91425" bIns="91425" anchor="t" anchorCtr="0"/>
          <a:lstStyle>
            <a:lvl1pPr lvl="0" rtl="0">
              <a:spcBef>
                <a:spcPts val="0"/>
              </a:spcBef>
              <a:buClr>
                <a:srgbClr val="D5D85A"/>
              </a:buClr>
              <a:buSzPct val="100000"/>
              <a:defRPr sz="3000"/>
            </a:lvl1pPr>
            <a:lvl2pPr lvl="1" rtl="0">
              <a:spcBef>
                <a:spcPts val="0"/>
              </a:spcBef>
              <a:buClr>
                <a:srgbClr val="608643"/>
              </a:buClr>
              <a:buSzPct val="100000"/>
              <a:defRPr sz="3000"/>
            </a:lvl2pPr>
            <a:lvl3pPr lvl="2" rtl="0">
              <a:spcBef>
                <a:spcPts val="0"/>
              </a:spcBef>
              <a:buClr>
                <a:srgbClr val="D5D85A"/>
              </a:buClr>
              <a:buSzPct val="100000"/>
              <a:defRPr sz="3000"/>
            </a:lvl3pPr>
            <a:lvl4pPr lvl="3" rtl="0">
              <a:spcBef>
                <a:spcPts val="0"/>
              </a:spcBef>
              <a:buClr>
                <a:srgbClr val="608643"/>
              </a:buClr>
              <a:buSzPct val="100000"/>
              <a:defRPr sz="3000"/>
            </a:lvl4pPr>
            <a:lvl5pPr lvl="4" rtl="0">
              <a:spcBef>
                <a:spcPts val="0"/>
              </a:spcBef>
              <a:buClr>
                <a:srgbClr val="D5D85A"/>
              </a:buClr>
              <a:buSzPct val="100000"/>
              <a:defRPr sz="3000"/>
            </a:lvl5pPr>
            <a:lvl6pPr lvl="5" rtl="0">
              <a:spcBef>
                <a:spcPts val="0"/>
              </a:spcBef>
              <a:buClr>
                <a:srgbClr val="608643"/>
              </a:buClr>
              <a:buSzPct val="100000"/>
              <a:defRPr sz="3000"/>
            </a:lvl6pPr>
            <a:lvl7pPr lvl="6" rtl="0">
              <a:spcBef>
                <a:spcPts val="0"/>
              </a:spcBef>
              <a:buClr>
                <a:srgbClr val="D5D85A"/>
              </a:buClr>
              <a:buSzPct val="100000"/>
              <a:defRPr sz="3000"/>
            </a:lvl7pPr>
            <a:lvl8pPr lvl="7" rtl="0">
              <a:spcBef>
                <a:spcPts val="0"/>
              </a:spcBef>
              <a:buClr>
                <a:srgbClr val="608643"/>
              </a:buClr>
              <a:buSzPct val="100000"/>
              <a:defRPr sz="3000"/>
            </a:lvl8pPr>
            <a:lvl9pPr lvl="8">
              <a:spcBef>
                <a:spcPts val="0"/>
              </a:spcBef>
              <a:buClr>
                <a:srgbClr val="D5D85A"/>
              </a:buClr>
              <a:buSzPct val="100000"/>
              <a:defRPr sz="3000"/>
            </a:lvl9pPr>
          </a:lstStyle>
          <a:p>
            <a:pPr lvl="0"/>
            <a:r>
              <a:rPr lang="en-US" smtClean="0"/>
              <a:t>Click to edit Master text styles</a:t>
            </a:r>
          </a:p>
        </p:txBody>
      </p:sp>
      <p:grpSp>
        <p:nvGrpSpPr>
          <p:cNvPr id="21" name="Shape 21"/>
          <p:cNvGrpSpPr/>
          <p:nvPr/>
        </p:nvGrpSpPr>
        <p:grpSpPr>
          <a:xfrm>
            <a:off x="801025" y="1672320"/>
            <a:ext cx="1957200" cy="947980"/>
            <a:chOff x="801025" y="1367520"/>
            <a:chExt cx="1957200" cy="947980"/>
          </a:xfrm>
        </p:grpSpPr>
        <p:sp>
          <p:nvSpPr>
            <p:cNvPr id="22" name="Shape 22"/>
            <p:cNvSpPr txBox="1"/>
            <p:nvPr/>
          </p:nvSpPr>
          <p:spPr>
            <a:xfrm>
              <a:off x="801025" y="1367520"/>
              <a:ext cx="1957200" cy="871500"/>
            </a:xfrm>
            <a:prstGeom prst="rect">
              <a:avLst/>
            </a:prstGeom>
            <a:noFill/>
            <a:ln>
              <a:noFill/>
            </a:ln>
          </p:spPr>
          <p:txBody>
            <a:bodyPr wrap="square" lIns="91425" tIns="91425" rIns="91425" bIns="91425" anchor="t" anchorCtr="0">
              <a:noAutofit/>
            </a:bodyPr>
            <a:lstStyle/>
            <a:p>
              <a:pPr lvl="0" algn="ctr" rtl="0">
                <a:spcBef>
                  <a:spcPts val="0"/>
                </a:spcBef>
                <a:buNone/>
              </a:pPr>
              <a:r>
                <a:rPr lang="en" sz="9400" b="1">
                  <a:solidFill>
                    <a:srgbClr val="454F5B"/>
                  </a:solidFill>
                </a:rPr>
                <a:t>‘’</a:t>
              </a:r>
            </a:p>
          </p:txBody>
        </p:sp>
        <p:sp>
          <p:nvSpPr>
            <p:cNvPr id="23" name="Shape 23"/>
            <p:cNvSpPr/>
            <p:nvPr/>
          </p:nvSpPr>
          <p:spPr>
            <a:xfrm>
              <a:off x="1397399" y="1543300"/>
              <a:ext cx="772200" cy="772200"/>
            </a:xfrm>
            <a:prstGeom prst="rect">
              <a:avLst/>
            </a:prstGeom>
            <a:noFill/>
            <a:ln w="76200" cap="flat" cmpd="sng">
              <a:solidFill>
                <a:srgbClr val="454F5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3975355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rm.coe.int/dgi-2018-01-%20spaces-of-inclusion/168078c4b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p.dw.com/p/1FX2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596444" y="2960550"/>
            <a:ext cx="5861781" cy="2405700"/>
          </a:xfrm>
          <a:prstGeom prst="rect">
            <a:avLst/>
          </a:prstGeom>
        </p:spPr>
        <p:txBody>
          <a:bodyPr wrap="square" lIns="91425" tIns="91425" rIns="91425" bIns="91425" anchor="b" anchorCtr="0">
            <a:noAutofit/>
          </a:bodyPr>
          <a:lstStyle/>
          <a:p>
            <a:r>
              <a:rPr lang="ar-SA" dirty="0"/>
              <a:t>توسيع أصوات المجتمع </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482495" y="2683460"/>
            <a:ext cx="2220791" cy="1200329"/>
          </a:xfrm>
          <a:prstGeom prst="rect">
            <a:avLst/>
          </a:prstGeom>
          <a:noFill/>
        </p:spPr>
        <p:txBody>
          <a:bodyPr wrap="square" rtlCol="0">
            <a:spAutoFit/>
          </a:bodyPr>
          <a:lstStyle/>
          <a:p>
            <a:pPr algn="r"/>
            <a:r>
              <a:rPr lang="en-US" sz="2400" dirty="0" err="1"/>
              <a:t>Shedia</a:t>
            </a:r>
            <a:r>
              <a:rPr lang="en-US" sz="2400" dirty="0"/>
              <a:t> - </a:t>
            </a:r>
            <a:r>
              <a:rPr lang="ar-AE" sz="2400" dirty="0"/>
              <a:t>ورقة الشارع للمشردين من أثينا.</a:t>
            </a:r>
            <a:endParaRPr lang="en-GB" sz="2400" b="1" dirty="0"/>
          </a:p>
        </p:txBody>
      </p:sp>
      <p:pic>
        <p:nvPicPr>
          <p:cNvPr id="8" name="Picture 7" descr="Screen Shot 2018-05-29 at 10.37.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715" y="1578429"/>
            <a:ext cx="3588813" cy="3999960"/>
          </a:xfrm>
          <a:prstGeom prst="rect">
            <a:avLst/>
          </a:prstGeom>
        </p:spPr>
      </p:pic>
    </p:spTree>
    <p:extLst>
      <p:ext uri="{BB962C8B-B14F-4D97-AF65-F5344CB8AC3E}">
        <p14:creationId xmlns:p14="http://schemas.microsoft.com/office/powerpoint/2010/main" val="1674332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464132" y="923604"/>
            <a:ext cx="2389600" cy="646331"/>
          </a:xfrm>
          <a:prstGeom prst="rect">
            <a:avLst/>
          </a:prstGeom>
          <a:noFill/>
        </p:spPr>
        <p:txBody>
          <a:bodyPr wrap="square" rtlCol="0">
            <a:spAutoFit/>
          </a:bodyPr>
          <a:lstStyle/>
          <a:p>
            <a:pPr algn="r"/>
            <a:r>
              <a:rPr lang="ar-SA" sz="3600" b="1" dirty="0"/>
              <a:t>أوراق الشارع</a:t>
            </a:r>
            <a:endParaRPr lang="en-GB" sz="3600" b="1" dirty="0"/>
          </a:p>
        </p:txBody>
      </p:sp>
      <p:pic>
        <p:nvPicPr>
          <p:cNvPr id="8" name="Picture 7" descr="ShediaMagaz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662" y="1693045"/>
            <a:ext cx="6861338" cy="3923489"/>
          </a:xfrm>
          <a:prstGeom prst="rect">
            <a:avLst/>
          </a:prstGeom>
        </p:spPr>
      </p:pic>
    </p:spTree>
    <p:extLst>
      <p:ext uri="{BB962C8B-B14F-4D97-AF65-F5344CB8AC3E}">
        <p14:creationId xmlns:p14="http://schemas.microsoft.com/office/powerpoint/2010/main" val="247607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26163" y="667378"/>
            <a:ext cx="8490857" cy="4281715"/>
          </a:xfrm>
          <a:prstGeom prst="rect">
            <a:avLst/>
          </a:prstGeom>
        </p:spPr>
        <p:txBody>
          <a:bodyPr wrap="square" lIns="91425" tIns="91425" rIns="91425" bIns="91425" anchor="b" anchorCtr="0">
            <a:noAutofit/>
          </a:bodyPr>
          <a:lstStyle/>
          <a:p>
            <a:pPr rtl="1"/>
            <a:r>
              <a:rPr lang="en-US" sz="2000" dirty="0"/>
              <a:t>"</a:t>
            </a:r>
            <a:r>
              <a:rPr lang="ar-SA" sz="2000" dirty="0"/>
              <a:t>كيف تجعل شخصا مستقلا؟ ... من خلال إعطائهم سيطرة تدريجية على العملية وإعطائهم </a:t>
            </a:r>
            <a:r>
              <a:rPr lang="ar-SA" sz="2000" dirty="0" smtClean="0"/>
              <a:t>مساحة للتجربة </a:t>
            </a:r>
            <a:r>
              <a:rPr lang="ar-SA" sz="2000" dirty="0"/>
              <a:t>و</a:t>
            </a:r>
            <a:r>
              <a:rPr lang="ar-JO" sz="2000" dirty="0"/>
              <a:t>غيرها </a:t>
            </a:r>
            <a:r>
              <a:rPr lang="ar-SA" sz="2000" dirty="0"/>
              <a:t>الآن في صباح يوم الأربعاء لديك جويس للوصول إلى هناك في الساعة 9 - 9.30 ، وقد أخذت الأطفال بالفعل إلى جليسة الاطفال، وهي تطلع على الإنترنت تبدأ البحث عن الأخبار ، وتقرأ رسائل البريد الإلكتروني الخاصة بها. (...) ، خرجت أمينة وقامت بمقابلة في مركز زيون للفنون ، استقلت الحافلة بنفسها ، تعود . و لنفترض أنك إذا كنت على النقيض من ذلك في الأسبوعين الأولين عندما رأيتهم يدخلون إلى الغرفة وكانت أمينة هنا لمدة 2 أو 3 سنوات ولم تكن تستقل الحافلة ، لم تستخدم جويس جهاز كمبيوتر مطلقًا ، أرادت مني أن أذهب إلى الحضانة معها ، لانها كانت قلقة من أنهم لن يفهموا لهجتها الإنجليزية ، والآن هي تنطلق على الهاتف وتتحدث ...  الثقة بالنفس والاستقلال</a:t>
            </a:r>
            <a:r>
              <a:rPr lang="en-US" sz="2000" dirty="0"/>
              <a:t> ... "</a:t>
            </a:r>
            <a:br>
              <a:rPr lang="en-US" sz="2000" dirty="0"/>
            </a:br>
            <a:r>
              <a:rPr lang="ar-SA" sz="2000" dirty="0"/>
              <a:t>مدير مشروع "راديو للاجئين" مأخوذ من "مساحات الإدماج" ، تقرير مجلس أوروبا (2018).</a:t>
            </a:r>
            <a:endParaRPr lang="en-US" sz="2000" b="0" dirty="0">
              <a:latin typeface="Calibri"/>
              <a:cs typeface="Calibri"/>
            </a:endParaRPr>
          </a:p>
        </p:txBody>
      </p:sp>
    </p:spTree>
    <p:extLst>
      <p:ext uri="{BB962C8B-B14F-4D97-AF65-F5344CB8AC3E}">
        <p14:creationId xmlns:p14="http://schemas.microsoft.com/office/powerpoint/2010/main" val="3572188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ar-SA" dirty="0"/>
              <a:t>دراسة حالة ومناقشة </a:t>
            </a:r>
            <a:endParaRPr lang="en" dirty="0"/>
          </a:p>
        </p:txBody>
      </p:sp>
      <p:sp>
        <p:nvSpPr>
          <p:cNvPr id="3" name="Rectangle 2"/>
          <p:cNvSpPr/>
          <p:nvPr/>
        </p:nvSpPr>
        <p:spPr>
          <a:xfrm>
            <a:off x="399796" y="2505669"/>
            <a:ext cx="8673865" cy="1877437"/>
          </a:xfrm>
          <a:prstGeom prst="rect">
            <a:avLst/>
          </a:prstGeom>
        </p:spPr>
        <p:txBody>
          <a:bodyPr wrap="square">
            <a:spAutoFit/>
          </a:bodyPr>
          <a:lstStyle/>
          <a:p>
            <a:pPr rtl="1"/>
            <a:r>
              <a:rPr lang="en-US" sz="2000" dirty="0"/>
              <a:t>- </a:t>
            </a:r>
            <a:r>
              <a:rPr lang="ar-SA" sz="2400" dirty="0"/>
              <a:t>ما أهمية مشروع "إذاعة للاجئين"؟ كيف أثرت على اللاجئين المشاركين؟</a:t>
            </a:r>
            <a:endParaRPr lang="en-US" sz="2400" dirty="0"/>
          </a:p>
          <a:p>
            <a:pPr marL="342900" indent="-342900" rtl="1">
              <a:buFontTx/>
              <a:buChar char="-"/>
            </a:pPr>
            <a:r>
              <a:rPr lang="ar-SA" sz="2400" dirty="0" smtClean="0"/>
              <a:t>ما </a:t>
            </a:r>
            <a:r>
              <a:rPr lang="ar-SA" sz="2400" dirty="0"/>
              <a:t>هي أدوار ومسؤوليات هؤلاء اللاجئين</a:t>
            </a:r>
            <a:r>
              <a:rPr lang="ar-SA" sz="2400" dirty="0" smtClean="0"/>
              <a:t>؟</a:t>
            </a:r>
            <a:endParaRPr lang="en-US" sz="2400" dirty="0" smtClean="0"/>
          </a:p>
          <a:p>
            <a:pPr marL="342900" indent="-342900" rtl="1">
              <a:buFontTx/>
              <a:buChar char="-"/>
            </a:pPr>
            <a:r>
              <a:rPr lang="ar-SA" sz="2400" dirty="0" smtClean="0"/>
              <a:t> </a:t>
            </a:r>
            <a:r>
              <a:rPr lang="ar-SA" sz="2400" dirty="0"/>
              <a:t>هل يمكنك التفكير في أدوار أخرى يمكن أن يقوم بها شخص ما في منفذ إعلامي مجتمعي؟</a:t>
            </a:r>
            <a:endParaRPr lang="en-US" sz="2400" dirty="0"/>
          </a:p>
          <a:p>
            <a:pPr marL="342900" lvl="0" indent="-342900">
              <a:buFont typeface="Wingdings" charset="2"/>
              <a:buChar char="Ø"/>
            </a:pPr>
            <a:endParaRPr lang="en-US" sz="2000" dirty="0">
              <a:latin typeface="Calibri"/>
              <a:cs typeface="Calibri"/>
            </a:endParaRPr>
          </a:p>
        </p:txBody>
      </p:sp>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81429" y="0"/>
            <a:ext cx="8271371" cy="1292100"/>
          </a:xfrm>
          <a:prstGeom prst="rect">
            <a:avLst/>
          </a:prstGeom>
        </p:spPr>
        <p:txBody>
          <a:bodyPr wrap="square" lIns="91425" tIns="91425" rIns="91425" bIns="91425" anchor="b" anchorCtr="0">
            <a:noAutofit/>
          </a:bodyPr>
          <a:lstStyle/>
          <a:p>
            <a:pPr lvl="0"/>
            <a:r>
              <a:rPr lang="ar-SA" dirty="0"/>
              <a:t>قم بإنشاء وسائط مجتمعك الخاصة </a:t>
            </a:r>
            <a:r>
              <a:rPr lang="ar-AE" dirty="0"/>
              <a:t>ممارسه الرياضهممارسه </a:t>
            </a:r>
            <a:r>
              <a:rPr lang="ar-AE" dirty="0" smtClean="0"/>
              <a:t>الرياضه</a:t>
            </a:r>
            <a:endParaRPr lang="en" dirty="0"/>
          </a:p>
        </p:txBody>
      </p:sp>
      <p:sp>
        <p:nvSpPr>
          <p:cNvPr id="264" name="Shape 264"/>
          <p:cNvSpPr txBox="1">
            <a:spLocks noGrp="1"/>
          </p:cNvSpPr>
          <p:nvPr>
            <p:ph type="body" idx="1"/>
          </p:nvPr>
        </p:nvSpPr>
        <p:spPr>
          <a:xfrm>
            <a:off x="691200" y="1811604"/>
            <a:ext cx="7761600" cy="4412100"/>
          </a:xfrm>
          <a:prstGeom prst="rect">
            <a:avLst/>
          </a:prstGeom>
        </p:spPr>
        <p:txBody>
          <a:bodyPr wrap="square" lIns="91425" tIns="91425" rIns="91425" bIns="91425" anchor="t" anchorCtr="0">
            <a:noAutofit/>
          </a:bodyPr>
          <a:lstStyle/>
          <a:p>
            <a:pPr rtl="1"/>
            <a:r>
              <a:rPr lang="ar-SA" sz="2000" dirty="0"/>
              <a:t>ما وسائل الإعلام المجتمعية التي يمكن استخدامها من قبل مجتمعك؟</a:t>
            </a:r>
            <a:endParaRPr lang="en-US" sz="2000" dirty="0"/>
          </a:p>
          <a:p>
            <a:pPr rtl="1"/>
            <a:r>
              <a:rPr lang="ar-SA" sz="2000" dirty="0"/>
              <a:t> </a:t>
            </a:r>
            <a:endParaRPr lang="en-US" sz="2000" dirty="0"/>
          </a:p>
          <a:p>
            <a:pPr rtl="1"/>
            <a:r>
              <a:rPr lang="ar-SA" sz="2000" dirty="0"/>
              <a:t>في مجموعات صغيرة أو كفرد ، هل يمكنك التفكير في وسائل الإعلام المجتمعية التي يمكنك استخدامها لإعطاء صوت لمجتمعك ومشاركة وجهات نظرك وخبراتك ومواهبك مع المجتمع الذي تعيش فيه؟</a:t>
            </a:r>
            <a:endParaRPr lang="en-US" sz="2000" dirty="0"/>
          </a:p>
          <a:p>
            <a:pPr lvl="0" rtl="0">
              <a:spcBef>
                <a:spcPts val="0"/>
              </a:spcBef>
              <a:buNone/>
            </a:pPr>
            <a:endParaRPr lang="en" sz="2000" dirty="0"/>
          </a:p>
        </p:txBody>
      </p:sp>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81429" y="0"/>
            <a:ext cx="8271371" cy="1292100"/>
          </a:xfrm>
          <a:prstGeom prst="rect">
            <a:avLst/>
          </a:prstGeom>
        </p:spPr>
        <p:txBody>
          <a:bodyPr wrap="square" lIns="91425" tIns="91425" rIns="91425" bIns="91425" anchor="b" anchorCtr="0">
            <a:noAutofit/>
          </a:bodyPr>
          <a:lstStyle/>
          <a:p>
            <a:pPr lvl="0"/>
            <a:r>
              <a:rPr lang="ar-SA" dirty="0"/>
              <a:t> قم بإنشاء وسائل الإعلام المجتمعية الخاصة بك (ب</a:t>
            </a:r>
            <a:r>
              <a:rPr lang="ar-SA" dirty="0" smtClean="0"/>
              <a:t>)</a:t>
            </a:r>
            <a:r>
              <a:rPr lang="en-US" dirty="0" smtClean="0"/>
              <a:t/>
            </a:r>
            <a:br>
              <a:rPr lang="en-US" dirty="0" smtClean="0"/>
            </a:br>
            <a:r>
              <a:rPr lang="ar-AE" dirty="0"/>
              <a:t>الرياضه</a:t>
            </a:r>
            <a:endParaRPr lang="en" dirty="0"/>
          </a:p>
        </p:txBody>
      </p:sp>
      <p:sp>
        <p:nvSpPr>
          <p:cNvPr id="264" name="Shape 264"/>
          <p:cNvSpPr txBox="1">
            <a:spLocks noGrp="1"/>
          </p:cNvSpPr>
          <p:nvPr>
            <p:ph type="body" idx="1"/>
          </p:nvPr>
        </p:nvSpPr>
        <p:spPr>
          <a:xfrm>
            <a:off x="691200" y="1562393"/>
            <a:ext cx="7761600" cy="4590847"/>
          </a:xfrm>
          <a:prstGeom prst="rect">
            <a:avLst/>
          </a:prstGeom>
        </p:spPr>
        <p:txBody>
          <a:bodyPr wrap="square" lIns="91425" tIns="91425" rIns="91425" bIns="91425" anchor="t" anchorCtr="0">
            <a:noAutofit/>
          </a:bodyPr>
          <a:lstStyle/>
          <a:p>
            <a:pPr lvl="0">
              <a:buNone/>
            </a:pPr>
            <a:r>
              <a:rPr lang="ar-AE" sz="3200" dirty="0"/>
              <a:t>خطة عمل</a:t>
            </a:r>
            <a:endParaRPr lang="en-US" sz="3200" b="1" dirty="0" smtClean="0">
              <a:solidFill>
                <a:srgbClr val="608643"/>
              </a:solidFill>
              <a:latin typeface="Calibri"/>
              <a:cs typeface="Calibri"/>
            </a:endParaRPr>
          </a:p>
          <a:p>
            <a:pPr lvl="0" rtl="0">
              <a:spcBef>
                <a:spcPts val="0"/>
              </a:spcBef>
              <a:buNone/>
            </a:pPr>
            <a:endParaRPr lang="en-US" b="1" dirty="0">
              <a:solidFill>
                <a:srgbClr val="608643"/>
              </a:solidFill>
              <a:latin typeface="Calibri"/>
              <a:cs typeface="Calibri"/>
            </a:endParaRPr>
          </a:p>
          <a:p>
            <a:pPr lvl="0" rtl="0">
              <a:spcBef>
                <a:spcPts val="0"/>
              </a:spcBef>
              <a:buNone/>
            </a:pPr>
            <a:endParaRPr lang="en" b="1" dirty="0">
              <a:solidFill>
                <a:srgbClr val="608643"/>
              </a:solidFill>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1183172148"/>
              </p:ext>
            </p:extLst>
          </p:nvPr>
        </p:nvGraphicFramePr>
        <p:xfrm>
          <a:off x="691198" y="2213429"/>
          <a:ext cx="8089944" cy="3413003"/>
        </p:xfrm>
        <a:graphic>
          <a:graphicData uri="http://schemas.openxmlformats.org/drawingml/2006/table">
            <a:tbl>
              <a:tblPr firstRow="1" bandRow="1">
                <a:tableStyleId>{7257817E-EC5C-4880-A810-ED7F254FEA46}</a:tableStyleId>
              </a:tblPr>
              <a:tblGrid>
                <a:gridCol w="2193516"/>
                <a:gridCol w="5896428"/>
              </a:tblGrid>
              <a:tr h="488221">
                <a:tc>
                  <a:txBody>
                    <a:bodyPr/>
                    <a:lstStyle/>
                    <a:p>
                      <a:r>
                        <a:rPr lang="ar-AE" sz="2400" dirty="0" smtClean="0"/>
                        <a:t>نوع الوسائط</a:t>
                      </a:r>
                      <a:endParaRPr lang="en-US" sz="2400" b="1" dirty="0"/>
                    </a:p>
                  </a:txBody>
                  <a:tcPr/>
                </a:tc>
                <a:tc>
                  <a:txBody>
                    <a:bodyPr/>
                    <a:lstStyle/>
                    <a:p>
                      <a:endParaRPr lang="en-US" dirty="0"/>
                    </a:p>
                  </a:txBody>
                  <a:tcPr/>
                </a:tc>
              </a:tr>
              <a:tr h="483677">
                <a:tc>
                  <a:txBody>
                    <a:bodyPr/>
                    <a:lstStyle/>
                    <a:p>
                      <a:r>
                        <a:rPr lang="ar-AE" sz="2400" dirty="0" smtClean="0"/>
                        <a:t>أشكال التعبير</a:t>
                      </a:r>
                      <a:endParaRPr lang="en-US" sz="2400" b="1" dirty="0"/>
                    </a:p>
                  </a:txBody>
                  <a:tcPr/>
                </a:tc>
                <a:tc>
                  <a:txBody>
                    <a:bodyPr/>
                    <a:lstStyle/>
                    <a:p>
                      <a:endParaRPr lang="en-US" dirty="0"/>
                    </a:p>
                  </a:txBody>
                  <a:tcPr/>
                </a:tc>
              </a:tr>
              <a:tr h="488221">
                <a:tc>
                  <a:txBody>
                    <a:bodyPr/>
                    <a:lstStyle/>
                    <a:p>
                      <a:r>
                        <a:rPr lang="ar-AE" sz="2400" dirty="0" smtClean="0"/>
                        <a:t>الجمهور المستهدف</a:t>
                      </a:r>
                      <a:endParaRPr lang="en-US" sz="2400" b="1" dirty="0"/>
                    </a:p>
                  </a:txBody>
                  <a:tcPr/>
                </a:tc>
                <a:tc>
                  <a:txBody>
                    <a:bodyPr/>
                    <a:lstStyle/>
                    <a:p>
                      <a:endParaRPr lang="en-US" dirty="0"/>
                    </a:p>
                  </a:txBody>
                  <a:tcPr/>
                </a:tc>
              </a:tr>
              <a:tr h="488221">
                <a:tc>
                  <a:txBody>
                    <a:bodyPr/>
                    <a:lstStyle/>
                    <a:p>
                      <a:r>
                        <a:rPr lang="ar-AE" sz="2400" dirty="0" smtClean="0"/>
                        <a:t>إنتاج</a:t>
                      </a:r>
                      <a:endParaRPr lang="en-US" sz="2400" b="1" dirty="0"/>
                    </a:p>
                  </a:txBody>
                  <a:tcPr/>
                </a:tc>
                <a:tc>
                  <a:txBody>
                    <a:bodyPr/>
                    <a:lstStyle/>
                    <a:p>
                      <a:endParaRPr lang="en-US" dirty="0"/>
                    </a:p>
                  </a:txBody>
                  <a:tcPr/>
                </a:tc>
              </a:tr>
              <a:tr h="488221">
                <a:tc>
                  <a:txBody>
                    <a:bodyPr/>
                    <a:lstStyle/>
                    <a:p>
                      <a:r>
                        <a:rPr lang="ar-AE" sz="2400" dirty="0" smtClean="0"/>
                        <a:t>توزيع</a:t>
                      </a:r>
                      <a:endParaRPr lang="en-US" sz="2400" b="1" dirty="0"/>
                    </a:p>
                  </a:txBody>
                  <a:tcPr/>
                </a:tc>
                <a:tc>
                  <a:txBody>
                    <a:bodyPr/>
                    <a:lstStyle/>
                    <a:p>
                      <a:endParaRPr lang="en-US" dirty="0"/>
                    </a:p>
                  </a:txBody>
                  <a:tcPr/>
                </a:tc>
              </a:tr>
              <a:tr h="488221">
                <a:tc>
                  <a:txBody>
                    <a:bodyPr/>
                    <a:lstStyle/>
                    <a:p>
                      <a:r>
                        <a:rPr lang="ar-AE" sz="2400" dirty="0" smtClean="0"/>
                        <a:t>كلفة</a:t>
                      </a:r>
                      <a:endParaRPr lang="en-US" sz="2400" b="1" dirty="0"/>
                    </a:p>
                  </a:txBody>
                  <a:tcPr/>
                </a:tc>
                <a:tc>
                  <a:txBody>
                    <a:bodyPr/>
                    <a:lstStyle/>
                    <a:p>
                      <a:endParaRPr lang="en-US" dirty="0"/>
                    </a:p>
                  </a:txBody>
                  <a:tcPr/>
                </a:tc>
              </a:tr>
              <a:tr h="488221">
                <a:tc>
                  <a:txBody>
                    <a:bodyPr/>
                    <a:lstStyle/>
                    <a:p>
                      <a:r>
                        <a:rPr lang="ar-AE" sz="2400" dirty="0" smtClean="0"/>
                        <a:t>آخر؟</a:t>
                      </a:r>
                      <a:endParaRPr lang="en-US" sz="2400" b="1" i="1"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65691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90435" y="923604"/>
            <a:ext cx="2192227" cy="646331"/>
          </a:xfrm>
          <a:prstGeom prst="rect">
            <a:avLst/>
          </a:prstGeom>
          <a:noFill/>
        </p:spPr>
        <p:txBody>
          <a:bodyPr wrap="square" rtlCol="0">
            <a:spAutoFit/>
          </a:bodyPr>
          <a:lstStyle/>
          <a:p>
            <a:pPr algn="r"/>
            <a:r>
              <a:rPr lang="ar-SA" sz="3600" b="1" dirty="0"/>
              <a:t>قراءة إضافية</a:t>
            </a:r>
            <a:endParaRPr lang="en-GB" sz="3600" b="1" dirty="0"/>
          </a:p>
        </p:txBody>
      </p:sp>
      <p:sp>
        <p:nvSpPr>
          <p:cNvPr id="6" name="Rectangle 5"/>
          <p:cNvSpPr/>
          <p:nvPr/>
        </p:nvSpPr>
        <p:spPr>
          <a:xfrm>
            <a:off x="2939143" y="1425698"/>
            <a:ext cx="6005286" cy="3693319"/>
          </a:xfrm>
          <a:prstGeom prst="rect">
            <a:avLst/>
          </a:prstGeom>
        </p:spPr>
        <p:txBody>
          <a:bodyPr wrap="square">
            <a:spAutoFit/>
          </a:bodyPr>
          <a:lstStyle/>
          <a:p>
            <a:pPr rtl="1"/>
            <a:r>
              <a:rPr lang="ar-SA" sz="1800" dirty="0"/>
              <a:t> </a:t>
            </a:r>
            <a:endParaRPr lang="en-US" sz="1800" dirty="0"/>
          </a:p>
          <a:p>
            <a:pPr rtl="1"/>
            <a:r>
              <a:rPr lang="en-US" sz="1800" dirty="0"/>
              <a:t>"</a:t>
            </a:r>
            <a:r>
              <a:rPr lang="ar-SA" sz="1800" dirty="0"/>
              <a:t>فضاءات الإدماج - دراسة استكشافية حول احتياجات اللاجئين والمهاجرين في مجال التواصل الإعلامي والاستجابات من وسائل الإعلام المجتمعية" (2018). تقرير مجلس أوروبا الذي أعدته اللجنة - معهد الإعلام المجتمعي</a:t>
            </a:r>
            <a:r>
              <a:rPr lang="en-US" sz="1800" dirty="0"/>
              <a:t>.</a:t>
            </a:r>
          </a:p>
          <a:p>
            <a:pPr rtl="1"/>
            <a:r>
              <a:rPr lang="ar-SA" sz="1800" dirty="0"/>
              <a:t>متاح على</a:t>
            </a:r>
            <a:r>
              <a:rPr lang="en-US" sz="1800" dirty="0"/>
              <a:t>: </a:t>
            </a:r>
            <a:r>
              <a:rPr lang="en-US" sz="1800" u="sng" dirty="0">
                <a:hlinkClick r:id="rId3"/>
              </a:rPr>
              <a:t>https://rm.coe.int/dgi-2018-01- spaces-of-inclusion/168078c4b4</a:t>
            </a:r>
            <a:r>
              <a:rPr lang="en-US" sz="1800" dirty="0"/>
              <a:t>                       </a:t>
            </a:r>
          </a:p>
          <a:p>
            <a:pPr rtl="1"/>
            <a:r>
              <a:rPr lang="ar-SA" sz="1800" dirty="0"/>
              <a:t> </a:t>
            </a:r>
            <a:endParaRPr lang="en-US" sz="1800" dirty="0"/>
          </a:p>
          <a:p>
            <a:pPr rtl="1"/>
            <a:r>
              <a:rPr lang="en-US" sz="1800" b="1" dirty="0"/>
              <a:t>"</a:t>
            </a:r>
            <a:r>
              <a:rPr lang="ar-SA" sz="1800" b="1" dirty="0"/>
              <a:t>وسائل الإعلام للمجتمع</a:t>
            </a:r>
            <a:r>
              <a:rPr lang="ar-JO" sz="1800" b="1" dirty="0"/>
              <a:t>ية</a:t>
            </a:r>
            <a:r>
              <a:rPr lang="ar-SA" sz="1800" b="1" dirty="0"/>
              <a:t> ، من قبل المجتمع"</a:t>
            </a:r>
            <a:r>
              <a:rPr lang="ar-SA" sz="1800" dirty="0"/>
              <a:t> (2015). بقلم إستر دورن-فيلرمان ، نشرت في</a:t>
            </a:r>
            <a:r>
              <a:rPr lang="en-US" sz="1800" dirty="0"/>
              <a:t> DW </a:t>
            </a:r>
            <a:r>
              <a:rPr lang="en-US" sz="1800" dirty="0" err="1"/>
              <a:t>Akademie</a:t>
            </a:r>
            <a:r>
              <a:rPr lang="en-US" sz="1800" dirty="0"/>
              <a:t>. </a:t>
            </a:r>
            <a:r>
              <a:rPr lang="ar-SA" sz="1800" dirty="0"/>
              <a:t>متاح على </a:t>
            </a:r>
            <a:r>
              <a:rPr lang="en-US" sz="1800" u="sng" dirty="0">
                <a:hlinkClick r:id="rId4"/>
              </a:rPr>
              <a:t>http://p.dw.com/p/1FX2T</a:t>
            </a:r>
            <a:r>
              <a:rPr lang="en-US" sz="1800" dirty="0"/>
              <a:t>:</a:t>
            </a:r>
            <a:r>
              <a:rPr lang="ar-SA" sz="1800" dirty="0"/>
              <a:t>  </a:t>
            </a:r>
            <a:endParaRPr lang="en-US" sz="1800" dirty="0"/>
          </a:p>
          <a:p>
            <a:r>
              <a:rPr lang="ar-SA" sz="1800" b="1" dirty="0"/>
              <a:t>"وسائل الإعلام البديلة والمجتمع"</a:t>
            </a:r>
            <a:r>
              <a:rPr lang="ar-SA" sz="1800" dirty="0"/>
              <a:t> </a:t>
            </a:r>
            <a:r>
              <a:rPr lang="en-US" sz="1800" dirty="0"/>
              <a:t>http://www2.amk.fi/digma.fi/eetu/www.amk.fi/opintojaksot/0702010/1204871263088.html</a:t>
            </a:r>
            <a:endParaRPr lang="en-US" sz="1800" dirty="0"/>
          </a:p>
        </p:txBody>
      </p:sp>
    </p:spTree>
    <p:extLst>
      <p:ext uri="{BB962C8B-B14F-4D97-AF65-F5344CB8AC3E}">
        <p14:creationId xmlns:p14="http://schemas.microsoft.com/office/powerpoint/2010/main" val="2051123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
        <p:nvSpPr>
          <p:cNvPr id="33795" name="Shape 258"/>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sz="1000">
              <a:solidFill>
                <a:schemeClr val="bg1"/>
              </a:solidFill>
            </a:endParaRPr>
          </a:p>
        </p:txBody>
      </p:sp>
      <p:pic>
        <p:nvPicPr>
          <p:cNvPr id="3379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p:cNvSpPr txBox="1">
            <a:spLocks noChangeArrowheads="1"/>
          </p:cNvSpPr>
          <p:nvPr/>
        </p:nvSpPr>
        <p:spPr bwMode="auto">
          <a:xfrm>
            <a:off x="190500" y="5492750"/>
            <a:ext cx="51877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rtl="1"/>
            <a:r>
              <a:rPr lang="en-US" sz="1100" dirty="0" err="1"/>
              <a:t>تم</a:t>
            </a:r>
            <a:r>
              <a:rPr lang="en-US" sz="1100" dirty="0"/>
              <a:t> </a:t>
            </a:r>
            <a:r>
              <a:rPr lang="en-US" sz="1100" dirty="0" err="1"/>
              <a:t>تمويل</a:t>
            </a:r>
            <a:r>
              <a:rPr lang="en-US" sz="1100" dirty="0"/>
              <a:t> </a:t>
            </a:r>
            <a:r>
              <a:rPr lang="en-US" sz="1100" dirty="0" err="1"/>
              <a:t>المشروع</a:t>
            </a:r>
            <a:r>
              <a:rPr lang="en-US" sz="1100" dirty="0"/>
              <a:t> </a:t>
            </a:r>
            <a:r>
              <a:rPr lang="en-US" sz="1100" dirty="0" err="1"/>
              <a:t>بدعم</a:t>
            </a:r>
            <a:r>
              <a:rPr lang="en-US" sz="1100" dirty="0"/>
              <a:t> </a:t>
            </a:r>
            <a:r>
              <a:rPr lang="en-US" sz="1100" dirty="0" err="1"/>
              <a:t>من</a:t>
            </a:r>
            <a:r>
              <a:rPr lang="en-US" sz="1100" dirty="0"/>
              <a:t> </a:t>
            </a:r>
            <a:r>
              <a:rPr lang="en-US" sz="1100" dirty="0" err="1"/>
              <a:t>المفوضية</a:t>
            </a:r>
            <a:r>
              <a:rPr lang="en-US" sz="1100" dirty="0"/>
              <a:t> </a:t>
            </a:r>
            <a:r>
              <a:rPr lang="en-US" sz="1100" dirty="0" err="1"/>
              <a:t>الأوروبية</a:t>
            </a:r>
            <a:r>
              <a:rPr lang="en-US" sz="1100" dirty="0"/>
              <a:t>.</a:t>
            </a:r>
          </a:p>
          <a:p>
            <a:pPr rtl="1"/>
            <a:r>
              <a:rPr lang="en-US" sz="1100" dirty="0"/>
              <a:t> </a:t>
            </a:r>
          </a:p>
          <a:p>
            <a:pPr rtl="1"/>
            <a:r>
              <a:rPr lang="en-US" sz="1100" dirty="0" err="1"/>
              <a:t>لا</a:t>
            </a:r>
            <a:r>
              <a:rPr lang="en-US" sz="1100" dirty="0"/>
              <a:t> </a:t>
            </a:r>
            <a:r>
              <a:rPr lang="en-US" sz="1100" dirty="0" err="1"/>
              <a:t>يمثل</a:t>
            </a:r>
            <a:r>
              <a:rPr lang="en-US" sz="1100" dirty="0"/>
              <a:t> </a:t>
            </a:r>
            <a:r>
              <a:rPr lang="en-US" sz="1100" dirty="0" err="1"/>
              <a:t>هذا</a:t>
            </a:r>
            <a:r>
              <a:rPr lang="en-US" sz="1100" dirty="0"/>
              <a:t> </a:t>
            </a:r>
            <a:r>
              <a:rPr lang="en-US" sz="1100" dirty="0" err="1"/>
              <a:t>المنشور</a:t>
            </a:r>
            <a:r>
              <a:rPr lang="en-US" sz="1100" dirty="0"/>
              <a:t> </a:t>
            </a:r>
            <a:r>
              <a:rPr lang="en-US" sz="1100" dirty="0" err="1"/>
              <a:t>سوى</a:t>
            </a:r>
            <a:r>
              <a:rPr lang="en-US" sz="1100" dirty="0"/>
              <a:t> </a:t>
            </a:r>
            <a:r>
              <a:rPr lang="en-US" sz="1100" dirty="0" err="1"/>
              <a:t>آراء</a:t>
            </a:r>
            <a:r>
              <a:rPr lang="en-US" sz="1100" dirty="0"/>
              <a:t> </a:t>
            </a:r>
            <a:r>
              <a:rPr lang="en-US" sz="1100" dirty="0" err="1"/>
              <a:t>المؤلف</a:t>
            </a:r>
            <a:r>
              <a:rPr lang="en-US" sz="1100" dirty="0"/>
              <a:t> </a:t>
            </a:r>
            <a:r>
              <a:rPr lang="en-US" sz="1100" dirty="0" err="1"/>
              <a:t>ولا</a:t>
            </a:r>
            <a:r>
              <a:rPr lang="en-US" sz="1100" dirty="0"/>
              <a:t> </a:t>
            </a:r>
            <a:r>
              <a:rPr lang="en-US" sz="1100" dirty="0" err="1"/>
              <a:t>يمكن</a:t>
            </a:r>
            <a:r>
              <a:rPr lang="en-US" sz="1100" dirty="0"/>
              <a:t> </a:t>
            </a:r>
            <a:r>
              <a:rPr lang="en-US" sz="1100" dirty="0" err="1"/>
              <a:t>اعتبار</a:t>
            </a:r>
            <a:r>
              <a:rPr lang="en-US" sz="1100" dirty="0"/>
              <a:t> </a:t>
            </a:r>
            <a:r>
              <a:rPr lang="en-US" sz="1100" dirty="0" err="1"/>
              <a:t>اللجنة</a:t>
            </a:r>
            <a:r>
              <a:rPr lang="en-US" sz="1100" dirty="0"/>
              <a:t> </a:t>
            </a:r>
            <a:r>
              <a:rPr lang="en-US" sz="1100" dirty="0" err="1"/>
              <a:t>مسؤولة</a:t>
            </a:r>
            <a:r>
              <a:rPr lang="en-US" sz="1100" dirty="0"/>
              <a:t> </a:t>
            </a:r>
            <a:r>
              <a:rPr lang="en-US" sz="1100" dirty="0" err="1"/>
              <a:t>عن</a:t>
            </a:r>
            <a:r>
              <a:rPr lang="en-US" sz="1100" dirty="0"/>
              <a:t> </a:t>
            </a:r>
            <a:r>
              <a:rPr lang="en-US" sz="1100" dirty="0" err="1"/>
              <a:t>أي</a:t>
            </a:r>
            <a:r>
              <a:rPr lang="en-US" sz="1100" dirty="0"/>
              <a:t> </a:t>
            </a:r>
            <a:r>
              <a:rPr lang="en-US" sz="1100" dirty="0" err="1"/>
              <a:t>استخدام</a:t>
            </a:r>
            <a:r>
              <a:rPr lang="en-US" sz="1100" dirty="0"/>
              <a:t> </a:t>
            </a:r>
            <a:r>
              <a:rPr lang="en-US" sz="1100" dirty="0" err="1"/>
              <a:t>قد</a:t>
            </a:r>
            <a:r>
              <a:rPr lang="en-US" sz="1100" dirty="0"/>
              <a:t> </a:t>
            </a:r>
            <a:r>
              <a:rPr lang="en-US" sz="1100" dirty="0" err="1"/>
              <a:t>يكون</a:t>
            </a:r>
            <a:r>
              <a:rPr lang="en-US" sz="1100" dirty="0"/>
              <a:t> </a:t>
            </a:r>
            <a:r>
              <a:rPr lang="en-US" sz="1100" dirty="0" err="1"/>
              <a:t>لهذا</a:t>
            </a:r>
            <a:r>
              <a:rPr lang="en-US" sz="1100" dirty="0"/>
              <a:t> </a:t>
            </a:r>
            <a:r>
              <a:rPr lang="en-US" sz="1100" dirty="0" err="1"/>
              <a:t>النص</a:t>
            </a:r>
            <a:r>
              <a:rPr lang="en-US" sz="1100" dirty="0"/>
              <a:t>.</a:t>
            </a:r>
          </a:p>
          <a:p>
            <a:pPr rtl="1"/>
            <a:r>
              <a:rPr lang="en-US" sz="1100" dirty="0"/>
              <a:t> </a:t>
            </a:r>
          </a:p>
          <a:p>
            <a:pPr rtl="1"/>
            <a:r>
              <a:rPr lang="en-US" sz="1100" dirty="0" err="1"/>
              <a:t>رقم</a:t>
            </a:r>
            <a:r>
              <a:rPr lang="en-US" sz="1100" dirty="0"/>
              <a:t> </a:t>
            </a:r>
            <a:r>
              <a:rPr lang="en-US" sz="1100" dirty="0" err="1"/>
              <a:t>المشروع</a:t>
            </a:r>
            <a:r>
              <a:rPr lang="en-US" sz="1100" dirty="0"/>
              <a:t>: 2017-1-FR01-KA204-037126</a:t>
            </a:r>
          </a:p>
          <a:p>
            <a:endParaRPr lang="de-AT" altLang="en-US" sz="1100" dirty="0"/>
          </a:p>
        </p:txBody>
      </p:sp>
      <p:sp>
        <p:nvSpPr>
          <p:cNvPr id="7" name="Shape 255"/>
          <p:cNvSpPr txBox="1">
            <a:spLocks/>
          </p:cNvSpPr>
          <p:nvPr/>
        </p:nvSpPr>
        <p:spPr>
          <a:xfrm>
            <a:off x="678426" y="1650475"/>
            <a:ext cx="3972232"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ar-AE" sz="9600" smtClean="0">
                <a:solidFill>
                  <a:schemeClr val="bg1"/>
                </a:solidFill>
              </a:rPr>
              <a:t>شكرا!</a:t>
            </a:r>
            <a:endParaRPr lang="en" sz="12000" dirty="0">
              <a:solidFill>
                <a:schemeClr val="bg1"/>
              </a:solidFill>
            </a:endParaRPr>
          </a:p>
        </p:txBody>
      </p:sp>
    </p:spTree>
    <p:extLst>
      <p:ext uri="{BB962C8B-B14F-4D97-AF65-F5344CB8AC3E}">
        <p14:creationId xmlns:p14="http://schemas.microsoft.com/office/powerpoint/2010/main" val="3389850992"/>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3" name="Picture 2" descr="S2_Migrant Muslim 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98" y="1890889"/>
            <a:ext cx="3216182" cy="2131583"/>
          </a:xfrm>
          <a:prstGeom prst="rect">
            <a:avLst/>
          </a:prstGeom>
        </p:spPr>
      </p:pic>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SA" dirty="0"/>
              <a:t>مقدمة: كلنا لدينا قصتنا الخاصة</a:t>
            </a:r>
            <a:endParaRPr lang="en" dirty="0"/>
          </a:p>
        </p:txBody>
      </p:sp>
      <p:pic>
        <p:nvPicPr>
          <p:cNvPr id="2" name="Picture 1" descr="S2_Stor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405" y="3076222"/>
            <a:ext cx="3721241" cy="2480828"/>
          </a:xfrm>
          <a:prstGeom prst="rect">
            <a:avLst/>
          </a:prstGeom>
        </p:spPr>
      </p:pic>
      <p:pic>
        <p:nvPicPr>
          <p:cNvPr id="4" name="Picture 3" descr="S2_Migrant student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4223" y="1547379"/>
            <a:ext cx="2999570" cy="1988019"/>
          </a:xfrm>
          <a:prstGeom prst="rect">
            <a:avLst/>
          </a:prstGeom>
        </p:spPr>
      </p:pic>
      <p:pic>
        <p:nvPicPr>
          <p:cNvPr id="5" name="Picture 4" descr="S2_Migrant Work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770" y="4410399"/>
            <a:ext cx="2314467" cy="1552108"/>
          </a:xfrm>
          <a:prstGeom prst="rect">
            <a:avLst/>
          </a:prstGeom>
        </p:spPr>
      </p:pic>
      <p:pic>
        <p:nvPicPr>
          <p:cNvPr id="6" name="Picture 5" descr="adult-3365364__34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8237" y="4227595"/>
            <a:ext cx="2739763" cy="18265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7" name="Picture 6" descr="newspape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1968"/>
            <a:ext cx="3598209" cy="2384778"/>
          </a:xfrm>
          <a:prstGeom prst="rect">
            <a:avLst/>
          </a:prstGeom>
        </p:spPr>
      </p:pic>
      <p:pic>
        <p:nvPicPr>
          <p:cNvPr id="8" name="Picture 7" descr="newspaper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143" y="1772791"/>
            <a:ext cx="4172857" cy="2685311"/>
          </a:xfrm>
          <a:prstGeom prst="rect">
            <a:avLst/>
          </a:prstGeom>
        </p:spPr>
      </p:pic>
      <p:pic>
        <p:nvPicPr>
          <p:cNvPr id="6" name="Picture 5" descr="newspaper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15" y="163286"/>
            <a:ext cx="4172858" cy="4956924"/>
          </a:xfrm>
          <a:prstGeom prst="rect">
            <a:avLst/>
          </a:prstGeom>
        </p:spPr>
      </p:pic>
      <p:pic>
        <p:nvPicPr>
          <p:cNvPr id="4" name="Picture 3" descr="newspaper.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0804" y="2171093"/>
            <a:ext cx="3085912" cy="4111978"/>
          </a:xfrm>
          <a:prstGeom prst="rect">
            <a:avLst/>
          </a:prstGeom>
        </p:spPr>
      </p:pic>
    </p:spTree>
    <p:extLst>
      <p:ext uri="{BB962C8B-B14F-4D97-AF65-F5344CB8AC3E}">
        <p14:creationId xmlns:p14="http://schemas.microsoft.com/office/powerpoint/2010/main" val="396427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02901" y="0"/>
            <a:ext cx="8081011" cy="1292100"/>
          </a:xfrm>
          <a:prstGeom prst="rect">
            <a:avLst/>
          </a:prstGeom>
        </p:spPr>
        <p:txBody>
          <a:bodyPr wrap="square" lIns="91425" tIns="91425" rIns="91425" bIns="91425" anchor="b" anchorCtr="0">
            <a:noAutofit/>
          </a:bodyPr>
          <a:lstStyle/>
          <a:p>
            <a:pPr lvl="0"/>
            <a:r>
              <a:rPr lang="ar-SA" dirty="0"/>
              <a:t>ما هي وسائل الإعلام </a:t>
            </a:r>
            <a:r>
              <a:rPr lang="ar-SA" dirty="0" smtClean="0"/>
              <a:t>المجتمعية</a:t>
            </a:r>
            <a:endParaRPr lang="en" dirty="0"/>
          </a:p>
        </p:txBody>
      </p:sp>
      <p:pic>
        <p:nvPicPr>
          <p:cNvPr id="2" name="Picture 1" descr="Community M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00" y="1292100"/>
            <a:ext cx="5833676" cy="38967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508000" y="1360714"/>
            <a:ext cx="7950225" cy="4005536"/>
          </a:xfrm>
          <a:prstGeom prst="rect">
            <a:avLst/>
          </a:prstGeom>
        </p:spPr>
        <p:txBody>
          <a:bodyPr wrap="square" lIns="91425" tIns="91425" rIns="91425" bIns="91425" anchor="b" anchorCtr="0">
            <a:noAutofit/>
          </a:bodyPr>
          <a:lstStyle/>
          <a:p>
            <a:r>
              <a:rPr lang="en-US" sz="2400" dirty="0"/>
              <a:t>"</a:t>
            </a:r>
            <a:r>
              <a:rPr lang="ar-SA" sz="2400" dirty="0"/>
              <a:t>تهدف وسائل الإعلام المجتمعية إلى توفير إمكانية الوصول إلى التواصل وفقًا لشروط المجتمع ، وهذا يعني أنها تسمح للمشاركين بإعداد أخبارهم الخاصة ، سواء من خلال الظهور فيها كممثلين مهمين أو إنشاء أخبار ذات صلة بوضعهم ، وتصحيح الاختلالات الناتجة عن محتوى الوسائط المنتجة في وسائل الإعلام الرئيسية</a:t>
            </a:r>
            <a:r>
              <a:rPr lang="en-US" sz="2400" dirty="0"/>
              <a:t> ".</a:t>
            </a:r>
            <a:br>
              <a:rPr lang="en-US" sz="2400" dirty="0"/>
            </a:br>
            <a:r>
              <a:rPr lang="en-US" sz="2400" dirty="0" smtClean="0"/>
              <a:t/>
            </a:r>
            <a:br>
              <a:rPr lang="en-US" sz="2400" dirty="0" smtClean="0"/>
            </a:br>
            <a:r>
              <a:rPr lang="en-US" sz="2400" dirty="0"/>
              <a:t/>
            </a:r>
            <a:br>
              <a:rPr lang="en-US" sz="2400" dirty="0"/>
            </a:br>
            <a:r>
              <a:rPr lang="ar-SA" sz="2400" dirty="0"/>
              <a:t>تقرير مجلس أوروبا "فراغات الإدراج"</a:t>
            </a:r>
            <a:endParaRPr lang="en" sz="2200" b="0" dirty="0">
              <a:latin typeface="Calibri"/>
              <a:cs typeface="Calibri"/>
            </a:endParaRPr>
          </a:p>
        </p:txBody>
      </p:sp>
    </p:spTree>
    <p:extLst>
      <p:ext uri="{BB962C8B-B14F-4D97-AF65-F5344CB8AC3E}">
        <p14:creationId xmlns:p14="http://schemas.microsoft.com/office/powerpoint/2010/main" val="2721475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a:r>
              <a:rPr lang="ar-SA" dirty="0"/>
              <a:t>ما هي وسائل الإعلام المجتمعية </a:t>
            </a:r>
            <a:endParaRPr lang="en" dirty="0"/>
          </a:p>
        </p:txBody>
      </p:sp>
      <p:sp>
        <p:nvSpPr>
          <p:cNvPr id="3" name="Rectangle 2"/>
          <p:cNvSpPr/>
          <p:nvPr/>
        </p:nvSpPr>
        <p:spPr>
          <a:xfrm>
            <a:off x="1111166" y="2229794"/>
            <a:ext cx="2124403" cy="646331"/>
          </a:xfrm>
          <a:prstGeom prst="rect">
            <a:avLst/>
          </a:prstGeom>
        </p:spPr>
        <p:txBody>
          <a:bodyPr wrap="square">
            <a:spAutoFit/>
          </a:bodyPr>
          <a:lstStyle/>
          <a:p>
            <a:r>
              <a:rPr lang="ar-SA" altLang="en-US" sz="3600" b="1" dirty="0">
                <a:solidFill>
                  <a:schemeClr val="tx1"/>
                </a:solidFill>
                <a:latin typeface="Arial Unicode MS" panose="020B0604020202020204" pitchFamily="34" charset="-128"/>
                <a:cs typeface="Arial" panose="020B0604020202020204" pitchFamily="34" charset="0"/>
              </a:rPr>
              <a:t>مستقل</a:t>
            </a:r>
            <a:endParaRPr lang="en-US" sz="3600" b="1" dirty="0"/>
          </a:p>
        </p:txBody>
      </p:sp>
      <p:sp>
        <p:nvSpPr>
          <p:cNvPr id="6" name="Rectangle 4"/>
          <p:cNvSpPr>
            <a:spLocks noChangeArrowheads="1"/>
          </p:cNvSpPr>
          <p:nvPr/>
        </p:nvSpPr>
        <p:spPr bwMode="auto">
          <a:xfrm>
            <a:off x="691200" y="3501555"/>
            <a:ext cx="17978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3600" b="1" i="0" u="none" strike="noStrike" cap="none" normalizeH="0" baseline="0" dirty="0" smtClean="0">
                <a:ln>
                  <a:noFill/>
                </a:ln>
                <a:solidFill>
                  <a:schemeClr val="tx1"/>
                </a:solidFill>
                <a:effectLst/>
                <a:latin typeface="Arial Unicode MS" panose="020B0604020202020204" pitchFamily="34" charset="-128"/>
                <a:cs typeface="Arial" panose="020B0604020202020204" pitchFamily="34" charset="0"/>
              </a:rPr>
              <a:t>المشاركة</a:t>
            </a:r>
            <a:r>
              <a:rPr kumimoji="0" lang="en-US" altLang="en-US" sz="3200" b="1" i="0" u="none" strike="noStrike" cap="none" normalizeH="0" baseline="0" dirty="0" smtClean="0">
                <a:ln>
                  <a:noFill/>
                </a:ln>
                <a:solidFill>
                  <a:schemeClr val="tx1"/>
                </a:solidFill>
                <a:effectLst/>
              </a:rPr>
              <a:t> </a:t>
            </a:r>
            <a:endParaRPr kumimoji="0" lang="en-US" altLang="en-US" sz="3200" b="1"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6278875" y="2592168"/>
            <a:ext cx="12875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000" b="0" i="0" u="none" strike="noStrike" cap="none" normalizeH="0" baseline="0" dirty="0" smtClean="0">
                <a:ln>
                  <a:noFill/>
                </a:ln>
                <a:solidFill>
                  <a:schemeClr val="tx1"/>
                </a:solidFill>
                <a:effectLst/>
                <a:latin typeface="Arial Unicode MS" panose="020B0604020202020204" pitchFamily="34" charset="-128"/>
                <a:cs typeface="Arial" panose="020B0604020202020204" pitchFamily="34" charset="0"/>
              </a:rPr>
              <a:t>غير </a:t>
            </a:r>
            <a:r>
              <a:rPr kumimoji="0" lang="ar-SA" altLang="en-US" sz="3600" b="1" i="0" u="none" strike="noStrike" cap="none" normalizeH="0" baseline="0" dirty="0" smtClean="0">
                <a:ln>
                  <a:noFill/>
                </a:ln>
                <a:solidFill>
                  <a:schemeClr val="tx1"/>
                </a:solidFill>
                <a:effectLst/>
                <a:latin typeface="Arial Unicode MS" panose="020B0604020202020204" pitchFamily="34" charset="-128"/>
                <a:cs typeface="Arial" panose="020B0604020202020204" pitchFamily="34" charset="0"/>
              </a:rPr>
              <a:t>ربحية</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2341331" y="4631640"/>
            <a:ext cx="5969904" cy="646331"/>
          </a:xfrm>
          <a:prstGeom prst="rect">
            <a:avLst/>
          </a:prstGeom>
        </p:spPr>
        <p:txBody>
          <a:bodyPr wrap="none">
            <a:spAutoFit/>
          </a:bodyPr>
          <a:lstStyle/>
          <a:p>
            <a:r>
              <a:rPr lang="ar-AE" sz="3600" b="1" dirty="0"/>
              <a:t>التنمية الاجتماعية والاقتصادية والثقافة</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a:r>
              <a:rPr lang="ar-AE" dirty="0"/>
              <a:t>وسائل الإعلام المجتمع</a:t>
            </a:r>
            <a:endParaRPr lang="en" dirty="0"/>
          </a:p>
        </p:txBody>
      </p:sp>
      <p:pic>
        <p:nvPicPr>
          <p:cNvPr id="2" name="Picture 1" descr="neibourh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00" y="1871980"/>
            <a:ext cx="4388800" cy="1244110"/>
          </a:xfrm>
          <a:prstGeom prst="rect">
            <a:avLst/>
          </a:prstGeom>
        </p:spPr>
      </p:pic>
      <p:pic>
        <p:nvPicPr>
          <p:cNvPr id="3" name="Picture 2" descr="commun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714" y="1560286"/>
            <a:ext cx="3247570" cy="1623785"/>
          </a:xfrm>
          <a:prstGeom prst="rect">
            <a:avLst/>
          </a:prstGeom>
        </p:spPr>
      </p:pic>
      <p:pic>
        <p:nvPicPr>
          <p:cNvPr id="5" name="Picture 4" descr="group-157841__3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344" y="3414596"/>
            <a:ext cx="2090303" cy="2173403"/>
          </a:xfrm>
          <a:prstGeom prst="rect">
            <a:avLst/>
          </a:prstGeom>
        </p:spPr>
      </p:pic>
      <p:pic>
        <p:nvPicPr>
          <p:cNvPr id="6" name="Picture 5" descr="group-117192__3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7843" y="3414596"/>
            <a:ext cx="2745014" cy="2350894"/>
          </a:xfrm>
          <a:prstGeom prst="rect">
            <a:avLst/>
          </a:prstGeom>
        </p:spPr>
      </p:pic>
    </p:spTree>
    <p:extLst>
      <p:ext uri="{BB962C8B-B14F-4D97-AF65-F5344CB8AC3E}">
        <p14:creationId xmlns:p14="http://schemas.microsoft.com/office/powerpoint/2010/main" val="3962854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13" name="Picture 12" descr="social med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049" y="4226715"/>
            <a:ext cx="2131235" cy="1885837"/>
          </a:xfrm>
          <a:prstGeom prst="rect">
            <a:avLst/>
          </a:prstGeom>
        </p:spPr>
      </p:pic>
      <p:sp>
        <p:nvSpPr>
          <p:cNvPr id="263" name="Shape 263"/>
          <p:cNvSpPr txBox="1">
            <a:spLocks noGrp="1"/>
          </p:cNvSpPr>
          <p:nvPr>
            <p:ph type="title"/>
          </p:nvPr>
        </p:nvSpPr>
        <p:spPr>
          <a:xfrm>
            <a:off x="691200" y="0"/>
            <a:ext cx="7761600" cy="1560286"/>
          </a:xfrm>
          <a:prstGeom prst="rect">
            <a:avLst/>
          </a:prstGeom>
        </p:spPr>
        <p:txBody>
          <a:bodyPr wrap="square" lIns="91425" tIns="91425" rIns="91425" bIns="91425" anchor="b" anchorCtr="0">
            <a:noAutofit/>
          </a:bodyPr>
          <a:lstStyle/>
          <a:p>
            <a:pPr lvl="0"/>
            <a:r>
              <a:rPr lang="ar-SA" dirty="0"/>
              <a:t>نماذج وسائل الإعلام المجتمعية</a:t>
            </a:r>
            <a:endParaRPr lang="en" dirty="0"/>
          </a:p>
        </p:txBody>
      </p:sp>
      <p:pic>
        <p:nvPicPr>
          <p:cNvPr id="4" name="Picture 3" descr="radi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01" y="1848162"/>
            <a:ext cx="1848799" cy="1848799"/>
          </a:xfrm>
          <a:prstGeom prst="rect">
            <a:avLst/>
          </a:prstGeom>
        </p:spPr>
      </p:pic>
      <p:pic>
        <p:nvPicPr>
          <p:cNvPr id="7" name="Picture 6" descr="magaz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509" y="1848162"/>
            <a:ext cx="2004920" cy="1931084"/>
          </a:xfrm>
          <a:prstGeom prst="rect">
            <a:avLst/>
          </a:prstGeom>
        </p:spPr>
      </p:pic>
      <p:pic>
        <p:nvPicPr>
          <p:cNvPr id="8" name="Picture 7" descr="newspap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9928" y="1848162"/>
            <a:ext cx="3002643" cy="1798036"/>
          </a:xfrm>
          <a:prstGeom prst="rect">
            <a:avLst/>
          </a:prstGeom>
        </p:spPr>
      </p:pic>
      <p:pic>
        <p:nvPicPr>
          <p:cNvPr id="9" name="Picture 8" descr="tv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200" y="4226715"/>
            <a:ext cx="1923030" cy="2439665"/>
          </a:xfrm>
          <a:prstGeom prst="rect">
            <a:avLst/>
          </a:prstGeom>
        </p:spPr>
      </p:pic>
      <p:pic>
        <p:nvPicPr>
          <p:cNvPr id="12" name="Picture 11" descr="fil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5730" y="4226715"/>
            <a:ext cx="2686956" cy="1740124"/>
          </a:xfrm>
          <a:prstGeom prst="rect">
            <a:avLst/>
          </a:prstGeom>
        </p:spPr>
      </p:pic>
    </p:spTree>
    <p:extLst>
      <p:ext uri="{BB962C8B-B14F-4D97-AF65-F5344CB8AC3E}">
        <p14:creationId xmlns:p14="http://schemas.microsoft.com/office/powerpoint/2010/main" val="1233602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93793" y="923604"/>
            <a:ext cx="2258972" cy="646331"/>
          </a:xfrm>
          <a:prstGeom prst="rect">
            <a:avLst/>
          </a:prstGeom>
          <a:noFill/>
        </p:spPr>
        <p:txBody>
          <a:bodyPr wrap="square" rtlCol="0">
            <a:spAutoFit/>
          </a:bodyPr>
          <a:lstStyle/>
          <a:p>
            <a:pPr algn="r"/>
            <a:r>
              <a:rPr lang="ar-AE" sz="3600" dirty="0"/>
              <a:t>راديو المجتمع</a:t>
            </a:r>
            <a:endParaRPr lang="en-GB" sz="3600" b="1" dirty="0"/>
          </a:p>
        </p:txBody>
      </p:sp>
      <p:pic>
        <p:nvPicPr>
          <p:cNvPr id="4" name="Picture 3" descr="Screen Shot 2018-05-29 at 4.26.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316" y="3720829"/>
            <a:ext cx="2166258" cy="2079442"/>
          </a:xfrm>
          <a:prstGeom prst="rect">
            <a:avLst/>
          </a:prstGeom>
        </p:spPr>
      </p:pic>
      <p:pic>
        <p:nvPicPr>
          <p:cNvPr id="5" name="Picture 4" descr="radio sta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1808209"/>
            <a:ext cx="4213316" cy="2808877"/>
          </a:xfrm>
          <a:prstGeom prst="rect">
            <a:avLst/>
          </a:prstGeom>
        </p:spPr>
      </p:pic>
    </p:spTree>
    <p:extLst>
      <p:ext uri="{BB962C8B-B14F-4D97-AF65-F5344CB8AC3E}">
        <p14:creationId xmlns:p14="http://schemas.microsoft.com/office/powerpoint/2010/main" val="1693917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2023</TotalTime>
  <Words>1549</Words>
  <Application>Microsoft Office PowerPoint</Application>
  <PresentationFormat>On-screen Show (4:3)</PresentationFormat>
  <Paragraphs>109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Wingdings</vt:lpstr>
      <vt:lpstr>Arial Unicode MS</vt:lpstr>
      <vt:lpstr>Montserrat</vt:lpstr>
      <vt:lpstr>Arial</vt:lpstr>
      <vt:lpstr>EngagePowerpoint Template</vt:lpstr>
      <vt:lpstr>توسيع أصوات المجتمع </vt:lpstr>
      <vt:lpstr>مقدمة: كلنا لدينا قصتنا الخاصة</vt:lpstr>
      <vt:lpstr>PowerPoint Presentation</vt:lpstr>
      <vt:lpstr>ما هي وسائل الإعلام المجتمعية</vt:lpstr>
      <vt:lpstr>"تهدف وسائل الإعلام المجتمعية إلى توفير إمكانية الوصول إلى التواصل وفقًا لشروط المجتمع ، وهذا يعني أنها تسمح للمشاركين بإعداد أخبارهم الخاصة ، سواء من خلال الظهور فيها كممثلين مهمين أو إنشاء أخبار ذات صلة بوضعهم ، وتصحيح الاختلالات الناتجة عن محتوى الوسائط المنتجة في وسائل الإعلام الرئيسية ".   تقرير مجلس أوروبا "فراغات الإدراج"</vt:lpstr>
      <vt:lpstr>ما هي وسائل الإعلام المجتمعية </vt:lpstr>
      <vt:lpstr>وسائل الإعلام المجتمع</vt:lpstr>
      <vt:lpstr>نماذج وسائل الإعلام المجتمعية</vt:lpstr>
      <vt:lpstr>PowerPoint Presentation</vt:lpstr>
      <vt:lpstr>PowerPoint Presentation</vt:lpstr>
      <vt:lpstr>PowerPoint Presentation</vt:lpstr>
      <vt:lpstr>"كيف تجعل شخصا مستقلا؟ ... من خلال إعطائهم سيطرة تدريجية على العملية وإعطائهم مساحة للتجربة وغيرها الآن في صباح يوم الأربعاء لديك جويس للوصول إلى هناك في الساعة 9 - 9.30 ، وقد أخذت الأطفال بالفعل إلى جليسة الاطفال، وهي تطلع على الإنترنت تبدأ البحث عن الأخبار ، وتقرأ رسائل البريد الإلكتروني الخاصة بها. (...) ، خرجت أمينة وقامت بمقابلة في مركز زيون للفنون ، استقلت الحافلة بنفسها ، تعود . و لنفترض أنك إذا كنت على النقيض من ذلك في الأسبوعين الأولين عندما رأيتهم يدخلون إلى الغرفة وكانت أمينة هنا لمدة 2 أو 3 سنوات ولم تكن تستقل الحافلة ، لم تستخدم جويس جهاز كمبيوتر مطلقًا ، أرادت مني أن أذهب إلى الحضانة معها ، لانها كانت قلقة من أنهم لن يفهموا لهجتها الإنجليزية ، والآن هي تنطلق على الهاتف وتتحدث ...  الثقة بالنفس والاستقلال ... " مدير مشروع "راديو للاجئين" مأخوذ من "مساحات الإدماج" ، تقرير مجلس أوروبا (2018).</vt:lpstr>
      <vt:lpstr>دراسة حالة ومناقشة </vt:lpstr>
      <vt:lpstr>قم بإنشاء وسائط مجتمعك الخاصة ممارسه الرياضهممارسه الرياضه</vt:lpstr>
      <vt:lpstr> قم بإنشاء وسائل الإعلام المجتمعية الخاصة بك (ب) الرياضه</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Elena Xeni</cp:lastModifiedBy>
  <cp:revision>43</cp:revision>
  <dcterms:created xsi:type="dcterms:W3CDTF">2017-10-27T16:23:16Z</dcterms:created>
  <dcterms:modified xsi:type="dcterms:W3CDTF">2019-11-09T13:31:13Z</dcterms:modified>
</cp:coreProperties>
</file>