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7" r:id="rId1"/>
  </p:sldMasterIdLst>
  <p:notesMasterIdLst>
    <p:notesMasterId r:id="rId10"/>
  </p:notesMasterIdLst>
  <p:sldIdLst>
    <p:sldId id="256" r:id="rId2"/>
    <p:sldId id="292" r:id="rId3"/>
    <p:sldId id="289" r:id="rId4"/>
    <p:sldId id="296" r:id="rId5"/>
    <p:sldId id="295" r:id="rId6"/>
    <p:sldId id="261" r:id="rId7"/>
    <p:sldId id="262" r:id="rId8"/>
    <p:sldId id="274" r:id="rId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86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257817E-EC5C-4880-A810-ED7F254FEA46}">
  <a:tblStyle styleId="{7257817E-EC5C-4880-A810-ED7F254FEA46}" styleName="Table_0">
    <a:wholeTbl>
      <a:tcTxStyle>
        <a:font>
          <a:latin typeface="Arial"/>
          <a:ea typeface="Arial"/>
          <a:cs typeface="Arial"/>
        </a:font>
        <a:srgbClr val="000000"/>
      </a:tcTxStyle>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198" autoAdjust="0"/>
  </p:normalViewPr>
  <p:slideViewPr>
    <p:cSldViewPr snapToGrid="0" snapToObjects="1">
      <p:cViewPr varScale="1">
        <p:scale>
          <a:sx n="92" d="100"/>
          <a:sy n="92" d="100"/>
        </p:scale>
        <p:origin x="53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a:endParaRPr/>
          </a:p>
        </p:txBody>
      </p:sp>
    </p:spTree>
    <p:extLst>
      <p:ext uri="{BB962C8B-B14F-4D97-AF65-F5344CB8AC3E}">
        <p14:creationId xmlns:p14="http://schemas.microsoft.com/office/powerpoint/2010/main" val="1091759077"/>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 name="Shape 5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a:buNone/>
            </a:pPr>
            <a:r>
              <a:rPr lang="de-AT" sz="1100" kern="1200" dirty="0" smtClean="0">
                <a:solidFill>
                  <a:schemeClr val="tx1"/>
                </a:solidFill>
                <a:effectLst/>
                <a:latin typeface="+mn-lt"/>
                <a:ea typeface="+mn-ea"/>
                <a:cs typeface="+mn-cs"/>
              </a:rPr>
              <a:t>Die Frage der Werte und der kulturellen Identität ist eine multidimensionale Frage, die uns alle betrifft, vor allem </a:t>
            </a:r>
            <a:r>
              <a:rPr lang="de-AT" sz="1100" kern="1200" dirty="0" err="1" smtClean="0">
                <a:solidFill>
                  <a:schemeClr val="tx1"/>
                </a:solidFill>
                <a:effectLst/>
                <a:latin typeface="+mn-lt"/>
                <a:ea typeface="+mn-ea"/>
                <a:cs typeface="+mn-cs"/>
              </a:rPr>
              <a:t>MigrantInnen</a:t>
            </a:r>
            <a:r>
              <a:rPr lang="de-AT" sz="1100" kern="1200" dirty="0" smtClean="0">
                <a:solidFill>
                  <a:schemeClr val="tx1"/>
                </a:solidFill>
                <a:effectLst/>
                <a:latin typeface="+mn-lt"/>
                <a:ea typeface="+mn-ea"/>
                <a:cs typeface="+mn-cs"/>
              </a:rPr>
              <a:t>. Diese </a:t>
            </a:r>
            <a:r>
              <a:rPr lang="de-AT" sz="1100" kern="1200" dirty="0" err="1" smtClean="0">
                <a:solidFill>
                  <a:schemeClr val="tx1"/>
                </a:solidFill>
                <a:effectLst/>
                <a:latin typeface="+mn-lt"/>
                <a:ea typeface="+mn-ea"/>
                <a:cs typeface="+mn-cs"/>
              </a:rPr>
              <a:t>Ressoure</a:t>
            </a:r>
            <a:r>
              <a:rPr lang="de-AT" sz="1100" kern="1200" dirty="0" smtClean="0">
                <a:solidFill>
                  <a:schemeClr val="tx1"/>
                </a:solidFill>
                <a:effectLst/>
                <a:latin typeface="+mn-lt"/>
                <a:ea typeface="+mn-ea"/>
                <a:cs typeface="+mn-cs"/>
              </a:rPr>
              <a:t> zeigt auf, wie wichtig es ist, Migrantinnen und Migranten, und hierbei insbesondere Frauen, stärker zu schützen.</a:t>
            </a:r>
            <a:endParaRPr lang="de-AT"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220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AT" sz="1100" kern="1200" dirty="0" smtClean="0">
                <a:solidFill>
                  <a:schemeClr val="tx1"/>
                </a:solidFill>
                <a:effectLst/>
                <a:latin typeface="+mn-lt"/>
                <a:ea typeface="+mn-ea"/>
                <a:cs typeface="+mn-cs"/>
              </a:rPr>
              <a:t>Werte und kulturelle Identität sind sensible Themen, vor allem für Eingewanderte und Flüchtlinge. Sie versuchen, ihre kulturelle Identität in eine neue Umgebung zu integrieren, aber auch die Verbindung zu ihrer Heimat aufrechtzuerhalten. Erfahrungen mit (vorübergehendem) Kulturschock können viele Barrieren mit sich bringen.</a:t>
            </a:r>
          </a:p>
          <a:p>
            <a:pPr>
              <a:buNone/>
            </a:pPr>
            <a:endParaRPr lang="de-AT"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8044761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AT" sz="1100" kern="1200" dirty="0" smtClean="0">
                <a:solidFill>
                  <a:schemeClr val="tx1"/>
                </a:solidFill>
                <a:effectLst/>
                <a:latin typeface="+mn-lt"/>
                <a:ea typeface="+mn-ea"/>
                <a:cs typeface="+mn-cs"/>
              </a:rPr>
              <a:t>In Bezug auf Identität gibt es zwei Fehlannahmen. Erstens, dass sie von uns abhängig ist, und zweitens, dass sie statisch, also unveränderbar sei. Unsere Identität ist zum Teil von unserer Herkunft geprägt und zum Teil von eigenen Handlungen und Entscheidungen, die wir individuell treffen, abhängig. </a:t>
            </a:r>
          </a:p>
          <a:p>
            <a:pPr>
              <a:buNone/>
            </a:pPr>
            <a:endParaRPr lang="de-AT"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3898433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AT" sz="1100" kern="1200" dirty="0" smtClean="0">
                <a:solidFill>
                  <a:schemeClr val="tx1"/>
                </a:solidFill>
                <a:effectLst/>
                <a:latin typeface="+mn-lt"/>
                <a:ea typeface="+mn-ea"/>
                <a:cs typeface="+mn-cs"/>
              </a:rPr>
              <a:t>Unabhängig von Herkunft oder selbst gewählter Identität nimmt sich jeder Mensch als einzigartig wahr und unterscheidet sich durch bestimmte Eigenschaften von anderen Menschen. Auf der anderen Seite ist sich jeder Mensch seiner Ähnlichkeiten mit anderen Menschen bewusst, insbesondere, wenn sie derselben sozialen Gruppe angehören.</a:t>
            </a:r>
          </a:p>
          <a:p>
            <a:pPr>
              <a:buNone/>
            </a:pPr>
            <a:endParaRPr lang="de-AT" noProof="0" dirty="0"/>
          </a:p>
        </p:txBody>
      </p:sp>
    </p:spTree>
    <p:extLst>
      <p:ext uri="{BB962C8B-B14F-4D97-AF65-F5344CB8AC3E}">
        <p14:creationId xmlns:p14="http://schemas.microsoft.com/office/powerpoint/2010/main" val="1389843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buNone/>
            </a:pPr>
            <a:r>
              <a:rPr lang="de-AT" sz="1100" kern="1200" dirty="0" smtClean="0">
                <a:solidFill>
                  <a:schemeClr val="tx1"/>
                </a:solidFill>
                <a:effectLst/>
                <a:latin typeface="+mn-lt"/>
                <a:ea typeface="+mn-ea"/>
                <a:cs typeface="+mn-cs"/>
              </a:rPr>
              <a:t>Die Aktivität „Aktivität: </a:t>
            </a:r>
            <a:r>
              <a:rPr lang="de-AT" sz="1100" kern="1200" dirty="0" err="1" smtClean="0">
                <a:solidFill>
                  <a:schemeClr val="tx1"/>
                </a:solidFill>
                <a:effectLst/>
                <a:latin typeface="+mn-lt"/>
                <a:ea typeface="+mn-ea"/>
                <a:cs typeface="+mn-cs"/>
              </a:rPr>
              <a:t>Rail</a:t>
            </a:r>
            <a:r>
              <a:rPr lang="de-AT" sz="1100" kern="1200" dirty="0" smtClean="0">
                <a:solidFill>
                  <a:schemeClr val="tx1"/>
                </a:solidFill>
                <a:effectLst/>
                <a:latin typeface="+mn-lt"/>
                <a:ea typeface="+mn-ea"/>
                <a:cs typeface="+mn-cs"/>
              </a:rPr>
              <a:t> à la carte“ beschäftigt sich mit der Behandlung von Konflikten, Vorurteilen und Stereotypen gegenüber verschiedenen Minderheiten.</a:t>
            </a:r>
          </a:p>
          <a:p>
            <a:pPr>
              <a:buNone/>
            </a:pPr>
            <a:r>
              <a:rPr lang="de-AT" sz="1100" kern="1200" dirty="0" smtClean="0">
                <a:solidFill>
                  <a:schemeClr val="tx1"/>
                </a:solidFill>
                <a:effectLst/>
                <a:latin typeface="+mn-lt"/>
                <a:ea typeface="+mn-ea"/>
                <a:cs typeface="+mn-cs"/>
              </a:rPr>
              <a:t>Ziel der Aktivität ist es, Bewusstsein zu schaffen für Stereotype und Vorurteile, die jeder Mensch besitzt, und Toleranz und Konfliktlösungsfähigkeit trotz unterschiedlicher Werte zu fördern.</a:t>
            </a:r>
          </a:p>
          <a:p>
            <a:pPr>
              <a:buNone/>
            </a:pPr>
            <a:r>
              <a:rPr lang="de-AT" sz="1100" kern="1200" dirty="0" smtClean="0">
                <a:solidFill>
                  <a:schemeClr val="tx1"/>
                </a:solidFill>
                <a:effectLst/>
                <a:latin typeface="+mn-lt"/>
                <a:ea typeface="+mn-ea"/>
                <a:cs typeface="+mn-cs"/>
              </a:rPr>
              <a:t>Zunächst erhalten alle Teilnehmenden Papier und Stifte. Sie bilden Kleingruppen zwischen drei und fünf Personen. Sie stellen sich vor, mit dem Zug unterwegs zu sein. Sie erhalten eine Liste verschiedener Charaktere. Basierend auf diesen Beschreibungen sollen drei Persönlichkeiten ausgewählt werden, die als Reisebegleiterin oder Reisebegleiter in Frage kommen. Jede Gruppe diskutiert, mit welchen Personen sie reisen möchte und mit welchen nicht. Auf Basis der Diskussionsergebnisse wird eine einstimmig zusammengeführte Liste mit Personen erstellt. Jede Gruppe präsentiert ihre Ergebnisse.</a:t>
            </a:r>
          </a:p>
          <a:p>
            <a:pPr>
              <a:buNone/>
            </a:pPr>
            <a:r>
              <a:rPr lang="de-AT" sz="1100" kern="1200" dirty="0" smtClean="0">
                <a:solidFill>
                  <a:schemeClr val="tx1"/>
                </a:solidFill>
                <a:effectLst/>
                <a:latin typeface="+mn-lt"/>
                <a:ea typeface="+mn-ea"/>
                <a:cs typeface="+mn-cs"/>
              </a:rPr>
              <a:t>Die Bewertung erfolgt auf Basis der Gruppenberichte.</a:t>
            </a:r>
          </a:p>
          <a:p>
            <a:pPr>
              <a:buNone/>
            </a:pPr>
            <a:endParaRPr lang="de-AT" sz="1100" kern="1200" dirty="0" smtClean="0">
              <a:solidFill>
                <a:schemeClr val="tx1"/>
              </a:solidFill>
              <a:effectLst/>
              <a:latin typeface="+mn-lt"/>
              <a:ea typeface="+mn-ea"/>
              <a:cs typeface="+mn-cs"/>
            </a:endParaRPr>
          </a:p>
        </p:txBody>
      </p:sp>
    </p:spTree>
    <p:extLst>
      <p:ext uri="{BB962C8B-B14F-4D97-AF65-F5344CB8AC3E}">
        <p14:creationId xmlns:p14="http://schemas.microsoft.com/office/powerpoint/2010/main" val="34665430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de-AT" dirty="0" smtClean="0"/>
              <a:t>Angehörige von Minderheiten, die mit einer großen Gruppe in Kontakt stehen, können es als schwierig empfinden, sich als Einzelperson in eine neue Gesellschaft einzubringen, da sie vordergründig als Angehörige der Minderheitengruppe wahrgenommen werden. Eine neue Umgebung erfordert zudem, die soziale und persönliche Identität anzupassen. MigrantInnen und Flüchtlinge können sich daher unter Druck gesetzt fühlen, da sie einerseits mit einer neuen Lebenssituation konfrontiert sind und andererseits vergangene Erlebnisse und Brüche mit der eigenen Identität verarbeiten müssen. </a:t>
            </a:r>
            <a:endParaRPr lang="en-GB" dirty="0"/>
          </a:p>
        </p:txBody>
      </p:sp>
    </p:spTree>
    <p:extLst>
      <p:ext uri="{BB962C8B-B14F-4D97-AF65-F5344CB8AC3E}">
        <p14:creationId xmlns:p14="http://schemas.microsoft.com/office/powerpoint/2010/main" val="11856120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a:buNone/>
            </a:pPr>
            <a:r>
              <a:rPr lang="de-AT" sz="1100" kern="1200" dirty="0" err="1" smtClean="0">
                <a:solidFill>
                  <a:schemeClr val="tx1"/>
                </a:solidFill>
                <a:effectLst/>
                <a:latin typeface="+mn-lt"/>
                <a:ea typeface="+mn-ea"/>
                <a:cs typeface="+mn-cs"/>
              </a:rPr>
              <a:t>Naida</a:t>
            </a:r>
            <a:r>
              <a:rPr lang="de-AT" sz="1100" kern="1200" dirty="0" smtClean="0">
                <a:solidFill>
                  <a:schemeClr val="tx1"/>
                </a:solidFill>
                <a:effectLst/>
                <a:latin typeface="+mn-lt"/>
                <a:ea typeface="+mn-ea"/>
                <a:cs typeface="+mn-cs"/>
              </a:rPr>
              <a:t> ist eine fünfundzwanzigjährige Mutter aus Aleppo, die kürzlich mit ihrer Familie nach Europa gekommen ist. </a:t>
            </a:r>
            <a:r>
              <a:rPr lang="de-AT" sz="1100" kern="1200" dirty="0" err="1" smtClean="0">
                <a:solidFill>
                  <a:schemeClr val="tx1"/>
                </a:solidFill>
                <a:effectLst/>
                <a:latin typeface="+mn-lt"/>
                <a:ea typeface="+mn-ea"/>
                <a:cs typeface="+mn-cs"/>
              </a:rPr>
              <a:t>Naida</a:t>
            </a:r>
            <a:r>
              <a:rPr lang="de-AT" sz="1100" kern="1200" dirty="0" smtClean="0">
                <a:solidFill>
                  <a:schemeClr val="tx1"/>
                </a:solidFill>
                <a:effectLst/>
                <a:latin typeface="+mn-lt"/>
                <a:ea typeface="+mn-ea"/>
                <a:cs typeface="+mn-cs"/>
              </a:rPr>
              <a:t> und ihre Familie sind Muslime, haben jedoch bisher keinen Anschluss an die lokale religiöse Gemeinde gefunden. Sie haben zwar einen Hausarzt, jedoch keine Arbeit oder  dauerhafte Wohnmöglichkeit. </a:t>
            </a:r>
            <a:r>
              <a:rPr lang="de-AT" sz="1100" kern="1200" dirty="0" err="1" smtClean="0">
                <a:solidFill>
                  <a:schemeClr val="tx1"/>
                </a:solidFill>
                <a:effectLst/>
                <a:latin typeface="+mn-lt"/>
                <a:ea typeface="+mn-ea"/>
                <a:cs typeface="+mn-cs"/>
              </a:rPr>
              <a:t>Naida</a:t>
            </a:r>
            <a:r>
              <a:rPr lang="de-AT" sz="1100" kern="1200" dirty="0" smtClean="0">
                <a:solidFill>
                  <a:schemeClr val="tx1"/>
                </a:solidFill>
                <a:effectLst/>
                <a:latin typeface="+mn-lt"/>
                <a:ea typeface="+mn-ea"/>
                <a:cs typeface="+mn-cs"/>
              </a:rPr>
              <a:t> möchte sich in die Gemeinschaft integrieren, kennt aber weder die Sprache noch die Kultur.</a:t>
            </a:r>
          </a:p>
          <a:p>
            <a:r>
              <a:rPr lang="de-AT" sz="1100" kern="1200" dirty="0" smtClean="0">
                <a:solidFill>
                  <a:schemeClr val="tx1"/>
                </a:solidFill>
                <a:effectLst/>
                <a:latin typeface="+mn-lt"/>
                <a:ea typeface="+mn-ea"/>
                <a:cs typeface="+mn-cs"/>
              </a:rPr>
              <a:t>Welche Schritte kann </a:t>
            </a:r>
            <a:r>
              <a:rPr lang="de-AT" sz="1100" kern="1200" dirty="0" err="1" smtClean="0">
                <a:solidFill>
                  <a:schemeClr val="tx1"/>
                </a:solidFill>
                <a:effectLst/>
                <a:latin typeface="+mn-lt"/>
                <a:ea typeface="+mn-ea"/>
                <a:cs typeface="+mn-cs"/>
              </a:rPr>
              <a:t>Naida</a:t>
            </a:r>
            <a:r>
              <a:rPr lang="de-AT" sz="1100" kern="1200" dirty="0" smtClean="0">
                <a:solidFill>
                  <a:schemeClr val="tx1"/>
                </a:solidFill>
                <a:effectLst/>
                <a:latin typeface="+mn-lt"/>
                <a:ea typeface="+mn-ea"/>
                <a:cs typeface="+mn-cs"/>
              </a:rPr>
              <a:t> setzen, um sich in Österreich besser zurecht zu finden?</a:t>
            </a:r>
          </a:p>
          <a:p>
            <a:r>
              <a:rPr lang="de-AT" sz="1100" kern="1200" dirty="0" smtClean="0">
                <a:solidFill>
                  <a:schemeClr val="tx1"/>
                </a:solidFill>
                <a:effectLst/>
                <a:latin typeface="+mn-lt"/>
                <a:ea typeface="+mn-ea"/>
                <a:cs typeface="+mn-cs"/>
              </a:rPr>
              <a:t>Welche Anlaufstellen gibt es?</a:t>
            </a:r>
          </a:p>
          <a:p>
            <a:r>
              <a:rPr lang="de-AT" sz="1100" kern="1200" dirty="0" smtClean="0">
                <a:solidFill>
                  <a:schemeClr val="tx1"/>
                </a:solidFill>
                <a:effectLst/>
                <a:latin typeface="+mn-lt"/>
                <a:ea typeface="+mn-ea"/>
                <a:cs typeface="+mn-cs"/>
              </a:rPr>
              <a:t>Was sind ihre Aufgaben, um den Integrationsprozess voran zu treiben?</a:t>
            </a:r>
          </a:p>
          <a:p>
            <a:pPr>
              <a:buNone/>
            </a:pPr>
            <a:endParaRPr lang="de-AT" sz="1100" kern="1200" noProof="0" dirty="0">
              <a:solidFill>
                <a:schemeClr val="tx1"/>
              </a:solidFill>
              <a:effectLst/>
              <a:latin typeface="+mn-lt"/>
              <a:ea typeface="+mn-ea"/>
              <a:cs typeface="+mn-cs"/>
            </a:endParaRPr>
          </a:p>
        </p:txBody>
      </p:sp>
    </p:spTree>
    <p:extLst>
      <p:ext uri="{BB962C8B-B14F-4D97-AF65-F5344CB8AC3E}">
        <p14:creationId xmlns:p14="http://schemas.microsoft.com/office/powerpoint/2010/main" val="33961785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2" name="Shape 25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1284721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bg>
      <p:bgPr>
        <a:solidFill>
          <a:srgbClr val="D5D85A"/>
        </a:solidFill>
        <a:effectLst/>
      </p:bgPr>
    </p:bg>
    <p:spTree>
      <p:nvGrpSpPr>
        <p:cNvPr id="1" name="Shape 10"/>
        <p:cNvGrpSpPr/>
        <p:nvPr/>
      </p:nvGrpSpPr>
      <p:grpSpPr>
        <a:xfrm>
          <a:off x="0" y="0"/>
          <a:ext cx="0" cy="0"/>
          <a:chOff x="0" y="0"/>
          <a:chExt cx="0" cy="0"/>
        </a:xfrm>
      </p:grpSpPr>
      <p:sp>
        <p:nvSpPr>
          <p:cNvPr id="11" name="Shape 11"/>
          <p:cNvSpPr txBox="1">
            <a:spLocks noGrp="1"/>
          </p:cNvSpPr>
          <p:nvPr>
            <p:ph type="ctrTitle"/>
          </p:nvPr>
        </p:nvSpPr>
        <p:spPr>
          <a:xfrm>
            <a:off x="3012325" y="2960550"/>
            <a:ext cx="5445900" cy="2405700"/>
          </a:xfrm>
          <a:prstGeom prst="rect">
            <a:avLst/>
          </a:prstGeom>
        </p:spPr>
        <p:txBody>
          <a:bodyPr wrap="square" lIns="91425" tIns="91425" rIns="91425" bIns="91425" anchor="b" anchorCtr="0"/>
          <a:lstStyle>
            <a:lvl1pPr lvl="0" algn="r">
              <a:spcBef>
                <a:spcPts val="0"/>
              </a:spcBef>
              <a:buSzPct val="100000"/>
              <a:defRPr sz="4800"/>
            </a:lvl1pPr>
            <a:lvl2pPr lvl="1" algn="r">
              <a:spcBef>
                <a:spcPts val="0"/>
              </a:spcBef>
              <a:buSzPct val="100000"/>
              <a:defRPr sz="6000"/>
            </a:lvl2pPr>
            <a:lvl3pPr lvl="2" algn="r">
              <a:spcBef>
                <a:spcPts val="0"/>
              </a:spcBef>
              <a:buSzPct val="100000"/>
              <a:defRPr sz="6000"/>
            </a:lvl3pPr>
            <a:lvl4pPr lvl="3" algn="r">
              <a:spcBef>
                <a:spcPts val="0"/>
              </a:spcBef>
              <a:buSzPct val="100000"/>
              <a:defRPr sz="6000"/>
            </a:lvl4pPr>
            <a:lvl5pPr lvl="4" algn="r">
              <a:spcBef>
                <a:spcPts val="0"/>
              </a:spcBef>
              <a:buSzPct val="100000"/>
              <a:defRPr sz="6000"/>
            </a:lvl5pPr>
            <a:lvl6pPr lvl="5" algn="r">
              <a:spcBef>
                <a:spcPts val="0"/>
              </a:spcBef>
              <a:buSzPct val="100000"/>
              <a:defRPr sz="6000"/>
            </a:lvl6pPr>
            <a:lvl7pPr lvl="6" algn="r">
              <a:spcBef>
                <a:spcPts val="0"/>
              </a:spcBef>
              <a:buSzPct val="100000"/>
              <a:defRPr sz="6000"/>
            </a:lvl7pPr>
            <a:lvl8pPr lvl="7" algn="r">
              <a:spcBef>
                <a:spcPts val="0"/>
              </a:spcBef>
              <a:buSzPct val="100000"/>
              <a:defRPr sz="6000"/>
            </a:lvl8pPr>
            <a:lvl9pPr lvl="8" algn="r">
              <a:spcBef>
                <a:spcPts val="0"/>
              </a:spcBef>
              <a:buSzPct val="100000"/>
              <a:defRPr sz="6000"/>
            </a:lvl9pPr>
          </a:lstStyle>
          <a:p>
            <a:r>
              <a:rPr lang="en-US"/>
              <a:t>Click to edit Master title style</a:t>
            </a:r>
            <a:endParaRPr/>
          </a:p>
        </p:txBody>
      </p:sp>
      <p:sp>
        <p:nvSpPr>
          <p:cNvPr id="12" name="Shape 12"/>
          <p:cNvSpPr/>
          <p:nvPr/>
        </p:nvSpPr>
        <p:spPr>
          <a:xfrm>
            <a:off x="6208125" y="5619450"/>
            <a:ext cx="2250000" cy="137700"/>
          </a:xfrm>
          <a:prstGeom prst="rect">
            <a:avLst/>
          </a:prstGeom>
          <a:solidFill>
            <a:srgbClr val="608643"/>
          </a:solidFill>
          <a:ln>
            <a:noFill/>
          </a:ln>
        </p:spPr>
        <p:txBody>
          <a:bodyPr wrap="square" lIns="91425" tIns="91425" rIns="91425" bIns="91425" anchor="ctr" anchorCtr="0">
            <a:noAutofit/>
          </a:bodyPr>
          <a:lstStyle/>
          <a:p>
            <a:pPr lvl="0">
              <a:spcBef>
                <a:spcPts val="0"/>
              </a:spcBef>
              <a:buNone/>
            </a:pPr>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691200" y="0"/>
            <a:ext cx="7761600" cy="1292100"/>
          </a:xfrm>
          <a:prstGeom prst="rect">
            <a:avLst/>
          </a:prstGeom>
        </p:spPr>
        <p:txBody>
          <a:bodyPr wrap="square"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a:t>Click to edit Master title style</a:t>
            </a:r>
            <a:endParaRPr/>
          </a:p>
        </p:txBody>
      </p:sp>
      <p:sp>
        <p:nvSpPr>
          <p:cNvPr id="26" name="Shape 26"/>
          <p:cNvSpPr txBox="1">
            <a:spLocks noGrp="1"/>
          </p:cNvSpPr>
          <p:nvPr>
            <p:ph type="body" idx="1"/>
          </p:nvPr>
        </p:nvSpPr>
        <p:spPr>
          <a:xfrm>
            <a:off x="691200" y="1811604"/>
            <a:ext cx="7761600" cy="4412100"/>
          </a:xfrm>
          <a:prstGeom prst="rect">
            <a:avLst/>
          </a:prstGeom>
        </p:spPr>
        <p:txBody>
          <a:bodyPr wrap="square" lIns="91425" tIns="91425" rIns="91425" bIns="91425" anchor="t" anchorCtr="0"/>
          <a:lstStyle>
            <a:lvl1pPr lvl="0">
              <a:spcBef>
                <a:spcPts val="0"/>
              </a:spcBef>
              <a:buClr>
                <a:srgbClr val="D5D85A"/>
              </a:buClr>
              <a:defRPr/>
            </a:lvl1pPr>
            <a:lvl2pPr lvl="1">
              <a:spcBef>
                <a:spcPts val="0"/>
              </a:spcBef>
              <a:buClr>
                <a:srgbClr val="D5D85A"/>
              </a:buClr>
              <a:defRPr/>
            </a:lvl2pPr>
            <a:lvl3pPr lvl="2">
              <a:spcBef>
                <a:spcPts val="0"/>
              </a:spcBef>
              <a:buClr>
                <a:srgbClr val="D5D85A"/>
              </a:buClr>
              <a:defRPr/>
            </a:lvl3pPr>
            <a:lvl4pPr lvl="3">
              <a:spcBef>
                <a:spcPts val="0"/>
              </a:spcBef>
              <a:buClr>
                <a:srgbClr val="D5D85A"/>
              </a:buClr>
              <a:defRPr/>
            </a:lvl4pPr>
            <a:lvl5pPr lvl="4">
              <a:spcBef>
                <a:spcPts val="0"/>
              </a:spcBef>
              <a:buClr>
                <a:srgbClr val="D5D85A"/>
              </a:buClr>
              <a:defRPr/>
            </a:lvl5pPr>
            <a:lvl6pPr lvl="5">
              <a:spcBef>
                <a:spcPts val="0"/>
              </a:spcBef>
              <a:buClr>
                <a:srgbClr val="D5D85A"/>
              </a:buClr>
              <a:defRPr/>
            </a:lvl6pPr>
            <a:lvl7pPr lvl="6">
              <a:spcBef>
                <a:spcPts val="0"/>
              </a:spcBef>
              <a:buClr>
                <a:srgbClr val="D5D85A"/>
              </a:buClr>
              <a:defRPr/>
            </a:lvl7pPr>
            <a:lvl8pPr lvl="7">
              <a:spcBef>
                <a:spcPts val="0"/>
              </a:spcBef>
              <a:buClr>
                <a:srgbClr val="D5D85A"/>
              </a:buClr>
              <a:defRPr/>
            </a:lvl8pPr>
            <a:lvl9pPr lvl="8">
              <a:spcBef>
                <a:spcPts val="0"/>
              </a:spcBef>
              <a:buClr>
                <a:srgbClr val="D5D85A"/>
              </a:buClr>
              <a:defRPr/>
            </a:lvl9pPr>
          </a:lstStyle>
          <a:p>
            <a:pPr lvl="0"/>
            <a:r>
              <a:rPr lang="en-US"/>
              <a:t>Click to edit Master text styles</a:t>
            </a:r>
          </a:p>
        </p:txBody>
      </p:sp>
      <p:sp>
        <p:nvSpPr>
          <p:cNvPr id="27" name="Shape 27"/>
          <p:cNvSpPr/>
          <p:nvPr/>
        </p:nvSpPr>
        <p:spPr>
          <a:xfrm>
            <a:off x="813273" y="1506189"/>
            <a:ext cx="1533600" cy="137700"/>
          </a:xfrm>
          <a:prstGeom prst="rect">
            <a:avLst/>
          </a:prstGeom>
          <a:solidFill>
            <a:srgbClr val="608643"/>
          </a:solidFill>
          <a:ln>
            <a:noFill/>
          </a:ln>
        </p:spPr>
        <p:txBody>
          <a:bodyPr wrap="square" lIns="91425" tIns="91425" rIns="91425" bIns="91425" anchor="ctr" anchorCtr="0">
            <a:noAutofit/>
          </a:bodyPr>
          <a:lstStyle/>
          <a:p>
            <a:pPr lvl="0">
              <a:spcBef>
                <a:spcPts val="0"/>
              </a:spcBef>
              <a:buNone/>
            </a:pPr>
            <a:endParaRPr dirty="0"/>
          </a:p>
        </p:txBody>
      </p:sp>
      <p:sp>
        <p:nvSpPr>
          <p:cNvPr id="28" name="Shape 28"/>
          <p:cNvSpPr/>
          <p:nvPr/>
        </p:nvSpPr>
        <p:spPr>
          <a:xfrm>
            <a:off x="0" y="0"/>
            <a:ext cx="137700" cy="6858000"/>
          </a:xfrm>
          <a:prstGeom prst="rect">
            <a:avLst/>
          </a:prstGeom>
          <a:solidFill>
            <a:srgbClr val="D5D85A"/>
          </a:solidFill>
          <a:ln>
            <a:noFill/>
          </a:ln>
        </p:spPr>
        <p:txBody>
          <a:bodyPr wrap="square" lIns="91425" tIns="91425" rIns="91425" bIns="91425" anchor="ctr" anchorCtr="0">
            <a:noAutofit/>
          </a:bodyPr>
          <a:lstStyle/>
          <a:p>
            <a:pPr lvl="0">
              <a:spcBef>
                <a:spcPts val="0"/>
              </a:spcBef>
              <a:buNone/>
            </a:pPr>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691200" y="634300"/>
            <a:ext cx="7761600" cy="657900"/>
          </a:xfrm>
          <a:prstGeom prst="rect">
            <a:avLst/>
          </a:prstGeom>
        </p:spPr>
        <p:txBody>
          <a:bodyPr wrap="square"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a:t>Click to edit Master title style</a:t>
            </a:r>
            <a:endParaRPr/>
          </a:p>
        </p:txBody>
      </p:sp>
      <p:sp>
        <p:nvSpPr>
          <p:cNvPr id="31" name="Shape 31"/>
          <p:cNvSpPr txBox="1">
            <a:spLocks noGrp="1"/>
          </p:cNvSpPr>
          <p:nvPr>
            <p:ph type="body" idx="1"/>
          </p:nvPr>
        </p:nvSpPr>
        <p:spPr>
          <a:xfrm>
            <a:off x="691200" y="1857900"/>
            <a:ext cx="3767400" cy="47100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pPr lvl="0"/>
            <a:r>
              <a:rPr lang="en-US"/>
              <a:t>Click to edit Master text styles</a:t>
            </a:r>
          </a:p>
        </p:txBody>
      </p:sp>
      <p:sp>
        <p:nvSpPr>
          <p:cNvPr id="32" name="Shape 32"/>
          <p:cNvSpPr txBox="1">
            <a:spLocks noGrp="1"/>
          </p:cNvSpPr>
          <p:nvPr>
            <p:ph type="body" idx="2"/>
          </p:nvPr>
        </p:nvSpPr>
        <p:spPr>
          <a:xfrm>
            <a:off x="4685500" y="1857900"/>
            <a:ext cx="3767400" cy="47100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pPr lvl="0"/>
            <a:r>
              <a:rPr lang="en-US"/>
              <a:t>Click to edit Master text styles</a:t>
            </a:r>
          </a:p>
        </p:txBody>
      </p:sp>
      <p:sp>
        <p:nvSpPr>
          <p:cNvPr id="33" name="Shape 33"/>
          <p:cNvSpPr/>
          <p:nvPr/>
        </p:nvSpPr>
        <p:spPr>
          <a:xfrm>
            <a:off x="813273" y="1506189"/>
            <a:ext cx="1533600" cy="137700"/>
          </a:xfrm>
          <a:prstGeom prst="rect">
            <a:avLst/>
          </a:prstGeom>
          <a:solidFill>
            <a:srgbClr val="608643"/>
          </a:solidFill>
          <a:ln>
            <a:noFill/>
          </a:ln>
        </p:spPr>
        <p:txBody>
          <a:bodyPr wrap="square" lIns="91425" tIns="91425" rIns="91425" bIns="91425" anchor="ctr" anchorCtr="0">
            <a:noAutofit/>
          </a:bodyPr>
          <a:lstStyle/>
          <a:p>
            <a:pPr lvl="0">
              <a:spcBef>
                <a:spcPts val="0"/>
              </a:spcBef>
              <a:buNone/>
            </a:pPr>
            <a:endParaRPr dirty="0"/>
          </a:p>
        </p:txBody>
      </p:sp>
      <p:sp>
        <p:nvSpPr>
          <p:cNvPr id="34" name="Shape 34"/>
          <p:cNvSpPr/>
          <p:nvPr/>
        </p:nvSpPr>
        <p:spPr>
          <a:xfrm>
            <a:off x="0" y="0"/>
            <a:ext cx="137700" cy="6858000"/>
          </a:xfrm>
          <a:prstGeom prst="rect">
            <a:avLst/>
          </a:prstGeom>
          <a:solidFill>
            <a:srgbClr val="D5D85A"/>
          </a:solidFill>
          <a:ln>
            <a:noFill/>
          </a:ln>
        </p:spPr>
        <p:txBody>
          <a:bodyPr wrap="square" lIns="91425" tIns="91425" rIns="91425" bIns="91425" anchor="ctr" anchorCtr="0">
            <a:noAutofit/>
          </a:bodyPr>
          <a:lstStyle/>
          <a:p>
            <a:pPr lvl="0">
              <a:spcBef>
                <a:spcPts val="0"/>
              </a:spcBef>
              <a:buNone/>
            </a:pP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bg>
      <p:bgPr>
        <a:solidFill>
          <a:srgbClr val="D5D85A"/>
        </a:solidFill>
        <a:effectLst/>
      </p:bgPr>
    </p:bg>
    <p:spTree>
      <p:nvGrpSpPr>
        <p:cNvPr id="1" name="Shape 50"/>
        <p:cNvGrpSpPr/>
        <p:nvPr/>
      </p:nvGrpSpPr>
      <p:grpSpPr>
        <a:xfrm>
          <a:off x="0" y="0"/>
          <a:ext cx="0" cy="0"/>
          <a:chOff x="0" y="0"/>
          <a:chExt cx="0" cy="0"/>
        </a:xfrm>
      </p:grpSpPr>
      <p:sp>
        <p:nvSpPr>
          <p:cNvPr id="51" name="Shape 51"/>
          <p:cNvSpPr/>
          <p:nvPr/>
        </p:nvSpPr>
        <p:spPr>
          <a:xfrm>
            <a:off x="-4" y="6720300"/>
            <a:ext cx="9144000" cy="137700"/>
          </a:xfrm>
          <a:prstGeom prst="rect">
            <a:avLst/>
          </a:prstGeom>
          <a:solidFill>
            <a:srgbClr val="608643"/>
          </a:solidFill>
          <a:ln>
            <a:noFill/>
          </a:ln>
        </p:spPr>
        <p:txBody>
          <a:bodyPr wrap="square" lIns="91425" tIns="91425" rIns="91425" bIns="91425" anchor="ctr" anchorCtr="0">
            <a:noAutofit/>
          </a:bodyPr>
          <a:lstStyle/>
          <a:p>
            <a:pPr lvl="0">
              <a:spcBef>
                <a:spcPts val="0"/>
              </a:spcBef>
              <a:buNone/>
            </a:pP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691200" y="634300"/>
            <a:ext cx="7761600" cy="657900"/>
          </a:xfrm>
          <a:prstGeom prst="rect">
            <a:avLst/>
          </a:prstGeom>
          <a:noFill/>
          <a:ln>
            <a:noFill/>
          </a:ln>
        </p:spPr>
        <p:txBody>
          <a:bodyPr wrap="square" lIns="91425" tIns="91425" rIns="91425" bIns="91425" anchor="b" anchorCtr="0"/>
          <a:lstStyle>
            <a:lvl1pPr lvl="0">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1pPr>
            <a:lvl2pPr lvl="1">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2pPr>
            <a:lvl3pPr lvl="2">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3pPr>
            <a:lvl4pPr lvl="3">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4pPr>
            <a:lvl5pPr lvl="4">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5pPr>
            <a:lvl6pPr lvl="5">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6pPr>
            <a:lvl7pPr lvl="6">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7pPr>
            <a:lvl8pPr lvl="7">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8pPr>
            <a:lvl9pPr lvl="8">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9pPr>
          </a:lstStyle>
          <a:p>
            <a:endParaRPr/>
          </a:p>
        </p:txBody>
      </p:sp>
      <p:sp>
        <p:nvSpPr>
          <p:cNvPr id="7" name="Shape 7"/>
          <p:cNvSpPr txBox="1">
            <a:spLocks noGrp="1"/>
          </p:cNvSpPr>
          <p:nvPr>
            <p:ph type="body" idx="1"/>
          </p:nvPr>
        </p:nvSpPr>
        <p:spPr>
          <a:xfrm>
            <a:off x="691200" y="1811604"/>
            <a:ext cx="7761600" cy="4412100"/>
          </a:xfrm>
          <a:prstGeom prst="rect">
            <a:avLst/>
          </a:prstGeom>
          <a:noFill/>
          <a:ln>
            <a:noFill/>
          </a:ln>
        </p:spPr>
        <p:txBody>
          <a:bodyPr wrap="square" lIns="91425" tIns="91425" rIns="91425" bIns="91425" anchor="t" anchorCtr="0"/>
          <a:lstStyle>
            <a:lvl1pPr lvl="0">
              <a:spcBef>
                <a:spcPts val="600"/>
              </a:spcBef>
              <a:buClr>
                <a:srgbClr val="D5D85A"/>
              </a:buClr>
              <a:buSzPct val="100000"/>
              <a:buFont typeface="Montserrat"/>
              <a:buChar char="▣"/>
              <a:defRPr sz="2400">
                <a:solidFill>
                  <a:srgbClr val="454F5B"/>
                </a:solidFill>
                <a:latin typeface="Montserrat"/>
                <a:ea typeface="Montserrat"/>
                <a:cs typeface="Montserrat"/>
                <a:sym typeface="Montserrat"/>
              </a:defRPr>
            </a:lvl1pPr>
            <a:lvl2pPr lvl="1">
              <a:spcBef>
                <a:spcPts val="480"/>
              </a:spcBef>
              <a:buClr>
                <a:srgbClr val="D5D85A"/>
              </a:buClr>
              <a:buSzPct val="100000"/>
              <a:buFont typeface="Montserrat"/>
              <a:buChar char="□"/>
              <a:defRPr sz="2000">
                <a:solidFill>
                  <a:srgbClr val="454F5B"/>
                </a:solidFill>
                <a:latin typeface="Montserrat"/>
                <a:ea typeface="Montserrat"/>
                <a:cs typeface="Montserrat"/>
                <a:sym typeface="Montserrat"/>
              </a:defRPr>
            </a:lvl2pPr>
            <a:lvl3pPr lvl="2">
              <a:spcBef>
                <a:spcPts val="480"/>
              </a:spcBef>
              <a:buClr>
                <a:srgbClr val="D5D85A"/>
              </a:buClr>
              <a:buSzPct val="100000"/>
              <a:buFont typeface="Montserrat"/>
              <a:buChar char="■"/>
              <a:defRPr sz="2000">
                <a:solidFill>
                  <a:srgbClr val="454F5B"/>
                </a:solidFill>
                <a:latin typeface="Montserrat"/>
                <a:ea typeface="Montserrat"/>
                <a:cs typeface="Montserrat"/>
                <a:sym typeface="Montserrat"/>
              </a:defRPr>
            </a:lvl3pPr>
            <a:lvl4pPr lvl="3">
              <a:spcBef>
                <a:spcPts val="360"/>
              </a:spcBef>
              <a:buClr>
                <a:srgbClr val="608643"/>
              </a:buClr>
              <a:buSzPct val="100000"/>
              <a:buFont typeface="Montserrat"/>
              <a:buChar char="●"/>
              <a:defRPr sz="1800">
                <a:solidFill>
                  <a:srgbClr val="454F5B"/>
                </a:solidFill>
                <a:latin typeface="Montserrat"/>
                <a:ea typeface="Montserrat"/>
                <a:cs typeface="Montserrat"/>
                <a:sym typeface="Montserrat"/>
              </a:defRPr>
            </a:lvl4pPr>
            <a:lvl5pPr lvl="4">
              <a:spcBef>
                <a:spcPts val="360"/>
              </a:spcBef>
              <a:buClr>
                <a:srgbClr val="D5D85A"/>
              </a:buClr>
              <a:buSzPct val="100000"/>
              <a:buFont typeface="Montserrat"/>
              <a:buChar char="○"/>
              <a:defRPr sz="1800">
                <a:solidFill>
                  <a:srgbClr val="454F5B"/>
                </a:solidFill>
                <a:latin typeface="Montserrat"/>
                <a:ea typeface="Montserrat"/>
                <a:cs typeface="Montserrat"/>
                <a:sym typeface="Montserrat"/>
              </a:defRPr>
            </a:lvl5pPr>
            <a:lvl6pPr lvl="5">
              <a:spcBef>
                <a:spcPts val="360"/>
              </a:spcBef>
              <a:buClr>
                <a:srgbClr val="D5D85A"/>
              </a:buClr>
              <a:buSzPct val="100000"/>
              <a:buFont typeface="Montserrat"/>
              <a:buChar char="■"/>
              <a:defRPr sz="1800">
                <a:solidFill>
                  <a:srgbClr val="454F5B"/>
                </a:solidFill>
                <a:latin typeface="Montserrat"/>
                <a:ea typeface="Montserrat"/>
                <a:cs typeface="Montserrat"/>
                <a:sym typeface="Montserrat"/>
              </a:defRPr>
            </a:lvl6pPr>
            <a:lvl7pPr lvl="6">
              <a:spcBef>
                <a:spcPts val="360"/>
              </a:spcBef>
              <a:buClr>
                <a:srgbClr val="D5D85A"/>
              </a:buClr>
              <a:buSzPct val="100000"/>
              <a:buFont typeface="Montserrat"/>
              <a:buChar char="●"/>
              <a:defRPr sz="1800">
                <a:solidFill>
                  <a:srgbClr val="454F5B"/>
                </a:solidFill>
                <a:latin typeface="Montserrat"/>
                <a:ea typeface="Montserrat"/>
                <a:cs typeface="Montserrat"/>
                <a:sym typeface="Montserrat"/>
              </a:defRPr>
            </a:lvl7pPr>
            <a:lvl8pPr lvl="7">
              <a:spcBef>
                <a:spcPts val="360"/>
              </a:spcBef>
              <a:buClr>
                <a:srgbClr val="D5D85A"/>
              </a:buClr>
              <a:buSzPct val="100000"/>
              <a:buFont typeface="Montserrat"/>
              <a:buChar char="○"/>
              <a:defRPr sz="1800">
                <a:solidFill>
                  <a:srgbClr val="454F5B"/>
                </a:solidFill>
                <a:latin typeface="Montserrat"/>
                <a:ea typeface="Montserrat"/>
                <a:cs typeface="Montserrat"/>
                <a:sym typeface="Montserrat"/>
              </a:defRPr>
            </a:lvl8pPr>
            <a:lvl9pPr lvl="8">
              <a:spcBef>
                <a:spcPts val="360"/>
              </a:spcBef>
              <a:buClr>
                <a:srgbClr val="D5D85A"/>
              </a:buClr>
              <a:buSzPct val="100000"/>
              <a:buFont typeface="Montserrat"/>
              <a:buChar char="■"/>
              <a:defRPr sz="1800">
                <a:solidFill>
                  <a:srgbClr val="454F5B"/>
                </a:solidFill>
                <a:latin typeface="Montserrat"/>
                <a:ea typeface="Montserrat"/>
                <a:cs typeface="Montserrat"/>
                <a:sym typeface="Montserrat"/>
              </a:defRPr>
            </a:lvl9pPr>
          </a:lstStyle>
          <a:p>
            <a:endParaRPr/>
          </a:p>
        </p:txBody>
      </p:sp>
      <p:pic>
        <p:nvPicPr>
          <p:cNvPr id="8" name="Shape 8" descr="engage.png"/>
          <p:cNvPicPr preferRelativeResize="0"/>
          <p:nvPr/>
        </p:nvPicPr>
        <p:blipFill>
          <a:blip r:embed="rId6">
            <a:alphaModFix/>
          </a:blip>
          <a:stretch>
            <a:fillRect/>
          </a:stretch>
        </p:blipFill>
        <p:spPr>
          <a:xfrm>
            <a:off x="6595543" y="229225"/>
            <a:ext cx="2230756" cy="1062975"/>
          </a:xfrm>
          <a:prstGeom prst="rect">
            <a:avLst/>
          </a:prstGeom>
          <a:noFill/>
          <a:ln>
            <a:noFill/>
          </a:ln>
        </p:spPr>
      </p:pic>
      <p:pic>
        <p:nvPicPr>
          <p:cNvPr id="9" name="Shape 9" descr="erasmusplus.png"/>
          <p:cNvPicPr preferRelativeResize="0"/>
          <p:nvPr/>
        </p:nvPicPr>
        <p:blipFill>
          <a:blip r:embed="rId7">
            <a:alphaModFix/>
          </a:blip>
          <a:stretch>
            <a:fillRect/>
          </a:stretch>
        </p:blipFill>
        <p:spPr>
          <a:xfrm>
            <a:off x="6454563" y="5966788"/>
            <a:ext cx="2371725" cy="67627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6" r:id="rId4"/>
  </p:sldLayoutIdLst>
  <p:transition>
    <p:fade thruBlk="1"/>
  </p:transition>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ctrTitle"/>
          </p:nvPr>
        </p:nvSpPr>
        <p:spPr>
          <a:xfrm>
            <a:off x="3012325" y="2960550"/>
            <a:ext cx="5445900" cy="2405700"/>
          </a:xfrm>
          <a:prstGeom prst="rect">
            <a:avLst/>
          </a:prstGeom>
        </p:spPr>
        <p:txBody>
          <a:bodyPr wrap="square" lIns="91425" tIns="91425" rIns="91425" bIns="91425" anchor="b" anchorCtr="0">
            <a:noAutofit/>
          </a:bodyPr>
          <a:lstStyle/>
          <a:p>
            <a:pPr lvl="0">
              <a:spcBef>
                <a:spcPts val="0"/>
              </a:spcBef>
              <a:buNone/>
            </a:pPr>
            <a:r>
              <a:rPr lang="hr-HR" dirty="0" smtClean="0"/>
              <a:t>Diversi</a:t>
            </a:r>
            <a:r>
              <a:rPr lang="de-AT" dirty="0" smtClean="0"/>
              <a:t>tät als Vorteil</a:t>
            </a:r>
            <a:endParaRPr lang="e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A3ADC61-3855-4B7D-AAA8-6BFAF1768A40}"/>
              </a:ext>
            </a:extLst>
          </p:cNvPr>
          <p:cNvSpPr>
            <a:spLocks noGrp="1"/>
          </p:cNvSpPr>
          <p:nvPr>
            <p:ph type="title"/>
          </p:nvPr>
        </p:nvSpPr>
        <p:spPr/>
        <p:txBody>
          <a:bodyPr/>
          <a:lstStyle/>
          <a:p>
            <a:r>
              <a:rPr lang="de-AT" dirty="0" smtClean="0"/>
              <a:t>Werte und kulturelle Identität</a:t>
            </a:r>
            <a:endParaRPr lang="hr-HR" dirty="0"/>
          </a:p>
        </p:txBody>
      </p:sp>
      <p:sp>
        <p:nvSpPr>
          <p:cNvPr id="3" name="Text Placeholder 2">
            <a:extLst>
              <a:ext uri="{FF2B5EF4-FFF2-40B4-BE49-F238E27FC236}">
                <a16:creationId xmlns="" xmlns:a16="http://schemas.microsoft.com/office/drawing/2014/main" id="{07557E9C-32DA-4B9E-963F-20AF4B43749C}"/>
              </a:ext>
            </a:extLst>
          </p:cNvPr>
          <p:cNvSpPr>
            <a:spLocks noGrp="1"/>
          </p:cNvSpPr>
          <p:nvPr>
            <p:ph type="body" idx="1"/>
          </p:nvPr>
        </p:nvSpPr>
        <p:spPr/>
        <p:txBody>
          <a:bodyPr/>
          <a:lstStyle/>
          <a:p>
            <a:r>
              <a:rPr lang="de-AT" dirty="0" smtClean="0"/>
              <a:t>materiell</a:t>
            </a:r>
          </a:p>
          <a:p>
            <a:r>
              <a:rPr lang="de-AT" dirty="0" smtClean="0"/>
              <a:t>ökonomisch</a:t>
            </a:r>
          </a:p>
          <a:p>
            <a:r>
              <a:rPr lang="de-AT" dirty="0" smtClean="0"/>
              <a:t>wissenschaftlich</a:t>
            </a:r>
          </a:p>
          <a:p>
            <a:r>
              <a:rPr lang="de-AT" dirty="0" smtClean="0"/>
              <a:t>technisch</a:t>
            </a:r>
          </a:p>
          <a:p>
            <a:r>
              <a:rPr lang="de-AT" dirty="0" smtClean="0"/>
              <a:t>biologisch</a:t>
            </a:r>
          </a:p>
          <a:p>
            <a:r>
              <a:rPr lang="de-AT" dirty="0" smtClean="0"/>
              <a:t>natürlich  </a:t>
            </a:r>
          </a:p>
          <a:p>
            <a:r>
              <a:rPr lang="de-AT" dirty="0" smtClean="0"/>
              <a:t>sozial </a:t>
            </a:r>
          </a:p>
          <a:p>
            <a:r>
              <a:rPr lang="de-AT" dirty="0" smtClean="0"/>
              <a:t>ästhetisch</a:t>
            </a:r>
          </a:p>
          <a:p>
            <a:r>
              <a:rPr lang="de-AT" dirty="0" smtClean="0"/>
              <a:t>kulturell</a:t>
            </a:r>
          </a:p>
          <a:p>
            <a:r>
              <a:rPr lang="de-AT" dirty="0" smtClean="0"/>
              <a:t>spirituell</a:t>
            </a:r>
          </a:p>
          <a:p>
            <a:r>
              <a:rPr lang="de-AT" dirty="0" smtClean="0"/>
              <a:t>religiös </a:t>
            </a:r>
          </a:p>
          <a:p>
            <a:r>
              <a:rPr lang="de-AT" dirty="0" smtClean="0"/>
              <a:t>moralisch</a:t>
            </a:r>
          </a:p>
          <a:p>
            <a:r>
              <a:rPr lang="de-AT" dirty="0" smtClean="0"/>
              <a:t>solidarisch</a:t>
            </a:r>
          </a:p>
          <a:p>
            <a:endParaRPr lang="de-AT" dirty="0"/>
          </a:p>
        </p:txBody>
      </p:sp>
      <p:sp>
        <p:nvSpPr>
          <p:cNvPr id="4" name="Text Placeholder 3">
            <a:extLst>
              <a:ext uri="{FF2B5EF4-FFF2-40B4-BE49-F238E27FC236}">
                <a16:creationId xmlns="" xmlns:a16="http://schemas.microsoft.com/office/drawing/2014/main" id="{D7D879F3-BC93-47B3-877C-ADF30F8ACE44}"/>
              </a:ext>
            </a:extLst>
          </p:cNvPr>
          <p:cNvSpPr>
            <a:spLocks noGrp="1"/>
          </p:cNvSpPr>
          <p:nvPr>
            <p:ph type="body" idx="2"/>
          </p:nvPr>
        </p:nvSpPr>
        <p:spPr/>
        <p:txBody>
          <a:bodyPr/>
          <a:lstStyle/>
          <a:p>
            <a:endParaRPr lang="hr-HR" dirty="0"/>
          </a:p>
          <a:p>
            <a:endParaRPr lang="hr-HR" dirty="0"/>
          </a:p>
        </p:txBody>
      </p:sp>
      <p:pic>
        <p:nvPicPr>
          <p:cNvPr id="4100" name="Picture 4" descr="StÃ¤dtischen, Menschen, Menge, BÃ¼rg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2232" y="1980729"/>
            <a:ext cx="4867275" cy="3238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0246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A2204F-D243-41DC-BD10-30C12B6651AF}"/>
              </a:ext>
            </a:extLst>
          </p:cNvPr>
          <p:cNvSpPr>
            <a:spLocks noGrp="1"/>
          </p:cNvSpPr>
          <p:nvPr>
            <p:ph type="title"/>
          </p:nvPr>
        </p:nvSpPr>
        <p:spPr/>
        <p:txBody>
          <a:bodyPr/>
          <a:lstStyle/>
          <a:p>
            <a:r>
              <a:rPr lang="hr-HR" dirty="0"/>
              <a:t>Teilweise </a:t>
            </a:r>
            <a:r>
              <a:rPr lang="de-AT" dirty="0" smtClean="0"/>
              <a:t>ge</a:t>
            </a:r>
            <a:r>
              <a:rPr lang="hr-HR" dirty="0" smtClean="0"/>
              <a:t>erbt</a:t>
            </a:r>
            <a:r>
              <a:rPr lang="de-AT" dirty="0" smtClean="0"/>
              <a:t>,</a:t>
            </a:r>
            <a:br>
              <a:rPr lang="de-AT" dirty="0" smtClean="0"/>
            </a:br>
            <a:r>
              <a:rPr lang="hr-HR" dirty="0" smtClean="0"/>
              <a:t>teilweise </a:t>
            </a:r>
            <a:r>
              <a:rPr lang="de-AT" dirty="0" smtClean="0"/>
              <a:t>selbst </a:t>
            </a:r>
            <a:r>
              <a:rPr lang="hr-HR" dirty="0" smtClean="0"/>
              <a:t>gewählt</a:t>
            </a:r>
            <a:endParaRPr lang="hr-HR" dirty="0"/>
          </a:p>
        </p:txBody>
      </p:sp>
      <p:pic>
        <p:nvPicPr>
          <p:cNvPr id="5124" name="Picture 4" descr="Bagan Myanmar Birma Reisen Tempel Buddhis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4166" y="1811604"/>
            <a:ext cx="5995668" cy="3997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5410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A2204F-D243-41DC-BD10-30C12B6651AF}"/>
              </a:ext>
            </a:extLst>
          </p:cNvPr>
          <p:cNvSpPr>
            <a:spLocks noGrp="1"/>
          </p:cNvSpPr>
          <p:nvPr>
            <p:ph type="title"/>
          </p:nvPr>
        </p:nvSpPr>
        <p:spPr/>
        <p:txBody>
          <a:bodyPr/>
          <a:lstStyle/>
          <a:p>
            <a:r>
              <a:rPr lang="de-AT" dirty="0" smtClean="0"/>
              <a:t>Einzigartig, aber ähnlich</a:t>
            </a:r>
            <a:endParaRPr lang="hr-HR" dirty="0"/>
          </a:p>
        </p:txBody>
      </p:sp>
      <p:pic>
        <p:nvPicPr>
          <p:cNvPr id="4" name="Picture 2" descr="Puzzle Zusammenarbeit Gemeinsam Miteinand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74713" y="2074157"/>
            <a:ext cx="3825839" cy="38258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1444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5324076-1D5E-43C9-A81E-01D4847FB931}"/>
              </a:ext>
            </a:extLst>
          </p:cNvPr>
          <p:cNvSpPr>
            <a:spLocks noGrp="1"/>
          </p:cNvSpPr>
          <p:nvPr>
            <p:ph type="title"/>
          </p:nvPr>
        </p:nvSpPr>
        <p:spPr/>
        <p:txBody>
          <a:bodyPr/>
          <a:lstStyle/>
          <a:p>
            <a:r>
              <a:rPr lang="de-AT" dirty="0" smtClean="0"/>
              <a:t>Aktivität: Rail </a:t>
            </a:r>
            <a:r>
              <a:rPr lang="en-GB" dirty="0" smtClean="0"/>
              <a:t>à</a:t>
            </a:r>
            <a:r>
              <a:rPr lang="de-AT" dirty="0" smtClean="0"/>
              <a:t> la carte</a:t>
            </a:r>
            <a:endParaRPr lang="de-AT" dirty="0"/>
          </a:p>
        </p:txBody>
      </p:sp>
      <p:pic>
        <p:nvPicPr>
          <p:cNvPr id="7172" name="Picture 4" descr="Zug, Wagen, Menschen, Die Menge, FÃ¼Ã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2814" y="1953312"/>
            <a:ext cx="5658371" cy="37722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1471465"/>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ctrTitle" idx="4294967295"/>
          </p:nvPr>
        </p:nvSpPr>
        <p:spPr>
          <a:xfrm>
            <a:off x="972900" y="3101725"/>
            <a:ext cx="7198200" cy="1546500"/>
          </a:xfrm>
          <a:prstGeom prst="rect">
            <a:avLst/>
          </a:prstGeom>
        </p:spPr>
        <p:txBody>
          <a:bodyPr wrap="square" lIns="91425" tIns="91425" rIns="91425" bIns="91425" anchor="b" anchorCtr="0">
            <a:noAutofit/>
          </a:bodyPr>
          <a:lstStyle/>
          <a:p>
            <a:pPr lvl="0" algn="ctr"/>
            <a:r>
              <a:rPr lang="hr-HR" sz="5400" dirty="0" smtClean="0">
                <a:solidFill>
                  <a:srgbClr val="FFFFFF"/>
                </a:solidFill>
              </a:rPr>
              <a:t>So</a:t>
            </a:r>
            <a:r>
              <a:rPr lang="de-AT" sz="5400" dirty="0" smtClean="0">
                <a:solidFill>
                  <a:srgbClr val="FFFFFF"/>
                </a:solidFill>
              </a:rPr>
              <a:t>z</a:t>
            </a:r>
            <a:r>
              <a:rPr lang="hr-HR" sz="5400" dirty="0" smtClean="0">
                <a:solidFill>
                  <a:srgbClr val="FFFFFF"/>
                </a:solidFill>
              </a:rPr>
              <a:t>ial</a:t>
            </a:r>
            <a:r>
              <a:rPr lang="de-AT" sz="5400" dirty="0" smtClean="0">
                <a:solidFill>
                  <a:srgbClr val="FFFFFF"/>
                </a:solidFill>
              </a:rPr>
              <a:t>e</a:t>
            </a:r>
            <a:r>
              <a:rPr lang="hr-HR" sz="5400" dirty="0" smtClean="0">
                <a:solidFill>
                  <a:srgbClr val="FFFFFF"/>
                </a:solidFill>
              </a:rPr>
              <a:t> </a:t>
            </a:r>
            <a:r>
              <a:rPr lang="de-AT" sz="5400" dirty="0">
                <a:solidFill>
                  <a:srgbClr val="FFFFFF"/>
                </a:solidFill>
              </a:rPr>
              <a:t>I</a:t>
            </a:r>
            <a:r>
              <a:rPr lang="hr-HR" sz="5400" dirty="0" smtClean="0">
                <a:solidFill>
                  <a:srgbClr val="FFFFFF"/>
                </a:solidFill>
              </a:rPr>
              <a:t>ntegration</a:t>
            </a:r>
            <a:r>
              <a:rPr lang="hr-HR" sz="5400" dirty="0">
                <a:solidFill>
                  <a:srgbClr val="FFFFFF"/>
                </a:solidFill>
              </a:rPr>
              <a:t>:</a:t>
            </a:r>
            <a:br>
              <a:rPr lang="hr-HR" sz="5400" dirty="0">
                <a:solidFill>
                  <a:srgbClr val="FFFFFF"/>
                </a:solidFill>
              </a:rPr>
            </a:br>
            <a:r>
              <a:rPr lang="de-AT" sz="5400" dirty="0" smtClean="0">
                <a:solidFill>
                  <a:srgbClr val="FFFFFF"/>
                </a:solidFill>
              </a:rPr>
              <a:t>Wir und die anderen</a:t>
            </a:r>
            <a:endParaRPr lang="en" sz="5400" dirty="0">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0" name="Shape 100"/>
          <p:cNvSpPr txBox="1">
            <a:spLocks noGrp="1"/>
          </p:cNvSpPr>
          <p:nvPr>
            <p:ph type="title"/>
          </p:nvPr>
        </p:nvSpPr>
        <p:spPr>
          <a:xfrm>
            <a:off x="691200" y="634300"/>
            <a:ext cx="7761600" cy="657900"/>
          </a:xfrm>
          <a:prstGeom prst="rect">
            <a:avLst/>
          </a:prstGeom>
        </p:spPr>
        <p:txBody>
          <a:bodyPr wrap="square" lIns="91425" tIns="91425" rIns="91425" bIns="91425" anchor="b" anchorCtr="0">
            <a:noAutofit/>
          </a:bodyPr>
          <a:lstStyle/>
          <a:p>
            <a:pPr lvl="0">
              <a:spcBef>
                <a:spcPts val="0"/>
              </a:spcBef>
              <a:buNone/>
            </a:pPr>
            <a:r>
              <a:rPr lang="en" dirty="0" smtClean="0"/>
              <a:t>Fallbeispiel</a:t>
            </a:r>
            <a:endParaRPr lang="en" dirty="0"/>
          </a:p>
        </p:txBody>
      </p:sp>
      <p:sp>
        <p:nvSpPr>
          <p:cNvPr id="101" name="Shape 101"/>
          <p:cNvSpPr txBox="1">
            <a:spLocks noGrp="1"/>
          </p:cNvSpPr>
          <p:nvPr>
            <p:ph type="body" idx="2"/>
          </p:nvPr>
        </p:nvSpPr>
        <p:spPr>
          <a:xfrm>
            <a:off x="4685500" y="1857900"/>
            <a:ext cx="3767400" cy="4710000"/>
          </a:xfrm>
          <a:prstGeom prst="rect">
            <a:avLst/>
          </a:prstGeom>
        </p:spPr>
        <p:txBody>
          <a:bodyPr wrap="square" lIns="91425" tIns="91425" rIns="91425" bIns="91425" anchor="t" anchorCtr="0">
            <a:noAutofit/>
          </a:bodyPr>
          <a:lstStyle/>
          <a:p>
            <a:pPr marL="342900" indent="-342900"/>
            <a:r>
              <a:rPr lang="de-AT" dirty="0" smtClean="0"/>
              <a:t>Naida</a:t>
            </a:r>
          </a:p>
          <a:p>
            <a:pPr marL="342900" indent="-342900"/>
            <a:r>
              <a:rPr lang="de-AT" dirty="0" smtClean="0"/>
              <a:t>Stammt aus Syrien</a:t>
            </a:r>
          </a:p>
          <a:p>
            <a:pPr marL="342900" indent="-342900"/>
            <a:r>
              <a:rPr lang="de-AT" dirty="0" smtClean="0"/>
              <a:t>Weiblich</a:t>
            </a:r>
          </a:p>
          <a:p>
            <a:pPr marL="342900" indent="-342900"/>
            <a:r>
              <a:rPr lang="de-AT" dirty="0" smtClean="0"/>
              <a:t>25 Jahre alt</a:t>
            </a:r>
          </a:p>
          <a:p>
            <a:pPr marL="342900" indent="-342900"/>
            <a:r>
              <a:rPr lang="de-AT" dirty="0" smtClean="0"/>
              <a:t>Verheiratet</a:t>
            </a:r>
          </a:p>
          <a:p>
            <a:pPr marL="342900" indent="-342900"/>
            <a:r>
              <a:rPr lang="de-AT" dirty="0" smtClean="0"/>
              <a:t>Eine Tochter im Alter von einem Jahr</a:t>
            </a:r>
          </a:p>
          <a:p>
            <a:pPr marL="342900" indent="-342900"/>
            <a:r>
              <a:rPr lang="de-AT" dirty="0" smtClean="0"/>
              <a:t>Ausgebildet als Pflegekraft</a:t>
            </a:r>
          </a:p>
          <a:p>
            <a:pPr lvl="0" rtl="0">
              <a:spcBef>
                <a:spcPts val="0"/>
              </a:spcBef>
              <a:buNone/>
            </a:pPr>
            <a:endParaRPr lang="en" dirty="0"/>
          </a:p>
        </p:txBody>
      </p:sp>
      <p:pic>
        <p:nvPicPr>
          <p:cNvPr id="8194" name="Picture 2" descr="MÃ¤dchen, Afghanistan, Muslime, Islam, Schleier, Freud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866" y="1925149"/>
            <a:ext cx="2941851" cy="328392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Shape 254"/>
          <p:cNvSpPr/>
          <p:nvPr/>
        </p:nvSpPr>
        <p:spPr>
          <a:xfrm>
            <a:off x="0" y="0"/>
            <a:ext cx="9144000" cy="2619900"/>
          </a:xfrm>
          <a:prstGeom prst="rect">
            <a:avLst/>
          </a:prstGeom>
          <a:solidFill>
            <a:srgbClr val="608643"/>
          </a:solidFill>
          <a:ln>
            <a:noFill/>
          </a:ln>
        </p:spPr>
        <p:txBody>
          <a:bodyPr wrap="square" lIns="91425" tIns="91425" rIns="91425" bIns="91425" anchor="ctr" anchorCtr="0">
            <a:noAutofit/>
          </a:bodyPr>
          <a:lstStyle/>
          <a:p>
            <a:pPr lvl="0">
              <a:spcBef>
                <a:spcPts val="0"/>
              </a:spcBef>
              <a:buNone/>
            </a:pPr>
            <a:endParaRPr dirty="0"/>
          </a:p>
        </p:txBody>
      </p:sp>
      <p:sp>
        <p:nvSpPr>
          <p:cNvPr id="2"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3" name="Rectangle 8"/>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12" name="Shape 255"/>
          <p:cNvSpPr txBox="1">
            <a:spLocks/>
          </p:cNvSpPr>
          <p:nvPr/>
        </p:nvSpPr>
        <p:spPr>
          <a:xfrm>
            <a:off x="809410" y="1123675"/>
            <a:ext cx="7525180" cy="1546500"/>
          </a:xfrm>
          <a:prstGeom prst="rect">
            <a:avLst/>
          </a:prstGeom>
          <a:noFill/>
          <a:ln>
            <a:noFill/>
          </a:ln>
        </p:spPr>
        <p:txBody>
          <a:bodyPr wrap="square" lIns="91425" tIns="91425" rIns="91425" bIns="91425" anchor="b" anchorCtr="0">
            <a:noAutofit/>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454F5B"/>
              </a:buClr>
              <a:buSzPct val="100000"/>
              <a:buFont typeface="Montserrat"/>
              <a:buNone/>
              <a:defRPr sz="3000" b="1" i="0" u="none" strike="noStrike" cap="none">
                <a:solidFill>
                  <a:srgbClr val="454F5B"/>
                </a:solidFill>
                <a:latin typeface="Montserrat"/>
                <a:ea typeface="Montserrat"/>
                <a:cs typeface="Montserrat"/>
                <a:sym typeface="Montserrat"/>
              </a:defRPr>
            </a:lvl1pPr>
            <a:lvl2pPr lvl="1">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2pPr>
            <a:lvl3pPr lvl="2">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3pPr>
            <a:lvl4pPr lvl="3">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4pPr>
            <a:lvl5pPr lvl="4">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5pPr>
            <a:lvl6pPr lvl="5">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6pPr>
            <a:lvl7pPr lvl="6">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7pPr>
            <a:lvl8pPr lvl="7">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8pPr>
            <a:lvl9pPr lvl="8">
              <a:spcBef>
                <a:spcPts val="0"/>
              </a:spcBef>
              <a:buClr>
                <a:srgbClr val="454F5B"/>
              </a:buClr>
              <a:buSzPct val="100000"/>
              <a:buFont typeface="Montserrat"/>
              <a:buNone/>
              <a:defRPr sz="3000" b="1">
                <a:solidFill>
                  <a:srgbClr val="454F5B"/>
                </a:solidFill>
                <a:latin typeface="Montserrat"/>
                <a:ea typeface="Montserrat"/>
                <a:cs typeface="Montserrat"/>
                <a:sym typeface="Montserrat"/>
              </a:defRPr>
            </a:lvl9pPr>
          </a:lstStyle>
          <a:p>
            <a:r>
              <a:rPr lang="en" sz="4400" dirty="0" smtClean="0">
                <a:solidFill>
                  <a:srgbClr val="FFFFFF"/>
                </a:solidFill>
              </a:rPr>
              <a:t>Danke für Ihre Teilnahme!</a:t>
            </a:r>
            <a:endParaRPr lang="en" sz="4400" dirty="0">
              <a:solidFill>
                <a:srgbClr val="FFFFFF"/>
              </a:solidFill>
            </a:endParaRPr>
          </a:p>
        </p:txBody>
      </p:sp>
      <p:sp>
        <p:nvSpPr>
          <p:cNvPr id="13" name="Textfeld 2"/>
          <p:cNvSpPr txBox="1"/>
          <p:nvPr/>
        </p:nvSpPr>
        <p:spPr>
          <a:xfrm>
            <a:off x="189817" y="5492269"/>
            <a:ext cx="6650609" cy="1107996"/>
          </a:xfrm>
          <a:prstGeom prst="rect">
            <a:avLst/>
          </a:prstGeom>
          <a:noFill/>
        </p:spPr>
        <p:txBody>
          <a:bodyPr wrap="square" rtlCol="0">
            <a:spAutoFit/>
          </a:bodyPr>
          <a:lstStyle/>
          <a:p>
            <a:r>
              <a:rPr lang="de-AT" sz="1100" dirty="0"/>
              <a:t>Dieses Projekt wurde mit Unterstützung der Europäischen Kommission finanziert. </a:t>
            </a:r>
            <a:endParaRPr lang="de-AT" sz="1100" dirty="0" smtClean="0"/>
          </a:p>
          <a:p>
            <a:endParaRPr lang="de-AT" sz="1100" dirty="0"/>
          </a:p>
          <a:p>
            <a:r>
              <a:rPr lang="de-AT" sz="1100" dirty="0"/>
              <a:t>Die Verantwortung für den Inhalt dieser Veröffentlichung trägt allein der Verfasser; die Kommission haftet nicht für die weitere Verwendung der darin enthaltenen Angaben</a:t>
            </a:r>
            <a:r>
              <a:rPr lang="de-AT" sz="1100" dirty="0" smtClean="0"/>
              <a:t>.</a:t>
            </a:r>
            <a:endParaRPr lang="en-GB" sz="1100" dirty="0"/>
          </a:p>
          <a:p>
            <a:endParaRPr lang="en-GB" sz="1100" dirty="0"/>
          </a:p>
          <a:p>
            <a:r>
              <a:rPr lang="de-AT" sz="1100" dirty="0"/>
              <a:t>Projektnr.: 2017-1-FR01-KA204-037126</a:t>
            </a:r>
          </a:p>
        </p:txBody>
      </p:sp>
      <p:pic>
        <p:nvPicPr>
          <p:cNvPr id="14" name="Grafik 1"/>
          <p:cNvPicPr>
            <a:picLocks noChangeAspect="1"/>
          </p:cNvPicPr>
          <p:nvPr/>
        </p:nvPicPr>
        <p:blipFill>
          <a:blip r:embed="rId3"/>
          <a:stretch>
            <a:fillRect/>
          </a:stretch>
        </p:blipFill>
        <p:spPr>
          <a:xfrm>
            <a:off x="5766954" y="3196975"/>
            <a:ext cx="2906443" cy="2573220"/>
          </a:xfrm>
          <a:prstGeom prst="rect">
            <a:avLst/>
          </a:prstGeom>
        </p:spPr>
      </p:pic>
      <p:sp>
        <p:nvSpPr>
          <p:cNvPr id="15" name="TextBox 14"/>
          <p:cNvSpPr txBox="1"/>
          <p:nvPr/>
        </p:nvSpPr>
        <p:spPr>
          <a:xfrm>
            <a:off x="226700" y="3661615"/>
            <a:ext cx="5300644" cy="1384995"/>
          </a:xfrm>
          <a:prstGeom prst="rect">
            <a:avLst/>
          </a:prstGeom>
          <a:noFill/>
        </p:spPr>
        <p:txBody>
          <a:bodyPr wrap="square" rtlCol="0">
            <a:spAutoFit/>
          </a:bodyPr>
          <a:lstStyle/>
          <a:p>
            <a:r>
              <a:rPr lang="de-AT" dirty="0" smtClean="0"/>
              <a:t>Alle hier verwendeten Bilder stammen von Pixabay.com</a:t>
            </a:r>
          </a:p>
          <a:p>
            <a:endParaRPr lang="de-AT" dirty="0"/>
          </a:p>
          <a:p>
            <a:r>
              <a:rPr lang="de-AT" dirty="0"/>
              <a:t>Link: https://www.ams-forschungsnetzwerk.at/downloadmhb/266_Euro%20Rail.pdf</a:t>
            </a:r>
            <a:endParaRPr lang="de-AT" dirty="0" smtClean="0"/>
          </a:p>
          <a:p>
            <a:pPr lvl="0">
              <a:buClr>
                <a:srgbClr val="000000"/>
              </a:buClr>
              <a:buSzPts val="1400"/>
            </a:pPr>
            <a:endParaRPr lang="de-AT" dirty="0" smtClean="0"/>
          </a:p>
          <a:p>
            <a:endParaRPr lang="de-AT" dirty="0"/>
          </a:p>
        </p:txBody>
      </p:sp>
    </p:spTree>
  </p:cSld>
  <p:clrMapOvr>
    <a:masterClrMapping/>
  </p:clrMapOvr>
</p:sld>
</file>

<file path=ppt/theme/theme1.xml><?xml version="1.0" encoding="utf-8"?>
<a:theme xmlns:a="http://schemas.openxmlformats.org/drawingml/2006/main" name="EngagePowerpoint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EngagePowerpoint Template</Template>
  <TotalTime>0</TotalTime>
  <Words>648</Words>
  <Application>Microsoft Office PowerPoint</Application>
  <PresentationFormat>Bildschirmpräsentation (4:3)</PresentationFormat>
  <Paragraphs>49</Paragraphs>
  <Slides>8</Slides>
  <Notes>8</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8</vt:i4>
      </vt:variant>
    </vt:vector>
  </HeadingPairs>
  <TitlesOfParts>
    <vt:vector size="11" baseType="lpstr">
      <vt:lpstr>Montserrat</vt:lpstr>
      <vt:lpstr>Arial</vt:lpstr>
      <vt:lpstr>EngagePowerpoint Template</vt:lpstr>
      <vt:lpstr>Diversität als Vorteil</vt:lpstr>
      <vt:lpstr>Werte und kulturelle Identität</vt:lpstr>
      <vt:lpstr>Teilweise geerbt, teilweise selbst gewählt</vt:lpstr>
      <vt:lpstr>Einzigartig, aber ähnlich</vt:lpstr>
      <vt:lpstr>Aktivität: Rail à la carte</vt:lpstr>
      <vt:lpstr>Soziale Integration: Wir und die anderen</vt:lpstr>
      <vt:lpstr>Fallbeispiel</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Philip Land</dc:creator>
  <cp:lastModifiedBy>Katrin Schnabl</cp:lastModifiedBy>
  <cp:revision>69</cp:revision>
  <dcterms:created xsi:type="dcterms:W3CDTF">2017-10-27T16:23:16Z</dcterms:created>
  <dcterms:modified xsi:type="dcterms:W3CDTF">2018-09-13T09:54:13Z</dcterms:modified>
</cp:coreProperties>
</file>