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2"/>
  </p:notesMasterIdLst>
  <p:sldIdLst>
    <p:sldId id="256" r:id="rId2"/>
    <p:sldId id="292" r:id="rId3"/>
    <p:sldId id="289" r:id="rId4"/>
    <p:sldId id="294" r:id="rId5"/>
    <p:sldId id="295" r:id="rId6"/>
    <p:sldId id="261" r:id="rId7"/>
    <p:sldId id="262" r:id="rId8"/>
    <p:sldId id="287" r:id="rId9"/>
    <p:sldId id="296" r:id="rId10"/>
    <p:sldId id="297"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84235" autoAdjust="0"/>
  </p:normalViewPr>
  <p:slideViewPr>
    <p:cSldViewPr snapToGrid="0" snapToObjects="1">
      <p:cViewPr varScale="1">
        <p:scale>
          <a:sx n="89" d="100"/>
          <a:sy n="89" d="100"/>
        </p:scale>
        <p:origin x="1728"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La question des valeurs et de l'identité culturelle est une question multidimensionnelle qui nous concerne tous, en particulier les immigrants. Cette ressource souligne l'importance de proposer une meilleure protection aux immigrants, en particulier aux femmes immigrantes.</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2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5652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Les valeurs et l'identité culturelle sont des questions très sensibles, surtout pour les immigrants et les réfugiés.  Ils vivent et travaillent en essayant d'intégrer leur identité culturelle dans un nouvel environnement tout en gardant un lien avec leur patrie. "L'expérience du " choc culturel " (bien qu'elle soit temporaire) peut entraîner de nombreuses vulnérabilités et de nombreux obstacles</a:t>
            </a:r>
            <a:r>
              <a:rPr lang="en-GB" sz="1100" kern="1200" dirty="0" smtClean="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0447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Il y a deux idées reçues importantes : l'identité dépend de nous-mêmes ou l'identité est statique. Que nous les choisissions ou que nous les subissions, les valeurs et l'identité culturelle sont en partie héritées et en partie choisies.</a:t>
            </a:r>
            <a:endParaRPr lang="it-IT" sz="1100" kern="1200" dirty="0" smtClean="0">
              <a:solidFill>
                <a:schemeClr val="tx1"/>
              </a:solidFill>
              <a:effectLst/>
              <a:latin typeface="+mn-lt"/>
              <a:ea typeface="+mn-ea"/>
              <a:cs typeface="+mn-cs"/>
            </a:endParaRPr>
          </a:p>
          <a:p>
            <a:pPr>
              <a:buNone/>
            </a:pPr>
            <a:endParaRPr lang="hr-HR" dirty="0"/>
          </a:p>
        </p:txBody>
      </p:sp>
    </p:spTree>
    <p:extLst>
      <p:ext uri="{BB962C8B-B14F-4D97-AF65-F5344CB8AC3E}">
        <p14:creationId xmlns:p14="http://schemas.microsoft.com/office/powerpoint/2010/main" val="138984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Que nous les choisissions ou qu'ils nous choisissent, chaque individu se perçoit comme unique et par certaines caractéristiques différent de toutes les autres personnes. D'autre part, chaque homme est conscient de ses propres discours avec les autres, ce qui est particulièrement avéré lorsqu'ils appartiennent au même groupe social.</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9547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Motifs : préjugés, stéréotypes et conflits des différentes minorités</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Objectifs : Encourager les stéréotypes et les préjugés des participants sur les autres individus, les minorités et les personnes "différentes" afin de les sensibiliser aux limites de la tolérance et à la résolution des conflits et de leur faire prendre conscience de la différence entre les valeurs des participants.</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Préparation : fiche de travail pour chaque participant, crayon à papier.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Instructions : Divisez le document de travail. Exposez brièvement la scène, examinez avec quelle personne le participant aurait voyagé, et avec qui il n'aurait pas voyagé. Convoquez le groupe de 4-5 participants et dressez une liste globale de personnes. Chaque groupe expose son point de vue (parler de coopération au sein du groupe).</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Résumé et évaluation : Les discussions se dérouleront sur la base de rapports de groupe. La comparaison des différents résultats servira d’introduction à la discussion.</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Durée : 15 min</a:t>
            </a:r>
            <a:endParaRPr lang="it-IT" sz="1100" kern="1200" dirty="0" smtClean="0">
              <a:solidFill>
                <a:schemeClr val="tx1"/>
              </a:solidFill>
              <a:effectLst/>
              <a:latin typeface="+mn-lt"/>
              <a:ea typeface="+mn-ea"/>
              <a:cs typeface="+mn-cs"/>
            </a:endParaRPr>
          </a:p>
          <a:p>
            <a:pPr>
              <a:buNone/>
            </a:pPr>
            <a:endParaRPr lang="hr-HR" dirty="0"/>
          </a:p>
        </p:txBody>
      </p:sp>
    </p:spTree>
    <p:extLst>
      <p:ext uri="{BB962C8B-B14F-4D97-AF65-F5344CB8AC3E}">
        <p14:creationId xmlns:p14="http://schemas.microsoft.com/office/powerpoint/2010/main" val="346654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Il arrive souvent que les membres de minorités ethniques, en contact avec la majorité, développent une faible estime de soi, parce qu'ils se perçoivent comme des membres d’un groupe inférieur. Les migrations exercent de nouvelles pressions à tous les niveaux de l'identité. En changeant le cadre d'interaction, le migrant doit changer d'identité sociale et personnelle. La pression sociale pour redéfinir tout cela se produit en même temps qu'une crise d’identité personnelle car elle doit combler des absences de son passé</a:t>
            </a:r>
            <a:r>
              <a:rPr lang="en-GB" sz="1100" kern="1200" dirty="0" smtClean="0">
                <a:solidFill>
                  <a:schemeClr val="tx1"/>
                </a:solidFill>
                <a:effectLst/>
                <a:latin typeface="+mn-lt"/>
                <a:ea typeface="+mn-ea"/>
                <a:cs typeface="+mn-cs"/>
              </a:rPr>
              <a:t>.</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8561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err="1" smtClean="0">
                <a:solidFill>
                  <a:schemeClr val="tx1"/>
                </a:solidFill>
                <a:effectLst/>
                <a:latin typeface="+mn-lt"/>
                <a:ea typeface="+mn-ea"/>
                <a:cs typeface="+mn-cs"/>
              </a:rPr>
              <a:t>Naida</a:t>
            </a:r>
            <a:r>
              <a:rPr lang="fr-FR" sz="1100" kern="1200" dirty="0" smtClean="0">
                <a:solidFill>
                  <a:schemeClr val="tx1"/>
                </a:solidFill>
                <a:effectLst/>
                <a:latin typeface="+mn-lt"/>
                <a:ea typeface="+mn-ea"/>
                <a:cs typeface="+mn-cs"/>
              </a:rPr>
              <a:t> est une mère de 25 ans originaire d'Alep, récemment arrivée en Europe avec sa famille. </a:t>
            </a:r>
            <a:r>
              <a:rPr lang="fr-FR" sz="1100" kern="1200" dirty="0" err="1" smtClean="0">
                <a:solidFill>
                  <a:schemeClr val="tx1"/>
                </a:solidFill>
                <a:effectLst/>
                <a:latin typeface="+mn-lt"/>
                <a:ea typeface="+mn-ea"/>
                <a:cs typeface="+mn-cs"/>
              </a:rPr>
              <a:t>Naida</a:t>
            </a:r>
            <a:r>
              <a:rPr lang="fr-FR" sz="1100" kern="1200" dirty="0" smtClean="0">
                <a:solidFill>
                  <a:schemeClr val="tx1"/>
                </a:solidFill>
                <a:effectLst/>
                <a:latin typeface="+mn-lt"/>
                <a:ea typeface="+mn-ea"/>
                <a:cs typeface="+mn-cs"/>
              </a:rPr>
              <a:t> et sa famille sont musulmanes.  Ils ont trouvé un médecin, mais ils n’arrivent pas à trouver une mosquée, une école, un emploi ou un foyer de longue durée dans la région. Ils vivent à l'hôpital pendant près de 3 mois.  Elle aimerait s'intégrer dans la communauté mais elle ne connaît ni la langue ni la culture.</a:t>
            </a:r>
            <a:endParaRPr lang="it-I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9617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err="1" smtClean="0">
                <a:solidFill>
                  <a:schemeClr val="tx1"/>
                </a:solidFill>
                <a:effectLst/>
                <a:latin typeface="+mn-lt"/>
                <a:ea typeface="+mn-ea"/>
                <a:cs typeface="+mn-cs"/>
              </a:rPr>
              <a:t>Naida</a:t>
            </a:r>
            <a:r>
              <a:rPr lang="fr-FR" sz="1100" kern="1200" dirty="0" smtClean="0">
                <a:solidFill>
                  <a:schemeClr val="tx1"/>
                </a:solidFill>
                <a:effectLst/>
                <a:latin typeface="+mn-lt"/>
                <a:ea typeface="+mn-ea"/>
                <a:cs typeface="+mn-cs"/>
              </a:rPr>
              <a:t> a marqué sur le volant les zones où elle a l'impression d'être pleinement engagée, partiellement engagée, non engagée ou se sent exclue. La roue de l'intégration de </a:t>
            </a:r>
            <a:r>
              <a:rPr lang="fr-FR" sz="1100" kern="1200" dirty="0" err="1" smtClean="0">
                <a:solidFill>
                  <a:schemeClr val="tx1"/>
                </a:solidFill>
                <a:effectLst/>
                <a:latin typeface="+mn-lt"/>
                <a:ea typeface="+mn-ea"/>
                <a:cs typeface="+mn-cs"/>
              </a:rPr>
              <a:t>Naida</a:t>
            </a:r>
            <a:r>
              <a:rPr lang="fr-FR" sz="1100" kern="1200" dirty="0" smtClean="0">
                <a:solidFill>
                  <a:schemeClr val="tx1"/>
                </a:solidFill>
                <a:effectLst/>
                <a:latin typeface="+mn-lt"/>
                <a:ea typeface="+mn-ea"/>
                <a:cs typeface="+mn-cs"/>
              </a:rPr>
              <a:t> identifie clairement les domaines sur lesquels elle doit se concentrer si elle veut réaliser une intégration holistique dans sa nouvelle communauté d'accueil. Comment pouvons-nous aider Nida à compléter son intégration ? Les femmes immigrées sont souvent des femmes marginalisées. Reconnaissons-nous les femmes marginalisées et les entendons-nous ? Dans l'affirmative, que nous disent-ils et, dans la négative, pourquoi, quels sont leurs histoires et leurs besoins, qu'est-ce que cela nous apprend ? Y </a:t>
            </a:r>
            <a:r>
              <a:rPr lang="fr-FR" sz="1100" kern="1200" dirty="0" err="1" smtClean="0">
                <a:solidFill>
                  <a:schemeClr val="tx1"/>
                </a:solidFill>
                <a:effectLst/>
                <a:latin typeface="+mn-lt"/>
                <a:ea typeface="+mn-ea"/>
                <a:cs typeface="+mn-cs"/>
              </a:rPr>
              <a:t>a-t-il</a:t>
            </a:r>
            <a:r>
              <a:rPr lang="fr-FR" sz="1100" kern="1200" dirty="0" smtClean="0">
                <a:solidFill>
                  <a:schemeClr val="tx1"/>
                </a:solidFill>
                <a:effectLst/>
                <a:latin typeface="+mn-lt"/>
                <a:ea typeface="+mn-ea"/>
                <a:cs typeface="+mn-cs"/>
              </a:rPr>
              <a:t> une marge d'opportunité pour être un espace de résistance ?</a:t>
            </a:r>
            <a:endParaRPr lang="it-IT"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155125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kern="1200" dirty="0" err="1" smtClean="0">
                <a:solidFill>
                  <a:schemeClr val="tx1"/>
                </a:solidFill>
                <a:effectLst/>
                <a:latin typeface="+mn-lt"/>
                <a:ea typeface="+mn-ea"/>
                <a:cs typeface="+mn-cs"/>
              </a:rPr>
              <a:t>Naida</a:t>
            </a:r>
            <a:r>
              <a:rPr lang="fr-FR" sz="1100" kern="1200" dirty="0" smtClean="0">
                <a:solidFill>
                  <a:schemeClr val="tx1"/>
                </a:solidFill>
                <a:effectLst/>
                <a:latin typeface="+mn-lt"/>
                <a:ea typeface="+mn-ea"/>
                <a:cs typeface="+mn-cs"/>
              </a:rPr>
              <a:t> s'implique dans les services communautaires locaux afin de pouvoir s'impliquer dans d'autres secteurs de la communauté locale. Grâce à ce programme, elle s'engage facilement dans des services sociaux, religieux et éducatifs qui lui offrent une vie meilleure.</a:t>
            </a:r>
            <a:endParaRPr lang="it-IT" sz="1100" kern="1200" dirty="0" smtClean="0">
              <a:solidFill>
                <a:schemeClr val="tx1"/>
              </a:solidFill>
              <a:effectLst/>
              <a:latin typeface="+mn-lt"/>
              <a:ea typeface="+mn-ea"/>
              <a:cs typeface="+mn-cs"/>
            </a:endParaRPr>
          </a:p>
          <a:p>
            <a:pPr>
              <a:buNone/>
            </a:pPr>
            <a:endParaRPr lang="hr-HR" dirty="0"/>
          </a:p>
        </p:txBody>
      </p:sp>
    </p:spTree>
    <p:extLst>
      <p:ext uri="{BB962C8B-B14F-4D97-AF65-F5344CB8AC3E}">
        <p14:creationId xmlns:p14="http://schemas.microsoft.com/office/powerpoint/2010/main" val="261895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fr-FR" dirty="0" smtClean="0"/>
              <a:t>La </a:t>
            </a:r>
            <a:r>
              <a:rPr lang="fr-FR" dirty="0"/>
              <a:t>diversité est une </a:t>
            </a:r>
            <a:r>
              <a:rPr lang="fr-FR" dirty="0" smtClean="0"/>
              <a:t>force</a:t>
            </a: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smtClean="0">
                <a:solidFill>
                  <a:srgbClr val="FFFFFF"/>
                </a:solidFill>
              </a:rPr>
              <a:t>Merci</a:t>
            </a:r>
            <a:r>
              <a:rPr lang="en" sz="12000" smtClean="0">
                <a:solidFill>
                  <a:srgbClr val="FFFFFF"/>
                </a:solidFill>
              </a:rPr>
              <a:t>!</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131948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ADC61-3855-4B7D-AAA8-6BFAF1768A40}"/>
              </a:ext>
            </a:extLst>
          </p:cNvPr>
          <p:cNvSpPr>
            <a:spLocks noGrp="1"/>
          </p:cNvSpPr>
          <p:nvPr>
            <p:ph type="title"/>
          </p:nvPr>
        </p:nvSpPr>
        <p:spPr/>
        <p:txBody>
          <a:bodyPr/>
          <a:lstStyle/>
          <a:p>
            <a:r>
              <a:rPr lang="fr-FR" dirty="0" smtClean="0"/>
              <a:t>Les </a:t>
            </a:r>
            <a:r>
              <a:rPr lang="fr-FR" dirty="0"/>
              <a:t>valeurs et </a:t>
            </a:r>
            <a:r>
              <a:rPr lang="fr-FR" dirty="0" smtClean="0"/>
              <a:t/>
            </a:r>
            <a:br>
              <a:rPr lang="fr-FR" dirty="0" smtClean="0"/>
            </a:br>
            <a:r>
              <a:rPr lang="fr-FR" dirty="0" smtClean="0"/>
              <a:t>l'identité </a:t>
            </a:r>
            <a:r>
              <a:rPr lang="fr-FR" dirty="0"/>
              <a:t>culturelle</a:t>
            </a:r>
            <a:endParaRPr lang="hr-HR" dirty="0"/>
          </a:p>
        </p:txBody>
      </p:sp>
      <p:sp>
        <p:nvSpPr>
          <p:cNvPr id="3" name="Text Placeholder 2">
            <a:extLst>
              <a:ext uri="{FF2B5EF4-FFF2-40B4-BE49-F238E27FC236}">
                <a16:creationId xmlns:a16="http://schemas.microsoft.com/office/drawing/2014/main" xmlns="" id="{07557E9C-32DA-4B9E-963F-20AF4B43749C}"/>
              </a:ext>
            </a:extLst>
          </p:cNvPr>
          <p:cNvSpPr>
            <a:spLocks noGrp="1"/>
          </p:cNvSpPr>
          <p:nvPr>
            <p:ph type="body" idx="1"/>
          </p:nvPr>
        </p:nvSpPr>
        <p:spPr/>
        <p:txBody>
          <a:bodyPr/>
          <a:lstStyle/>
          <a:p>
            <a:pPr marL="342900" indent="-342900"/>
            <a:r>
              <a:rPr lang="it-IT" sz="2000" dirty="0" err="1" smtClean="0"/>
              <a:t>Matériel</a:t>
            </a:r>
            <a:endParaRPr lang="it-IT" sz="2000" dirty="0" smtClean="0"/>
          </a:p>
          <a:p>
            <a:pPr marL="342900" indent="-342900"/>
            <a:r>
              <a:rPr lang="it-IT" sz="2000" dirty="0" err="1" smtClean="0"/>
              <a:t>économique</a:t>
            </a:r>
            <a:endParaRPr lang="it-IT" sz="2000" dirty="0" smtClean="0"/>
          </a:p>
          <a:p>
            <a:pPr marL="342900" indent="-342900"/>
            <a:r>
              <a:rPr lang="it-IT" sz="2000" dirty="0" err="1" smtClean="0"/>
              <a:t>scientifique</a:t>
            </a:r>
            <a:endParaRPr lang="it-IT" sz="2000" dirty="0" smtClean="0"/>
          </a:p>
          <a:p>
            <a:pPr marL="342900" indent="-342900"/>
            <a:r>
              <a:rPr lang="it-IT" sz="2000" dirty="0" err="1" smtClean="0"/>
              <a:t>technique</a:t>
            </a:r>
            <a:endParaRPr lang="it-IT" sz="2000" dirty="0" smtClean="0"/>
          </a:p>
          <a:p>
            <a:pPr marL="342900" indent="-342900"/>
            <a:r>
              <a:rPr lang="it-IT" sz="2000" dirty="0" err="1" smtClean="0"/>
              <a:t>Biologique</a:t>
            </a:r>
            <a:endParaRPr lang="it-IT" sz="2000" dirty="0" smtClean="0"/>
          </a:p>
          <a:p>
            <a:pPr marL="342900" indent="-342900"/>
            <a:r>
              <a:rPr lang="it-IT" sz="2000" dirty="0" err="1" smtClean="0"/>
              <a:t>Naturel</a:t>
            </a:r>
            <a:endParaRPr lang="it-IT" sz="2000" dirty="0" smtClean="0"/>
          </a:p>
          <a:p>
            <a:pPr marL="342900" indent="-342900"/>
            <a:r>
              <a:rPr lang="it-IT" sz="2000" dirty="0" smtClean="0"/>
              <a:t>Social</a:t>
            </a:r>
          </a:p>
          <a:p>
            <a:pPr marL="342900" indent="-342900"/>
            <a:r>
              <a:rPr lang="it-IT" sz="2000" dirty="0" err="1" smtClean="0"/>
              <a:t>Esthétique</a:t>
            </a:r>
            <a:endParaRPr lang="it-IT" sz="2000" dirty="0" smtClean="0"/>
          </a:p>
          <a:p>
            <a:pPr marL="342900" indent="-342900"/>
            <a:r>
              <a:rPr lang="it-IT" sz="2000" dirty="0" err="1" smtClean="0"/>
              <a:t>Culturel</a:t>
            </a:r>
            <a:endParaRPr lang="it-IT" sz="2000" dirty="0" smtClean="0"/>
          </a:p>
          <a:p>
            <a:pPr marL="342900" indent="-342900"/>
            <a:r>
              <a:rPr lang="it-IT" sz="2000" dirty="0" err="1" smtClean="0"/>
              <a:t>Spirituel</a:t>
            </a:r>
            <a:endParaRPr lang="it-IT" sz="2000" dirty="0" smtClean="0"/>
          </a:p>
          <a:p>
            <a:pPr marL="342900" indent="-342900"/>
            <a:r>
              <a:rPr lang="it-IT" sz="2000" dirty="0" err="1" smtClean="0"/>
              <a:t>Religieux</a:t>
            </a:r>
            <a:endParaRPr lang="it-IT" sz="2000" dirty="0" smtClean="0"/>
          </a:p>
          <a:p>
            <a:pPr marL="342900" indent="-342900"/>
            <a:r>
              <a:rPr lang="it-IT" sz="2000" dirty="0" smtClean="0"/>
              <a:t>Moral</a:t>
            </a:r>
          </a:p>
          <a:p>
            <a:pPr marL="342900" indent="-342900"/>
            <a:r>
              <a:rPr lang="it-IT" sz="2000" dirty="0" err="1" smtClean="0"/>
              <a:t>solidarité</a:t>
            </a:r>
            <a:endParaRPr lang="hr-HR" sz="2000" dirty="0"/>
          </a:p>
        </p:txBody>
      </p:sp>
      <p:sp>
        <p:nvSpPr>
          <p:cNvPr id="4" name="Text Placeholder 3">
            <a:extLst>
              <a:ext uri="{FF2B5EF4-FFF2-40B4-BE49-F238E27FC236}">
                <a16:creationId xmlns:a16="http://schemas.microsoft.com/office/drawing/2014/main" xmlns="" id="{D7D879F3-BC93-47B3-877C-ADF30F8ACE44}"/>
              </a:ext>
            </a:extLst>
          </p:cNvPr>
          <p:cNvSpPr>
            <a:spLocks noGrp="1"/>
          </p:cNvSpPr>
          <p:nvPr>
            <p:ph type="body" idx="2"/>
          </p:nvPr>
        </p:nvSpPr>
        <p:spPr/>
        <p:txBody>
          <a:bodyPr/>
          <a:lstStyle/>
          <a:p>
            <a:endParaRPr lang="hr-HR" dirty="0"/>
          </a:p>
          <a:p>
            <a:endParaRPr lang="hr-HR" dirty="0"/>
          </a:p>
        </p:txBody>
      </p:sp>
      <p:pic>
        <p:nvPicPr>
          <p:cNvPr id="1026" name="Picture 2" descr="A distant shot of pedestrians on a crosswalk in Chicago">
            <a:extLst>
              <a:ext uri="{FF2B5EF4-FFF2-40B4-BE49-F238E27FC236}">
                <a16:creationId xmlns:a16="http://schemas.microsoft.com/office/drawing/2014/main" xmlns="" id="{0C15AE1A-BBF3-480A-B1B8-5E2EEA91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846" y="1655875"/>
            <a:ext cx="3142181" cy="47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4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2204F-D243-41DC-BD10-30C12B6651AF}"/>
              </a:ext>
            </a:extLst>
          </p:cNvPr>
          <p:cNvSpPr>
            <a:spLocks noGrp="1"/>
          </p:cNvSpPr>
          <p:nvPr>
            <p:ph type="title"/>
          </p:nvPr>
        </p:nvSpPr>
        <p:spPr/>
        <p:txBody>
          <a:bodyPr/>
          <a:lstStyle/>
          <a:p>
            <a:r>
              <a:rPr lang="it-IT" dirty="0" smtClean="0"/>
              <a:t>En </a:t>
            </a:r>
            <a:r>
              <a:rPr lang="it-IT" dirty="0" err="1"/>
              <a:t>partie</a:t>
            </a:r>
            <a:r>
              <a:rPr lang="it-IT" dirty="0"/>
              <a:t> </a:t>
            </a:r>
            <a:r>
              <a:rPr lang="it-IT" dirty="0" err="1"/>
              <a:t>hérité</a:t>
            </a:r>
            <a:r>
              <a:rPr lang="it-IT" dirty="0"/>
              <a:t> </a:t>
            </a:r>
            <a:br>
              <a:rPr lang="it-IT" dirty="0"/>
            </a:br>
            <a:r>
              <a:rPr lang="it-IT" dirty="0" smtClean="0"/>
              <a:t>En </a:t>
            </a:r>
            <a:r>
              <a:rPr lang="it-IT" dirty="0" err="1"/>
              <a:t>partie</a:t>
            </a:r>
            <a:r>
              <a:rPr lang="it-IT" dirty="0"/>
              <a:t> </a:t>
            </a:r>
            <a:r>
              <a:rPr lang="it-IT" dirty="0" err="1"/>
              <a:t>choisi</a:t>
            </a:r>
            <a:endParaRPr lang="hr-HR" dirty="0"/>
          </a:p>
        </p:txBody>
      </p:sp>
      <p:sp>
        <p:nvSpPr>
          <p:cNvPr id="3" name="Text Placeholder 2">
            <a:extLst>
              <a:ext uri="{FF2B5EF4-FFF2-40B4-BE49-F238E27FC236}">
                <a16:creationId xmlns:a16="http://schemas.microsoft.com/office/drawing/2014/main" xmlns="" id="{7801E2BF-3ABE-4098-A98E-A2C2F4495F67}"/>
              </a:ext>
            </a:extLst>
          </p:cNvPr>
          <p:cNvSpPr>
            <a:spLocks noGrp="1"/>
          </p:cNvSpPr>
          <p:nvPr>
            <p:ph type="body" idx="1"/>
          </p:nvPr>
        </p:nvSpPr>
        <p:spPr/>
        <p:txBody>
          <a:bodyPr/>
          <a:lstStyle/>
          <a:p>
            <a:endParaRPr lang="hr-HR" dirty="0"/>
          </a:p>
        </p:txBody>
      </p:sp>
      <p:pic>
        <p:nvPicPr>
          <p:cNvPr id="5" name="Picture 4">
            <a:extLst>
              <a:ext uri="{FF2B5EF4-FFF2-40B4-BE49-F238E27FC236}">
                <a16:creationId xmlns:a16="http://schemas.microsoft.com/office/drawing/2014/main" xmlns="" id="{42B845E1-0CE7-475A-9D69-67D9B76491EF}"/>
              </a:ext>
            </a:extLst>
          </p:cNvPr>
          <p:cNvPicPr>
            <a:picLocks noChangeAspect="1"/>
          </p:cNvPicPr>
          <p:nvPr/>
        </p:nvPicPr>
        <p:blipFill>
          <a:blip r:embed="rId3"/>
          <a:stretch>
            <a:fillRect/>
          </a:stretch>
        </p:blipFill>
        <p:spPr>
          <a:xfrm>
            <a:off x="641350" y="1490132"/>
            <a:ext cx="7861300" cy="5240867"/>
          </a:xfrm>
          <a:prstGeom prst="rect">
            <a:avLst/>
          </a:prstGeom>
        </p:spPr>
      </p:pic>
    </p:spTree>
    <p:extLst>
      <p:ext uri="{BB962C8B-B14F-4D97-AF65-F5344CB8AC3E}">
        <p14:creationId xmlns:p14="http://schemas.microsoft.com/office/powerpoint/2010/main" val="22754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D46FBCC-0A40-486A-BA48-54B5D373081D}"/>
              </a:ext>
            </a:extLst>
          </p:cNvPr>
          <p:cNvPicPr>
            <a:picLocks noChangeAspect="1"/>
          </p:cNvPicPr>
          <p:nvPr/>
        </p:nvPicPr>
        <p:blipFill>
          <a:blip r:embed="rId3"/>
          <a:stretch>
            <a:fillRect/>
          </a:stretch>
        </p:blipFill>
        <p:spPr>
          <a:xfrm>
            <a:off x="762000" y="1342927"/>
            <a:ext cx="7031604" cy="4689573"/>
          </a:xfrm>
          <a:prstGeom prst="rect">
            <a:avLst/>
          </a:prstGeom>
        </p:spPr>
      </p:pic>
    </p:spTree>
    <p:extLst>
      <p:ext uri="{BB962C8B-B14F-4D97-AF65-F5344CB8AC3E}">
        <p14:creationId xmlns:p14="http://schemas.microsoft.com/office/powerpoint/2010/main" val="291610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24076-1D5E-43C9-A81E-01D4847FB931}"/>
              </a:ext>
            </a:extLst>
          </p:cNvPr>
          <p:cNvSpPr>
            <a:spLocks noGrp="1"/>
          </p:cNvSpPr>
          <p:nvPr>
            <p:ph type="title"/>
          </p:nvPr>
        </p:nvSpPr>
        <p:spPr/>
        <p:txBody>
          <a:bodyPr/>
          <a:lstStyle/>
          <a:p>
            <a:r>
              <a:rPr lang="hr-HR" dirty="0" err="1" smtClean="0"/>
              <a:t>Jeu</a:t>
            </a:r>
            <a:r>
              <a:rPr lang="hr-HR" dirty="0" smtClean="0"/>
              <a:t>: </a:t>
            </a:r>
            <a:r>
              <a:rPr lang="it-IT" dirty="0" err="1" smtClean="0"/>
              <a:t>Aucun</a:t>
            </a:r>
            <a:r>
              <a:rPr lang="it-IT" dirty="0" smtClean="0"/>
              <a:t> </a:t>
            </a:r>
            <a:r>
              <a:rPr lang="it-IT" dirty="0"/>
              <a:t>de </a:t>
            </a:r>
            <a:r>
              <a:rPr lang="it-IT" dirty="0" err="1"/>
              <a:t>nous</a:t>
            </a:r>
            <a:r>
              <a:rPr lang="it-IT" dirty="0"/>
              <a:t> </a:t>
            </a:r>
            <a:r>
              <a:rPr lang="it-IT" dirty="0" smtClean="0"/>
              <a:t>est </a:t>
            </a:r>
            <a:br>
              <a:rPr lang="it-IT" dirty="0" smtClean="0"/>
            </a:br>
            <a:r>
              <a:rPr lang="it-IT" dirty="0" err="1" smtClean="0"/>
              <a:t>raciste</a:t>
            </a:r>
            <a:r>
              <a:rPr lang="it-IT" dirty="0"/>
              <a:t>, </a:t>
            </a:r>
            <a:r>
              <a:rPr lang="it-IT" dirty="0" smtClean="0"/>
              <a:t>mais </a:t>
            </a:r>
            <a:r>
              <a:rPr lang="it-IT" dirty="0"/>
              <a:t>..</a:t>
            </a:r>
            <a:endParaRPr lang="hr-HR" dirty="0"/>
          </a:p>
        </p:txBody>
      </p:sp>
      <p:sp>
        <p:nvSpPr>
          <p:cNvPr id="3" name="Text Placeholder 2">
            <a:extLst>
              <a:ext uri="{FF2B5EF4-FFF2-40B4-BE49-F238E27FC236}">
                <a16:creationId xmlns:a16="http://schemas.microsoft.com/office/drawing/2014/main" xmlns="" id="{46CFBB89-C145-4ED6-A9F3-D1B9EBDD0195}"/>
              </a:ext>
            </a:extLst>
          </p:cNvPr>
          <p:cNvSpPr>
            <a:spLocks noGrp="1"/>
          </p:cNvSpPr>
          <p:nvPr>
            <p:ph type="body" idx="1"/>
          </p:nvPr>
        </p:nvSpPr>
        <p:spPr>
          <a:xfrm>
            <a:off x="691200" y="3009900"/>
            <a:ext cx="4706300" cy="3213804"/>
          </a:xfrm>
        </p:spPr>
        <p:txBody>
          <a:bodyPr/>
          <a:lstStyle/>
          <a:p>
            <a:pPr>
              <a:buNone/>
            </a:pPr>
            <a:endParaRPr lang="hr-HR" dirty="0"/>
          </a:p>
        </p:txBody>
      </p:sp>
      <p:pic>
        <p:nvPicPr>
          <p:cNvPr id="6" name="Picture 5">
            <a:extLst>
              <a:ext uri="{FF2B5EF4-FFF2-40B4-BE49-F238E27FC236}">
                <a16:creationId xmlns:a16="http://schemas.microsoft.com/office/drawing/2014/main" xmlns="" id="{FDB13D01-E4B2-4F80-9753-692555C337D2}"/>
              </a:ext>
            </a:extLst>
          </p:cNvPr>
          <p:cNvPicPr>
            <a:picLocks noChangeAspect="1"/>
          </p:cNvPicPr>
          <p:nvPr/>
        </p:nvPicPr>
        <p:blipFill>
          <a:blip r:embed="rId3"/>
          <a:stretch>
            <a:fillRect/>
          </a:stretch>
        </p:blipFill>
        <p:spPr>
          <a:xfrm>
            <a:off x="241300" y="1292100"/>
            <a:ext cx="6248400" cy="5145470"/>
          </a:xfrm>
          <a:prstGeom prst="rect">
            <a:avLst/>
          </a:prstGeom>
        </p:spPr>
      </p:pic>
    </p:spTree>
    <p:extLst>
      <p:ext uri="{BB962C8B-B14F-4D97-AF65-F5344CB8AC3E}">
        <p14:creationId xmlns:p14="http://schemas.microsoft.com/office/powerpoint/2010/main" val="46147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a:r>
              <a:rPr lang="it-IT" sz="5400" dirty="0" err="1" smtClean="0">
                <a:solidFill>
                  <a:srgbClr val="FFFFFF"/>
                </a:solidFill>
              </a:rPr>
              <a:t>Intégration</a:t>
            </a:r>
            <a:r>
              <a:rPr lang="it-IT" sz="5400" dirty="0" smtClean="0">
                <a:solidFill>
                  <a:srgbClr val="FFFFFF"/>
                </a:solidFill>
              </a:rPr>
              <a:t> sociale: </a:t>
            </a:r>
            <a:br>
              <a:rPr lang="it-IT" sz="5400" dirty="0" smtClean="0">
                <a:solidFill>
                  <a:srgbClr val="FFFFFF"/>
                </a:solidFill>
              </a:rPr>
            </a:br>
            <a:r>
              <a:rPr lang="it-IT" sz="5400" dirty="0" err="1" smtClean="0">
                <a:solidFill>
                  <a:srgbClr val="FFFFFF"/>
                </a:solidFill>
              </a:rPr>
              <a:t>nous</a:t>
            </a:r>
            <a:r>
              <a:rPr lang="it-IT" sz="5400" dirty="0" smtClean="0">
                <a:solidFill>
                  <a:srgbClr val="FFFFFF"/>
                </a:solidFill>
              </a:rPr>
              <a:t> </a:t>
            </a:r>
            <a:r>
              <a:rPr lang="it-IT" sz="5400" dirty="0">
                <a:solidFill>
                  <a:srgbClr val="FFFFFF"/>
                </a:solidFill>
              </a:rPr>
              <a:t>et </a:t>
            </a:r>
            <a:r>
              <a:rPr lang="it-IT" sz="5400" dirty="0" err="1">
                <a:solidFill>
                  <a:srgbClr val="FFFFFF"/>
                </a:solidFill>
              </a:rPr>
              <a:t>les</a:t>
            </a:r>
            <a:r>
              <a:rPr lang="it-IT" sz="5400" dirty="0">
                <a:solidFill>
                  <a:srgbClr val="FFFFFF"/>
                </a:solidFill>
              </a:rPr>
              <a:t> </a:t>
            </a:r>
            <a:r>
              <a:rPr lang="it-IT" sz="5400" dirty="0" err="1">
                <a:solidFill>
                  <a:srgbClr val="FFFFFF"/>
                </a:solidFill>
              </a:rPr>
              <a:t>autres</a:t>
            </a:r>
            <a:endParaRPr lang="en" sz="54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r>
              <a:rPr lang="fr-FR" dirty="0" smtClean="0"/>
              <a:t>Exemple </a:t>
            </a:r>
            <a:r>
              <a:rPr lang="fr-FR" dirty="0"/>
              <a:t>d'étude de cas</a:t>
            </a:r>
            <a:endParaRPr lang="en" dirty="0"/>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pPr marL="342900" indent="-342900"/>
            <a:r>
              <a:rPr lang="hr-HR" dirty="0" err="1" smtClean="0"/>
              <a:t>Naida</a:t>
            </a:r>
            <a:endParaRPr lang="en-IE" dirty="0"/>
          </a:p>
          <a:p>
            <a:pPr marL="342900" indent="-342900"/>
            <a:r>
              <a:rPr lang="en-IE" dirty="0" err="1" smtClean="0"/>
              <a:t>Syrie</a:t>
            </a:r>
            <a:endParaRPr lang="en-IE" dirty="0" smtClean="0"/>
          </a:p>
          <a:p>
            <a:pPr marL="342900" indent="-342900"/>
            <a:r>
              <a:rPr lang="en-IE" dirty="0" err="1" smtClean="0"/>
              <a:t>Femelle</a:t>
            </a:r>
            <a:endParaRPr lang="en-IE" dirty="0" smtClean="0"/>
          </a:p>
          <a:p>
            <a:pPr marL="342900" indent="-342900"/>
            <a:r>
              <a:rPr lang="en-IE" dirty="0" smtClean="0"/>
              <a:t>25 </a:t>
            </a:r>
            <a:r>
              <a:rPr lang="en-IE" dirty="0" err="1" smtClean="0"/>
              <a:t>ans</a:t>
            </a:r>
            <a:endParaRPr lang="en-IE" dirty="0" smtClean="0"/>
          </a:p>
          <a:p>
            <a:pPr marL="342900" indent="-342900"/>
            <a:r>
              <a:rPr lang="en-IE" dirty="0" err="1" smtClean="0"/>
              <a:t>Marié</a:t>
            </a:r>
            <a:endParaRPr lang="en-IE" dirty="0" smtClean="0"/>
          </a:p>
          <a:p>
            <a:pPr marL="342900" indent="-342900"/>
            <a:r>
              <a:rPr lang="en-IE" dirty="0" smtClean="0"/>
              <a:t>1 </a:t>
            </a:r>
            <a:r>
              <a:rPr lang="en-IE" dirty="0"/>
              <a:t>enfant de 6 </a:t>
            </a:r>
            <a:r>
              <a:rPr lang="en-IE" dirty="0" err="1" smtClean="0"/>
              <a:t>ans</a:t>
            </a:r>
            <a:endParaRPr lang="en-IE" dirty="0" smtClean="0"/>
          </a:p>
          <a:p>
            <a:pPr marL="342900" indent="-342900"/>
            <a:r>
              <a:rPr lang="en-IE" dirty="0" err="1" smtClean="0"/>
              <a:t>Formé</a:t>
            </a:r>
            <a:r>
              <a:rPr lang="en-IE" dirty="0" smtClean="0"/>
              <a:t> </a:t>
            </a:r>
            <a:r>
              <a:rPr lang="en-IE" dirty="0" err="1"/>
              <a:t>en</a:t>
            </a:r>
            <a:r>
              <a:rPr lang="en-IE" dirty="0"/>
              <a:t> </a:t>
            </a:r>
            <a:r>
              <a:rPr lang="en-IE" dirty="0" err="1"/>
              <a:t>tant</a:t>
            </a:r>
            <a:r>
              <a:rPr lang="en-IE" dirty="0"/>
              <a:t> que </a:t>
            </a:r>
            <a:r>
              <a:rPr lang="en-IE" dirty="0" err="1"/>
              <a:t>soignant</a:t>
            </a:r>
            <a:endParaRPr lang="en" dirty="0"/>
          </a:p>
        </p:txBody>
      </p:sp>
      <p:pic>
        <p:nvPicPr>
          <p:cNvPr id="3" name="Picture 2">
            <a:extLst>
              <a:ext uri="{FF2B5EF4-FFF2-40B4-BE49-F238E27FC236}">
                <a16:creationId xmlns:a16="http://schemas.microsoft.com/office/drawing/2014/main" xmlns="" id="{F10F370C-67C8-492A-9368-9DAAA3D9D877}"/>
              </a:ext>
            </a:extLst>
          </p:cNvPr>
          <p:cNvPicPr>
            <a:picLocks noChangeAspect="1"/>
          </p:cNvPicPr>
          <p:nvPr/>
        </p:nvPicPr>
        <p:blipFill>
          <a:blip r:embed="rId3"/>
          <a:stretch>
            <a:fillRect/>
          </a:stretch>
        </p:blipFill>
        <p:spPr>
          <a:xfrm>
            <a:off x="248451" y="1880800"/>
            <a:ext cx="4210050" cy="2806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sz="2800" dirty="0"/>
              <a:t>Le </a:t>
            </a:r>
            <a:r>
              <a:rPr lang="en" sz="2800" dirty="0" err="1"/>
              <a:t>Roue</a:t>
            </a:r>
            <a:r>
              <a:rPr lang="en" sz="2800" dirty="0"/>
              <a:t> </a:t>
            </a:r>
            <a:r>
              <a:rPr lang="en" sz="2800" dirty="0" err="1" smtClean="0"/>
              <a:t>d'intégration</a:t>
            </a:r>
            <a:r>
              <a:rPr lang="fr-FR" sz="2800" dirty="0" smtClean="0"/>
              <a:t> de </a:t>
            </a:r>
            <a:r>
              <a:rPr lang="hr-HR" sz="2800" dirty="0" err="1" smtClean="0"/>
              <a:t>Naida</a:t>
            </a:r>
            <a:endParaRPr lang="en" sz="2800" dirty="0"/>
          </a:p>
        </p:txBody>
      </p:sp>
      <p:pic>
        <p:nvPicPr>
          <p:cNvPr id="2" name="Picture 1">
            <a:extLst>
              <a:ext uri="{FF2B5EF4-FFF2-40B4-BE49-F238E27FC236}">
                <a16:creationId xmlns:a16="http://schemas.microsoft.com/office/drawing/2014/main" xmlns="" id="{73244FE1-BE40-4AF1-9AD7-A8F1D790A766}"/>
              </a:ext>
            </a:extLst>
          </p:cNvPr>
          <p:cNvPicPr>
            <a:picLocks noChangeAspect="1"/>
          </p:cNvPicPr>
          <p:nvPr/>
        </p:nvPicPr>
        <p:blipFill>
          <a:blip r:embed="rId3"/>
          <a:stretch>
            <a:fillRect/>
          </a:stretch>
        </p:blipFill>
        <p:spPr>
          <a:xfrm>
            <a:off x="177801" y="1803400"/>
            <a:ext cx="5549604" cy="4826000"/>
          </a:xfrm>
          <a:prstGeom prst="rect">
            <a:avLst/>
          </a:prstGeom>
        </p:spPr>
      </p:pic>
      <p:pic>
        <p:nvPicPr>
          <p:cNvPr id="4" name="Picture 3">
            <a:extLst>
              <a:ext uri="{FF2B5EF4-FFF2-40B4-BE49-F238E27FC236}">
                <a16:creationId xmlns:a16="http://schemas.microsoft.com/office/drawing/2014/main" xmlns="" id="{438D4EC4-92DF-4E76-A5DC-E062E8A59293}"/>
              </a:ext>
            </a:extLst>
          </p:cNvPr>
          <p:cNvPicPr>
            <a:picLocks noChangeAspect="1"/>
          </p:cNvPicPr>
          <p:nvPr/>
        </p:nvPicPr>
        <p:blipFill>
          <a:blip r:embed="rId4"/>
          <a:stretch>
            <a:fillRect/>
          </a:stretch>
        </p:blipFill>
        <p:spPr>
          <a:xfrm>
            <a:off x="7176271" y="2365283"/>
            <a:ext cx="1789927" cy="2384517"/>
          </a:xfrm>
          <a:prstGeom prst="rect">
            <a:avLst/>
          </a:prstGeom>
        </p:spPr>
      </p:pic>
      <p:cxnSp>
        <p:nvCxnSpPr>
          <p:cNvPr id="7" name="Straight Arrow Connector 6">
            <a:extLst>
              <a:ext uri="{FF2B5EF4-FFF2-40B4-BE49-F238E27FC236}">
                <a16:creationId xmlns:a16="http://schemas.microsoft.com/office/drawing/2014/main" xmlns="" id="{6040E062-8A45-44B2-BA85-17E2A817E92D}"/>
              </a:ext>
            </a:extLst>
          </p:cNvPr>
          <p:cNvCxnSpPr/>
          <p:nvPr/>
        </p:nvCxnSpPr>
        <p:spPr>
          <a:xfrm flipH="1" flipV="1">
            <a:off x="3759200" y="2095500"/>
            <a:ext cx="3238500" cy="50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C7D552F6-9FD4-4EDB-92AB-7C05F40099B7}"/>
              </a:ext>
            </a:extLst>
          </p:cNvPr>
          <p:cNvCxnSpPr/>
          <p:nvPr/>
        </p:nvCxnSpPr>
        <p:spPr>
          <a:xfrm flipH="1">
            <a:off x="1270000" y="3060700"/>
            <a:ext cx="5727700" cy="88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72F5226A-6327-4B47-9B3C-0788C8C16F66}"/>
              </a:ext>
            </a:extLst>
          </p:cNvPr>
          <p:cNvCxnSpPr/>
          <p:nvPr/>
        </p:nvCxnSpPr>
        <p:spPr>
          <a:xfrm flipH="1" flipV="1">
            <a:off x="5207773" y="2819400"/>
            <a:ext cx="1789927" cy="749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6DD87DB8-DAA3-4E7F-9F56-55959D14D651}"/>
              </a:ext>
            </a:extLst>
          </p:cNvPr>
          <p:cNvCxnSpPr/>
          <p:nvPr/>
        </p:nvCxnSpPr>
        <p:spPr>
          <a:xfrm flipH="1">
            <a:off x="1638300" y="4089400"/>
            <a:ext cx="5537971" cy="1638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51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Scénario</a:t>
            </a:r>
            <a:endParaRPr lang="hr-HR" dirty="0"/>
          </a:p>
        </p:txBody>
      </p:sp>
      <p:sp>
        <p:nvSpPr>
          <p:cNvPr id="3" name="Text Placeholder 2"/>
          <p:cNvSpPr>
            <a:spLocks noGrp="1"/>
          </p:cNvSpPr>
          <p:nvPr>
            <p:ph type="body" idx="1"/>
          </p:nvPr>
        </p:nvSpPr>
        <p:spPr/>
        <p:txBody>
          <a:bodyPr/>
          <a:lstStyle/>
          <a:p>
            <a:pPr marL="342900" indent="-342900"/>
            <a:r>
              <a:rPr lang="it-IT" sz="1800" dirty="0"/>
              <a:t>Naida </a:t>
            </a:r>
            <a:r>
              <a:rPr lang="it-IT" sz="1800" dirty="0" err="1"/>
              <a:t>veut</a:t>
            </a:r>
            <a:r>
              <a:rPr lang="it-IT" sz="1800" dirty="0"/>
              <a:t> s'</a:t>
            </a:r>
            <a:r>
              <a:rPr lang="it-IT" sz="1800" dirty="0" err="1"/>
              <a:t>engager</a:t>
            </a:r>
            <a:r>
              <a:rPr lang="it-IT" sz="1800" dirty="0"/>
              <a:t> </a:t>
            </a:r>
            <a:r>
              <a:rPr lang="it-IT" sz="1800" dirty="0" err="1"/>
              <a:t>dans</a:t>
            </a:r>
            <a:r>
              <a:rPr lang="it-IT" sz="1800" dirty="0"/>
              <a:t> </a:t>
            </a:r>
            <a:r>
              <a:rPr lang="it-IT" sz="1800" dirty="0" err="1"/>
              <a:t>les</a:t>
            </a:r>
            <a:r>
              <a:rPr lang="it-IT" sz="1800" dirty="0"/>
              <a:t> </a:t>
            </a:r>
            <a:r>
              <a:rPr lang="it-IT" sz="1800" dirty="0" err="1"/>
              <a:t>services</a:t>
            </a:r>
            <a:r>
              <a:rPr lang="it-IT" sz="1800" dirty="0"/>
              <a:t> </a:t>
            </a:r>
            <a:r>
              <a:rPr lang="it-IT" sz="1800" dirty="0" err="1"/>
              <a:t>sociaux</a:t>
            </a:r>
            <a:r>
              <a:rPr lang="it-IT" sz="1800" dirty="0"/>
              <a:t>, </a:t>
            </a:r>
            <a:r>
              <a:rPr lang="it-IT" sz="1800" dirty="0" err="1"/>
              <a:t>religieux</a:t>
            </a:r>
            <a:r>
              <a:rPr lang="it-IT" sz="1800" dirty="0"/>
              <a:t> et </a:t>
            </a:r>
            <a:r>
              <a:rPr lang="it-IT" sz="1800" dirty="0" err="1"/>
              <a:t>éducatifs</a:t>
            </a:r>
            <a:r>
              <a:rPr lang="it-IT" sz="1800" dirty="0" smtClean="0"/>
              <a:t>.</a:t>
            </a:r>
          </a:p>
          <a:p>
            <a:pPr marL="342900" indent="-342900"/>
            <a:r>
              <a:rPr lang="it-IT" sz="1800" dirty="0"/>
              <a:t>Elle </a:t>
            </a:r>
            <a:r>
              <a:rPr lang="it-IT" sz="1800" dirty="0" err="1"/>
              <a:t>vient</a:t>
            </a:r>
            <a:r>
              <a:rPr lang="it-IT" sz="1800" dirty="0"/>
              <a:t> </a:t>
            </a:r>
            <a:r>
              <a:rPr lang="it-IT" sz="1800" dirty="0" err="1"/>
              <a:t>au</a:t>
            </a:r>
            <a:r>
              <a:rPr lang="it-IT" sz="1800" dirty="0"/>
              <a:t> centre </a:t>
            </a:r>
            <a:r>
              <a:rPr lang="it-IT" sz="1800" dirty="0" err="1"/>
              <a:t>des</a:t>
            </a:r>
            <a:r>
              <a:rPr lang="it-IT" sz="1800" dirty="0"/>
              <a:t> </a:t>
            </a:r>
            <a:r>
              <a:rPr lang="it-IT" sz="1800" dirty="0" err="1"/>
              <a:t>services</a:t>
            </a:r>
            <a:r>
              <a:rPr lang="it-IT" sz="1800" dirty="0"/>
              <a:t> </a:t>
            </a:r>
            <a:r>
              <a:rPr lang="it-IT" sz="1800" dirty="0" err="1"/>
              <a:t>communautaires</a:t>
            </a:r>
            <a:r>
              <a:rPr lang="it-IT" sz="1800" dirty="0"/>
              <a:t> </a:t>
            </a:r>
            <a:r>
              <a:rPr lang="it-IT" sz="1800" dirty="0" err="1"/>
              <a:t>locaux</a:t>
            </a:r>
            <a:r>
              <a:rPr lang="it-IT" sz="1800" dirty="0" smtClean="0"/>
              <a:t>.</a:t>
            </a:r>
          </a:p>
          <a:p>
            <a:pPr marL="342900" indent="-342900"/>
            <a:r>
              <a:rPr lang="it-IT" sz="1800" dirty="0" err="1"/>
              <a:t>Au</a:t>
            </a:r>
            <a:r>
              <a:rPr lang="it-IT" sz="1800" dirty="0"/>
              <a:t> </a:t>
            </a:r>
            <a:r>
              <a:rPr lang="it-IT" sz="1800" dirty="0" err="1"/>
              <a:t>cours</a:t>
            </a:r>
            <a:r>
              <a:rPr lang="it-IT" sz="1800" dirty="0"/>
              <a:t> d'une </a:t>
            </a:r>
            <a:r>
              <a:rPr lang="it-IT" sz="1800" dirty="0" err="1"/>
              <a:t>conversation</a:t>
            </a:r>
            <a:r>
              <a:rPr lang="it-IT" sz="1800" dirty="0"/>
              <a:t>, elle a </a:t>
            </a:r>
            <a:r>
              <a:rPr lang="it-IT" sz="1800" dirty="0" err="1"/>
              <a:t>pris</a:t>
            </a:r>
            <a:r>
              <a:rPr lang="it-IT" sz="1800" dirty="0"/>
              <a:t> </a:t>
            </a:r>
            <a:r>
              <a:rPr lang="it-IT" sz="1800" dirty="0" err="1"/>
              <a:t>conscience</a:t>
            </a:r>
            <a:r>
              <a:rPr lang="it-IT" sz="1800" dirty="0"/>
              <a:t> </a:t>
            </a:r>
            <a:r>
              <a:rPr lang="it-IT" sz="1800" dirty="0" err="1"/>
              <a:t>des</a:t>
            </a:r>
            <a:r>
              <a:rPr lang="it-IT" sz="1800" dirty="0"/>
              <a:t> </a:t>
            </a:r>
            <a:r>
              <a:rPr lang="it-IT" sz="1800" dirty="0" err="1"/>
              <a:t>différentes</a:t>
            </a:r>
            <a:r>
              <a:rPr lang="it-IT" sz="1800" dirty="0"/>
              <a:t> </a:t>
            </a:r>
            <a:r>
              <a:rPr lang="it-IT" sz="1800" dirty="0" err="1"/>
              <a:t>valeurs</a:t>
            </a:r>
            <a:r>
              <a:rPr lang="it-IT" sz="1800" dirty="0"/>
              <a:t> de ce </a:t>
            </a:r>
            <a:r>
              <a:rPr lang="it-IT" sz="1800" dirty="0" err="1"/>
              <a:t>pays</a:t>
            </a:r>
            <a:r>
              <a:rPr lang="it-IT" sz="1800" dirty="0"/>
              <a:t> et a </a:t>
            </a:r>
            <a:r>
              <a:rPr lang="it-IT" sz="1800" dirty="0" err="1"/>
              <a:t>décidé</a:t>
            </a:r>
            <a:r>
              <a:rPr lang="it-IT" sz="1800" dirty="0"/>
              <a:t> de s'</a:t>
            </a:r>
            <a:r>
              <a:rPr lang="it-IT" sz="1800" dirty="0" err="1"/>
              <a:t>engager</a:t>
            </a:r>
            <a:r>
              <a:rPr lang="it-IT" sz="1800" dirty="0"/>
              <a:t> </a:t>
            </a:r>
            <a:r>
              <a:rPr lang="it-IT" sz="1800" dirty="0" err="1"/>
              <a:t>pleinement</a:t>
            </a:r>
            <a:r>
              <a:rPr lang="it-IT" sz="1800" dirty="0"/>
              <a:t> </a:t>
            </a:r>
            <a:r>
              <a:rPr lang="it-IT" sz="1800" dirty="0" err="1"/>
              <a:t>dans</a:t>
            </a:r>
            <a:r>
              <a:rPr lang="it-IT" sz="1800" dirty="0"/>
              <a:t> </a:t>
            </a:r>
            <a:r>
              <a:rPr lang="it-IT" sz="1800" dirty="0" err="1"/>
              <a:t>les</a:t>
            </a:r>
            <a:r>
              <a:rPr lang="it-IT" sz="1800" dirty="0"/>
              <a:t> </a:t>
            </a:r>
            <a:r>
              <a:rPr lang="it-IT" sz="1800" dirty="0" err="1"/>
              <a:t>services</a:t>
            </a:r>
            <a:r>
              <a:rPr lang="it-IT" sz="1800" dirty="0"/>
              <a:t> </a:t>
            </a:r>
            <a:r>
              <a:rPr lang="it-IT" sz="1800" dirty="0" err="1"/>
              <a:t>locaux</a:t>
            </a:r>
            <a:r>
              <a:rPr lang="it-IT" sz="1800" dirty="0"/>
              <a:t> </a:t>
            </a:r>
            <a:r>
              <a:rPr lang="it-IT" sz="1800" dirty="0" err="1"/>
              <a:t>afin</a:t>
            </a:r>
            <a:r>
              <a:rPr lang="it-IT" sz="1800" dirty="0"/>
              <a:t> de </a:t>
            </a:r>
            <a:r>
              <a:rPr lang="it-IT" sz="1800" dirty="0" err="1"/>
              <a:t>pouvoir</a:t>
            </a:r>
            <a:r>
              <a:rPr lang="it-IT" sz="1800" dirty="0"/>
              <a:t> </a:t>
            </a:r>
            <a:r>
              <a:rPr lang="it-IT" sz="1800" dirty="0" err="1"/>
              <a:t>faire</a:t>
            </a:r>
            <a:r>
              <a:rPr lang="it-IT" sz="1800" dirty="0"/>
              <a:t> </a:t>
            </a:r>
            <a:r>
              <a:rPr lang="it-IT" sz="1800" dirty="0" err="1"/>
              <a:t>partie</a:t>
            </a:r>
            <a:r>
              <a:rPr lang="it-IT" sz="1800" dirty="0"/>
              <a:t> d'un </a:t>
            </a:r>
            <a:r>
              <a:rPr lang="it-IT" sz="1800" dirty="0" err="1"/>
              <a:t>mouvement</a:t>
            </a:r>
            <a:r>
              <a:rPr lang="it-IT" sz="1800" dirty="0"/>
              <a:t> </a:t>
            </a:r>
            <a:r>
              <a:rPr lang="it-IT" sz="1800" dirty="0" err="1"/>
              <a:t>encourageant</a:t>
            </a:r>
            <a:r>
              <a:rPr lang="it-IT" sz="1800" dirty="0"/>
              <a:t> la </a:t>
            </a:r>
            <a:r>
              <a:rPr lang="it-IT" sz="1800" dirty="0" err="1"/>
              <a:t>diversité</a:t>
            </a:r>
            <a:r>
              <a:rPr lang="it-IT" sz="1800" dirty="0"/>
              <a:t> </a:t>
            </a:r>
            <a:r>
              <a:rPr lang="it-IT" sz="1800" dirty="0" err="1"/>
              <a:t>dans</a:t>
            </a:r>
            <a:r>
              <a:rPr lang="it-IT" sz="1800" dirty="0"/>
              <a:t> la </a:t>
            </a:r>
            <a:r>
              <a:rPr lang="it-IT" sz="1800" dirty="0" err="1"/>
              <a:t>communauté</a:t>
            </a:r>
            <a:r>
              <a:rPr lang="it-IT" sz="1800" dirty="0"/>
              <a:t> locale</a:t>
            </a:r>
            <a:r>
              <a:rPr lang="it-IT" sz="1800" dirty="0" smtClean="0"/>
              <a:t>.</a:t>
            </a:r>
          </a:p>
          <a:p>
            <a:pPr marL="342900" indent="-342900"/>
            <a:r>
              <a:rPr lang="it-IT" sz="1800" dirty="0"/>
              <a:t>Naida </a:t>
            </a:r>
            <a:r>
              <a:rPr lang="it-IT" sz="1800" dirty="0" err="1"/>
              <a:t>commencer</a:t>
            </a:r>
            <a:r>
              <a:rPr lang="it-IT" sz="1800" dirty="0"/>
              <a:t> à </a:t>
            </a:r>
            <a:r>
              <a:rPr lang="it-IT" sz="1800" dirty="0" err="1"/>
              <a:t>travailler</a:t>
            </a:r>
            <a:r>
              <a:rPr lang="it-IT" sz="1800" dirty="0"/>
              <a:t> en </a:t>
            </a:r>
            <a:r>
              <a:rPr lang="it-IT" sz="1800" dirty="0" err="1"/>
              <a:t>tant</a:t>
            </a:r>
            <a:r>
              <a:rPr lang="it-IT" sz="1800" dirty="0"/>
              <a:t> </a:t>
            </a:r>
            <a:r>
              <a:rPr lang="it-IT" sz="1800" dirty="0" err="1"/>
              <a:t>que</a:t>
            </a:r>
            <a:r>
              <a:rPr lang="it-IT" sz="1800" dirty="0"/>
              <a:t> leader d'un petit </a:t>
            </a:r>
            <a:r>
              <a:rPr lang="it-IT" sz="1800" dirty="0" err="1"/>
              <a:t>groupe</a:t>
            </a:r>
            <a:r>
              <a:rPr lang="it-IT" sz="1800" dirty="0"/>
              <a:t> qui </a:t>
            </a:r>
            <a:r>
              <a:rPr lang="it-IT" sz="1800" dirty="0" err="1"/>
              <a:t>fournissent</a:t>
            </a:r>
            <a:r>
              <a:rPr lang="it-IT" sz="1800" dirty="0"/>
              <a:t> d'</a:t>
            </a:r>
            <a:r>
              <a:rPr lang="it-IT" sz="1800" dirty="0" err="1"/>
              <a:t>autres</a:t>
            </a:r>
            <a:r>
              <a:rPr lang="it-IT" sz="1800" dirty="0"/>
              <a:t> l'</a:t>
            </a:r>
            <a:r>
              <a:rPr lang="it-IT" sz="1800" dirty="0" err="1"/>
              <a:t>apprentissage</a:t>
            </a:r>
            <a:r>
              <a:rPr lang="it-IT" sz="1800" dirty="0"/>
              <a:t> sur sa </a:t>
            </a:r>
            <a:r>
              <a:rPr lang="it-IT" sz="1800" dirty="0" smtClean="0"/>
              <a:t>culture.</a:t>
            </a:r>
          </a:p>
          <a:p>
            <a:pPr marL="342900" indent="-342900"/>
            <a:r>
              <a:rPr lang="it-IT" sz="1800" dirty="0" smtClean="0"/>
              <a:t>Naida </a:t>
            </a:r>
            <a:r>
              <a:rPr lang="it-IT" sz="1800" dirty="0" err="1"/>
              <a:t>participe</a:t>
            </a:r>
            <a:r>
              <a:rPr lang="it-IT" sz="1800" dirty="0"/>
              <a:t> </a:t>
            </a:r>
            <a:r>
              <a:rPr lang="it-IT" sz="1800" dirty="0" err="1"/>
              <a:t>également</a:t>
            </a:r>
            <a:r>
              <a:rPr lang="it-IT" sz="1800" dirty="0"/>
              <a:t> à d'</a:t>
            </a:r>
            <a:r>
              <a:rPr lang="it-IT" sz="1800" dirty="0" err="1"/>
              <a:t>autres</a:t>
            </a:r>
            <a:r>
              <a:rPr lang="it-IT" sz="1800" dirty="0"/>
              <a:t> </a:t>
            </a:r>
            <a:r>
              <a:rPr lang="it-IT" sz="1800" dirty="0" err="1"/>
              <a:t>groupes</a:t>
            </a:r>
            <a:r>
              <a:rPr lang="it-IT" sz="1800" dirty="0"/>
              <a:t> </a:t>
            </a:r>
            <a:r>
              <a:rPr lang="it-IT" sz="1800" dirty="0" err="1"/>
              <a:t>culturels</a:t>
            </a:r>
            <a:r>
              <a:rPr lang="it-IT" sz="1800" dirty="0"/>
              <a:t> </a:t>
            </a:r>
            <a:r>
              <a:rPr lang="it-IT" sz="1800" dirty="0" err="1"/>
              <a:t>afin</a:t>
            </a:r>
            <a:r>
              <a:rPr lang="it-IT" sz="1800" dirty="0"/>
              <a:t> </a:t>
            </a:r>
            <a:r>
              <a:rPr lang="it-IT" sz="1800" dirty="0" err="1"/>
              <a:t>qu'elle</a:t>
            </a:r>
            <a:r>
              <a:rPr lang="it-IT" sz="1800" dirty="0"/>
              <a:t> </a:t>
            </a:r>
            <a:r>
              <a:rPr lang="it-IT" sz="1800" dirty="0" err="1"/>
              <a:t>puisse</a:t>
            </a:r>
            <a:r>
              <a:rPr lang="it-IT" sz="1800" dirty="0"/>
              <a:t> en </a:t>
            </a:r>
            <a:r>
              <a:rPr lang="it-IT" sz="1800" dirty="0" err="1"/>
              <a:t>apprendre</a:t>
            </a:r>
            <a:r>
              <a:rPr lang="it-IT" sz="1800" dirty="0"/>
              <a:t> </a:t>
            </a:r>
            <a:r>
              <a:rPr lang="it-IT" sz="1800" dirty="0" err="1"/>
              <a:t>davantage</a:t>
            </a:r>
            <a:r>
              <a:rPr lang="it-IT" sz="1800" dirty="0"/>
              <a:t> sur le </a:t>
            </a:r>
            <a:r>
              <a:rPr lang="it-IT" sz="1800" dirty="0" err="1"/>
              <a:t>pays</a:t>
            </a:r>
            <a:r>
              <a:rPr lang="it-IT" sz="1800" dirty="0"/>
              <a:t> </a:t>
            </a:r>
            <a:r>
              <a:rPr lang="it-IT" sz="1800" dirty="0" err="1"/>
              <a:t>où</a:t>
            </a:r>
            <a:r>
              <a:rPr lang="it-IT" sz="1800" dirty="0"/>
              <a:t> elle </a:t>
            </a:r>
            <a:r>
              <a:rPr lang="it-IT" sz="1800" dirty="0" err="1"/>
              <a:t>séjourne</a:t>
            </a:r>
            <a:r>
              <a:rPr lang="it-IT" sz="1800" dirty="0"/>
              <a:t> </a:t>
            </a:r>
            <a:r>
              <a:rPr lang="it-IT" sz="1800" dirty="0" err="1"/>
              <a:t>maintenant</a:t>
            </a:r>
            <a:r>
              <a:rPr lang="it-IT" sz="1800" dirty="0"/>
              <a:t>, ce qui lui </a:t>
            </a:r>
            <a:r>
              <a:rPr lang="it-IT" sz="1800" dirty="0" err="1"/>
              <a:t>donnera</a:t>
            </a:r>
            <a:r>
              <a:rPr lang="it-IT" sz="1800" dirty="0"/>
              <a:t> la </a:t>
            </a:r>
            <a:r>
              <a:rPr lang="it-IT" sz="1800" dirty="0" err="1"/>
              <a:t>possibilité</a:t>
            </a:r>
            <a:r>
              <a:rPr lang="it-IT" sz="1800" dirty="0"/>
              <a:t> de s'</a:t>
            </a:r>
            <a:r>
              <a:rPr lang="it-IT" sz="1800" dirty="0" err="1"/>
              <a:t>intégrer</a:t>
            </a:r>
            <a:r>
              <a:rPr lang="it-IT" sz="1800" dirty="0"/>
              <a:t> </a:t>
            </a:r>
            <a:r>
              <a:rPr lang="it-IT" sz="1800" dirty="0" err="1"/>
              <a:t>facilement</a:t>
            </a:r>
            <a:r>
              <a:rPr lang="it-IT" sz="1800" dirty="0"/>
              <a:t> à </a:t>
            </a:r>
            <a:r>
              <a:rPr lang="it-IT" sz="1800" dirty="0" err="1"/>
              <a:t>cette</a:t>
            </a:r>
            <a:r>
              <a:rPr lang="it-IT" sz="1800" dirty="0"/>
              <a:t> </a:t>
            </a:r>
            <a:r>
              <a:rPr lang="it-IT" sz="1800" dirty="0" err="1"/>
              <a:t>communauté</a:t>
            </a:r>
            <a:r>
              <a:rPr lang="it-IT" sz="1800" dirty="0"/>
              <a:t> et </a:t>
            </a:r>
            <a:r>
              <a:rPr lang="it-IT" sz="1800" dirty="0" err="1"/>
              <a:t>aux</a:t>
            </a:r>
            <a:r>
              <a:rPr lang="it-IT" sz="1800" dirty="0"/>
              <a:t> </a:t>
            </a:r>
            <a:r>
              <a:rPr lang="it-IT" sz="1800" dirty="0" err="1"/>
              <a:t>services</a:t>
            </a:r>
            <a:r>
              <a:rPr lang="it-IT" sz="1800" dirty="0"/>
              <a:t> </a:t>
            </a:r>
            <a:r>
              <a:rPr lang="it-IT" sz="1800" dirty="0" err="1"/>
              <a:t>sociaux</a:t>
            </a:r>
            <a:r>
              <a:rPr lang="it-IT" sz="1800" dirty="0"/>
              <a:t>, </a:t>
            </a:r>
            <a:r>
              <a:rPr lang="it-IT" sz="1800" dirty="0" err="1"/>
              <a:t>religieux</a:t>
            </a:r>
            <a:r>
              <a:rPr lang="it-IT" sz="1800" dirty="0"/>
              <a:t> et </a:t>
            </a:r>
            <a:r>
              <a:rPr lang="it-IT" sz="1800" dirty="0" err="1"/>
              <a:t>éducatifs</a:t>
            </a:r>
            <a:r>
              <a:rPr lang="it-IT" sz="1800" dirty="0" smtClean="0"/>
              <a:t>.</a:t>
            </a:r>
            <a:endParaRPr lang="hr-HR" sz="1800" dirty="0" smtClean="0"/>
          </a:p>
        </p:txBody>
      </p:sp>
    </p:spTree>
    <p:extLst>
      <p:ext uri="{BB962C8B-B14F-4D97-AF65-F5344CB8AC3E}">
        <p14:creationId xmlns:p14="http://schemas.microsoft.com/office/powerpoint/2010/main" val="1286508441"/>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1843</TotalTime>
  <Words>927</Words>
  <Application>Microsoft Macintosh PowerPoint</Application>
  <PresentationFormat>Presentazione su schermo (4:3)</PresentationFormat>
  <Paragraphs>54</Paragraphs>
  <Slides>10</Slides>
  <Notes>10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10</vt:i4>
      </vt:variant>
    </vt:vector>
  </HeadingPairs>
  <TitlesOfParts>
    <vt:vector size="13" baseType="lpstr">
      <vt:lpstr>Montserrat</vt:lpstr>
      <vt:lpstr>Arial</vt:lpstr>
      <vt:lpstr>EngagePowerpoint Template</vt:lpstr>
      <vt:lpstr>La diversité est une force</vt:lpstr>
      <vt:lpstr>Les valeurs et  l'identité culturelle</vt:lpstr>
      <vt:lpstr>En partie hérité  En partie choisi</vt:lpstr>
      <vt:lpstr>Presentazione di PowerPoint</vt:lpstr>
      <vt:lpstr>Jeu: Aucun de nous est  raciste, mais ..</vt:lpstr>
      <vt:lpstr>Intégration sociale:  nous et les autres</vt:lpstr>
      <vt:lpstr>Exemple d'étude de cas</vt:lpstr>
      <vt:lpstr>Le Roue d'intégration de Naida</vt:lpstr>
      <vt:lpstr>Scénario</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52</cp:revision>
  <dcterms:created xsi:type="dcterms:W3CDTF">2017-10-27T16:23:16Z</dcterms:created>
  <dcterms:modified xsi:type="dcterms:W3CDTF">2018-10-13T14:40:34Z</dcterms:modified>
</cp:coreProperties>
</file>