
<file path=[Content_Types].xml><?xml version="1.0" encoding="utf-8"?>
<Types xmlns="http://schemas.openxmlformats.org/package/2006/content-types">
  <Default Extension="xml" ContentType="application/xml"/>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4"/>
  </p:notesMasterIdLst>
  <p:sldIdLst>
    <p:sldId id="256" r:id="rId2"/>
    <p:sldId id="264" r:id="rId3"/>
    <p:sldId id="260" r:id="rId4"/>
    <p:sldId id="289" r:id="rId5"/>
    <p:sldId id="290" r:id="rId6"/>
    <p:sldId id="291" r:id="rId7"/>
    <p:sldId id="292" r:id="rId8"/>
    <p:sldId id="262" r:id="rId9"/>
    <p:sldId id="295" r:id="rId10"/>
    <p:sldId id="293" r:id="rId11"/>
    <p:sldId id="296" r:id="rId12"/>
    <p:sldId id="297" r:id="rId1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69900"/>
    <a:srgbClr val="336600"/>
    <a:srgbClr val="608643"/>
    <a:srgbClr val="99CC0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257817E-EC5C-4880-A810-ED7F254FEA46}">
  <a:tblStyle styleId="{7257817E-EC5C-4880-A810-ED7F254FEA46}" styleName="Table_0">
    <a:wholeTbl>
      <a:tcTxStyle>
        <a:font>
          <a:latin typeface="Arial"/>
          <a:ea typeface="Arial"/>
          <a:cs typeface="Arial"/>
        </a:font>
        <a:srgbClr val="000000"/>
      </a:tcTxStyle>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Designformatvorlage 2 - Akz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Helle Formatvorlage 3 - Akz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Helle Formatvorlage 2 - Akz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5"/>
    <p:restoredTop sz="69706" autoAdjust="0"/>
  </p:normalViewPr>
  <p:slideViewPr>
    <p:cSldViewPr snapToGrid="0" snapToObjects="1">
      <p:cViewPr>
        <p:scale>
          <a:sx n="73" d="100"/>
          <a:sy n="73" d="100"/>
        </p:scale>
        <p:origin x="2208"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109175907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effectLst/>
                <a:latin typeface="+mn-lt"/>
                <a:ea typeface="+mn-ea"/>
                <a:cs typeface="+mn-cs"/>
              </a:rPr>
              <a:t>Cette ressource vise à fournir aux participants une vue d'ensemble de l'Union européenne et de ses principales institutions.</a:t>
            </a:r>
            <a:r>
              <a:rPr lang="it-IT" dirty="0" smtClean="0">
                <a:effectLst/>
              </a:rPr>
              <a:t> </a:t>
            </a:r>
            <a:endParaRPr lang="en-GB" noProof="0" dirty="0"/>
          </a:p>
        </p:txBody>
      </p:sp>
    </p:spTree>
    <p:extLst>
      <p:ext uri="{BB962C8B-B14F-4D97-AF65-F5344CB8AC3E}">
        <p14:creationId xmlns:p14="http://schemas.microsoft.com/office/powerpoint/2010/main" val="2488136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1" name="Shape 2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fr-FR" sz="1100" kern="1200" dirty="0" smtClean="0">
                <a:solidFill>
                  <a:schemeClr val="tx1"/>
                </a:solidFill>
                <a:effectLst/>
                <a:latin typeface="+mn-lt"/>
                <a:ea typeface="+mn-ea"/>
                <a:cs typeface="+mn-cs"/>
              </a:rPr>
              <a:t>Remettez à chaque participant une copie imprimée de cette carte et demandez-leur de remplir les noms des pays de l'UE</a:t>
            </a:r>
            <a:r>
              <a:rPr lang="it-IT" dirty="0" smtClean="0">
                <a:effectLst/>
              </a:rPr>
              <a:t> </a:t>
            </a: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51036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1" name="Shape 2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fr-FR" sz="1100" kern="1200" dirty="0" smtClean="0">
                <a:solidFill>
                  <a:schemeClr val="tx1"/>
                </a:solidFill>
                <a:effectLst/>
                <a:latin typeface="+mn-lt"/>
                <a:ea typeface="+mn-ea"/>
                <a:cs typeface="+mn-cs"/>
              </a:rPr>
              <a:t>Remettez à chaque participant une version imprimée de cette diapositive et demandez-leur de faire le lien avec l'institution européenne concernée. </a:t>
            </a: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51036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2" name="Shape 2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2040153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fr-FR" sz="1100" kern="1200" dirty="0" smtClean="0">
                <a:solidFill>
                  <a:schemeClr val="tx1"/>
                </a:solidFill>
                <a:effectLst/>
                <a:latin typeface="+mn-lt"/>
                <a:ea typeface="+mn-ea"/>
                <a:cs typeface="+mn-cs"/>
              </a:rPr>
              <a:t>L'Union européenne ou UE est une union politique et économique de 28 pays d'Europe. Les pays membres sont les suivants : Allemagne, Autriche, Belgique, Bulgarie, Chypre, Croatie, Danemark, Espagne, Estonie, Finlande, France, Grèce, Hongrie, Italie, Irlande, Lettonie, Lituanie, Luxembourg, Malte, Pays-Bas, Pologne, Portugal, République tchèque, Roumanie, Royaume-Uni, Slovaquie, Slovénie, Suède et Suède.</a:t>
            </a:r>
            <a:endParaRPr lang="it-IT"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L'objectif initial d'une union des pays européens était d'établir la paix et la prospérité en Europe en renforçant la coopération économique entre les pays après la Seconde Guerre mondiale. Cela a conduit à la création de la Communauté économique européenne (CEE) en 1958 entre six pays. Au fur et à mesure que de nouveaux pays ont rejoint l'Union, les objectifs se sont élargis pour inclure l'élaboration de politiques sur un éventail de questions telles que le climat, la sécurité, la justice, la santé, l'environnement et les migrations. Pour refléter cette évolution, le nom a été changé en Union européenne en 1993.</a:t>
            </a:r>
            <a:endParaRPr lang="it-IT"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Aujourd'hui, l'Union européenne poursuit quatre objectifs principaux:</a:t>
            </a:r>
            <a:endParaRPr lang="it-IT" sz="1100" kern="1200" dirty="0" smtClean="0">
              <a:solidFill>
                <a:schemeClr val="tx1"/>
              </a:solidFill>
              <a:effectLst/>
              <a:latin typeface="+mn-lt"/>
              <a:ea typeface="+mn-ea"/>
              <a:cs typeface="+mn-cs"/>
            </a:endParaRPr>
          </a:p>
          <a:p>
            <a:pPr lvl="0">
              <a:buNone/>
            </a:pPr>
            <a:r>
              <a:rPr lang="fr-FR" sz="1100" kern="1200" dirty="0" smtClean="0">
                <a:solidFill>
                  <a:schemeClr val="tx1"/>
                </a:solidFill>
                <a:effectLst/>
                <a:latin typeface="+mn-lt"/>
                <a:ea typeface="+mn-ea"/>
                <a:cs typeface="+mn-cs"/>
              </a:rPr>
              <a:t>Protéger les droits de l'homme et les libertés en établissant une citoyenneté européenne. </a:t>
            </a:r>
            <a:endParaRPr lang="it-IT" sz="1100" kern="1200" dirty="0" smtClean="0">
              <a:solidFill>
                <a:schemeClr val="tx1"/>
              </a:solidFill>
              <a:effectLst/>
              <a:latin typeface="+mn-lt"/>
              <a:ea typeface="+mn-ea"/>
              <a:cs typeface="+mn-cs"/>
            </a:endParaRPr>
          </a:p>
          <a:p>
            <a:pPr lvl="0">
              <a:buNone/>
            </a:pPr>
            <a:r>
              <a:rPr lang="fr-FR" sz="1100" kern="1200" dirty="0" smtClean="0">
                <a:solidFill>
                  <a:schemeClr val="tx1"/>
                </a:solidFill>
                <a:effectLst/>
                <a:latin typeface="+mn-lt"/>
                <a:ea typeface="+mn-ea"/>
                <a:cs typeface="+mn-cs"/>
              </a:rPr>
              <a:t>Coopérer avec les Etats membres dans le domaine de la justice pour assurer la liberté, la sécurité et la justice.</a:t>
            </a:r>
            <a:endParaRPr lang="it-IT" sz="1100" kern="1200" dirty="0" smtClean="0">
              <a:solidFill>
                <a:schemeClr val="tx1"/>
              </a:solidFill>
              <a:effectLst/>
              <a:latin typeface="+mn-lt"/>
              <a:ea typeface="+mn-ea"/>
              <a:cs typeface="+mn-cs"/>
            </a:endParaRPr>
          </a:p>
          <a:p>
            <a:pPr lvl="0">
              <a:buNone/>
            </a:pPr>
            <a:r>
              <a:rPr lang="fr-FR" sz="1100" kern="1200" dirty="0" smtClean="0">
                <a:solidFill>
                  <a:schemeClr val="tx1"/>
                </a:solidFill>
                <a:effectLst/>
                <a:latin typeface="+mn-lt"/>
                <a:ea typeface="+mn-ea"/>
                <a:cs typeface="+mn-cs"/>
              </a:rPr>
              <a:t>Promouvoir le progrès économique et social par le biais d'une série d'initiatives de coopération qui comprennent le marché unique, une monnaie commune (l'euro), le développement social et régional et la protection de l'environnement.</a:t>
            </a:r>
            <a:endParaRPr lang="it-IT"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Affirmer le rôle de l'Europe dans le monde</a:t>
            </a:r>
            <a:r>
              <a:rPr lang="it-IT" dirty="0" smtClean="0">
                <a:effectLst/>
              </a:rPr>
              <a:t> </a:t>
            </a:r>
            <a:endParaRPr lang="en-GB" noProof="0" dirty="0"/>
          </a:p>
        </p:txBody>
      </p:sp>
    </p:spTree>
    <p:extLst>
      <p:ext uri="{BB962C8B-B14F-4D97-AF65-F5344CB8AC3E}">
        <p14:creationId xmlns:p14="http://schemas.microsoft.com/office/powerpoint/2010/main" val="1690879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fr-FR" sz="1100" kern="1200" dirty="0" smtClean="0">
                <a:solidFill>
                  <a:schemeClr val="tx1"/>
                </a:solidFill>
                <a:effectLst/>
                <a:latin typeface="+mn-lt"/>
                <a:ea typeface="+mn-ea"/>
                <a:cs typeface="+mn-cs"/>
              </a:rPr>
              <a:t>L'Union européenne fonctionne à travers 5 institutions principales:</a:t>
            </a:r>
            <a:endParaRPr lang="it-IT" sz="1100" kern="1200" dirty="0" smtClean="0">
              <a:solidFill>
                <a:schemeClr val="tx1"/>
              </a:solidFill>
              <a:effectLst/>
              <a:latin typeface="+mn-lt"/>
              <a:ea typeface="+mn-ea"/>
              <a:cs typeface="+mn-cs"/>
            </a:endParaRPr>
          </a:p>
          <a:p>
            <a:pPr marL="171450" lvl="0" indent="-171450"/>
            <a:r>
              <a:rPr lang="fr-FR" sz="1100" kern="1200" dirty="0" smtClean="0">
                <a:solidFill>
                  <a:schemeClr val="tx1"/>
                </a:solidFill>
                <a:effectLst/>
                <a:latin typeface="+mn-lt"/>
                <a:ea typeface="+mn-ea"/>
                <a:cs typeface="+mn-cs"/>
              </a:rPr>
              <a:t>Le Parlement européen</a:t>
            </a:r>
            <a:endParaRPr lang="it-IT" sz="1100" kern="1200" dirty="0" smtClean="0">
              <a:solidFill>
                <a:schemeClr val="tx1"/>
              </a:solidFill>
              <a:effectLst/>
              <a:latin typeface="+mn-lt"/>
              <a:ea typeface="+mn-ea"/>
              <a:cs typeface="+mn-cs"/>
            </a:endParaRPr>
          </a:p>
          <a:p>
            <a:pPr marL="171450" lvl="0" indent="-171450"/>
            <a:r>
              <a:rPr lang="fr-FR" sz="1100" kern="1200" dirty="0" smtClean="0">
                <a:solidFill>
                  <a:schemeClr val="tx1"/>
                </a:solidFill>
                <a:effectLst/>
                <a:latin typeface="+mn-lt"/>
                <a:ea typeface="+mn-ea"/>
                <a:cs typeface="+mn-cs"/>
              </a:rPr>
              <a:t>Le Conseil de l'Union européenne</a:t>
            </a:r>
            <a:endParaRPr lang="it-IT" sz="1100" kern="1200" dirty="0" smtClean="0">
              <a:solidFill>
                <a:schemeClr val="tx1"/>
              </a:solidFill>
              <a:effectLst/>
              <a:latin typeface="+mn-lt"/>
              <a:ea typeface="+mn-ea"/>
              <a:cs typeface="+mn-cs"/>
            </a:endParaRPr>
          </a:p>
          <a:p>
            <a:pPr marL="171450" lvl="0" indent="-171450"/>
            <a:r>
              <a:rPr lang="fr-FR" sz="1100" kern="1200" dirty="0" smtClean="0">
                <a:solidFill>
                  <a:schemeClr val="tx1"/>
                </a:solidFill>
                <a:effectLst/>
                <a:latin typeface="+mn-lt"/>
                <a:ea typeface="+mn-ea"/>
                <a:cs typeface="+mn-cs"/>
              </a:rPr>
              <a:t>La Commission européenne</a:t>
            </a:r>
            <a:endParaRPr lang="it-IT" sz="1100" kern="1200" dirty="0" smtClean="0">
              <a:solidFill>
                <a:schemeClr val="tx1"/>
              </a:solidFill>
              <a:effectLst/>
              <a:latin typeface="+mn-lt"/>
              <a:ea typeface="+mn-ea"/>
              <a:cs typeface="+mn-cs"/>
            </a:endParaRPr>
          </a:p>
          <a:p>
            <a:pPr marL="171450" lvl="0" indent="-171450"/>
            <a:r>
              <a:rPr lang="fr-FR" sz="1100" kern="1200" dirty="0" smtClean="0">
                <a:solidFill>
                  <a:schemeClr val="tx1"/>
                </a:solidFill>
                <a:effectLst/>
                <a:latin typeface="+mn-lt"/>
                <a:ea typeface="+mn-ea"/>
                <a:cs typeface="+mn-cs"/>
              </a:rPr>
              <a:t>La Cour de justice</a:t>
            </a:r>
            <a:endParaRPr lang="it-IT" sz="1100" kern="1200" dirty="0" smtClean="0">
              <a:solidFill>
                <a:schemeClr val="tx1"/>
              </a:solidFill>
              <a:effectLst/>
              <a:latin typeface="+mn-lt"/>
              <a:ea typeface="+mn-ea"/>
              <a:cs typeface="+mn-cs"/>
            </a:endParaRPr>
          </a:p>
          <a:p>
            <a:pPr marL="171450" lvl="0" indent="-171450"/>
            <a:r>
              <a:rPr lang="fr-FR" sz="1100" kern="1200" dirty="0" smtClean="0">
                <a:solidFill>
                  <a:schemeClr val="tx1"/>
                </a:solidFill>
                <a:effectLst/>
                <a:latin typeface="+mn-lt"/>
                <a:ea typeface="+mn-ea"/>
                <a:cs typeface="+mn-cs"/>
              </a:rPr>
              <a:t>la Cour des comptes</a:t>
            </a:r>
            <a:endParaRPr lang="it-IT"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Les trois institutions responsables de la législation communautaire sont les suivantes:</a:t>
            </a:r>
            <a:endParaRPr lang="it-IT" sz="1100" kern="1200" dirty="0" smtClean="0">
              <a:solidFill>
                <a:schemeClr val="tx1"/>
              </a:solidFill>
              <a:effectLst/>
              <a:latin typeface="+mn-lt"/>
              <a:ea typeface="+mn-ea"/>
              <a:cs typeface="+mn-cs"/>
            </a:endParaRPr>
          </a:p>
          <a:p>
            <a:pPr marL="171450" lvl="0" indent="-171450"/>
            <a:r>
              <a:rPr lang="fr-FR" sz="1100" kern="1200" dirty="0" smtClean="0">
                <a:solidFill>
                  <a:schemeClr val="tx1"/>
                </a:solidFill>
                <a:effectLst/>
                <a:latin typeface="+mn-lt"/>
                <a:ea typeface="+mn-ea"/>
                <a:cs typeface="+mn-cs"/>
              </a:rPr>
              <a:t>Le Parlement européen, qui est élu par les citoyens de l'UE lors d'élections qui ont lieu tous les 5 ans.</a:t>
            </a:r>
            <a:endParaRPr lang="it-IT" sz="1100" kern="1200" dirty="0" smtClean="0">
              <a:solidFill>
                <a:schemeClr val="tx1"/>
              </a:solidFill>
              <a:effectLst/>
              <a:latin typeface="+mn-lt"/>
              <a:ea typeface="+mn-ea"/>
              <a:cs typeface="+mn-cs"/>
            </a:endParaRPr>
          </a:p>
          <a:p>
            <a:pPr marL="171450" lvl="0" indent="-171450"/>
            <a:r>
              <a:rPr lang="fr-FR" sz="1100" kern="1200" dirty="0" smtClean="0">
                <a:solidFill>
                  <a:schemeClr val="tx1"/>
                </a:solidFill>
                <a:effectLst/>
                <a:latin typeface="+mn-lt"/>
                <a:ea typeface="+mn-ea"/>
                <a:cs typeface="+mn-cs"/>
              </a:rPr>
              <a:t>Le Conseil de l'Union européenne, qui représente les gouvernements des pays membres. </a:t>
            </a:r>
            <a:endParaRPr lang="it-IT" sz="1100" kern="1200" dirty="0" smtClean="0">
              <a:solidFill>
                <a:schemeClr val="tx1"/>
              </a:solidFill>
              <a:effectLst/>
              <a:latin typeface="+mn-lt"/>
              <a:ea typeface="+mn-ea"/>
              <a:cs typeface="+mn-cs"/>
            </a:endParaRPr>
          </a:p>
          <a:p>
            <a:pPr marL="171450" indent="-171450"/>
            <a:r>
              <a:rPr lang="fr-FR" sz="1100" kern="1200" dirty="0" smtClean="0">
                <a:solidFill>
                  <a:schemeClr val="tx1"/>
                </a:solidFill>
                <a:effectLst/>
                <a:latin typeface="+mn-lt"/>
                <a:ea typeface="+mn-ea"/>
                <a:cs typeface="+mn-cs"/>
              </a:rPr>
              <a:t>La Commission européenne, qui représente les intérêts de l'Union dans son ensemble.</a:t>
            </a:r>
            <a:r>
              <a:rPr lang="it-IT" dirty="0" smtClean="0">
                <a:effectLst/>
              </a:rPr>
              <a:t> </a:t>
            </a: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177902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r>
              <a:rPr lang="fr-FR" sz="1100" kern="1200" dirty="0" smtClean="0">
                <a:solidFill>
                  <a:schemeClr val="tx1"/>
                </a:solidFill>
                <a:effectLst/>
                <a:latin typeface="+mn-lt"/>
                <a:ea typeface="+mn-ea"/>
                <a:cs typeface="+mn-cs"/>
              </a:rPr>
              <a:t>Le Parlement européen est l'institution qui représente les citoyens des 28 États membres de l'UE. Le Parlement se compose de 751 députés européens élus tous les 5 ans.  </a:t>
            </a:r>
            <a:endParaRPr lang="it-IT"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Le Parlement européen est actuellement présidé par Antonio </a:t>
            </a:r>
            <a:r>
              <a:rPr lang="fr-FR" sz="1100" kern="1200" dirty="0" err="1" smtClean="0">
                <a:solidFill>
                  <a:schemeClr val="tx1"/>
                </a:solidFill>
                <a:effectLst/>
                <a:latin typeface="+mn-lt"/>
                <a:ea typeface="+mn-ea"/>
                <a:cs typeface="+mn-cs"/>
              </a:rPr>
              <a:t>Tajani</a:t>
            </a:r>
            <a:r>
              <a:rPr lang="fr-FR" sz="1100" kern="1200" dirty="0" smtClean="0">
                <a:solidFill>
                  <a:schemeClr val="tx1"/>
                </a:solidFill>
                <a:effectLst/>
                <a:latin typeface="+mn-lt"/>
                <a:ea typeface="+mn-ea"/>
                <a:cs typeface="+mn-cs"/>
              </a:rPr>
              <a:t> qui supervise les activités du Parlement. Le Président est élu tous les deux ans et demi. </a:t>
            </a:r>
            <a:endParaRPr lang="it-IT"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Les députés européens siègent dans huit groupes politiques qui sont basés sur l'affiliation politique plutôt que sur la nationalité. Les députés européens votent généralement avec le groupe qu'ils ont choisi, mais ne sont pas obligés de le faire. </a:t>
            </a:r>
            <a:endParaRPr lang="it-IT" sz="1100" kern="1200" dirty="0" smtClean="0">
              <a:solidFill>
                <a:schemeClr val="tx1"/>
              </a:solidFill>
              <a:effectLst/>
              <a:latin typeface="+mn-lt"/>
              <a:ea typeface="+mn-ea"/>
              <a:cs typeface="+mn-cs"/>
            </a:endParaRPr>
          </a:p>
          <a:p>
            <a:pPr>
              <a:buNone/>
            </a:pPr>
            <a:endParaRPr lang="fr-FR"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Les députés européens travaillent au sein de 24 commissions, dont les suivantes : Affaires étrangères ; Droits de l'homme ; Sécurité et défense ; Développement ; Commerce international ; Budgets.</a:t>
            </a:r>
            <a:endParaRPr lang="it-IT" sz="1100" kern="1200" dirty="0" smtClean="0">
              <a:solidFill>
                <a:schemeClr val="tx1"/>
              </a:solidFill>
              <a:effectLst/>
              <a:latin typeface="+mn-lt"/>
              <a:ea typeface="+mn-ea"/>
              <a:cs typeface="+mn-cs"/>
            </a:endParaRPr>
          </a:p>
          <a:p>
            <a:pPr>
              <a:buNone/>
            </a:pPr>
            <a:endParaRPr lang="fr-FR"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Il y a 44 délégations qui travaillent avec des parlements de pays non membres de l'UE, par exemple, en négociant avec des pays qui souhaitent adhérer à l'UE. </a:t>
            </a:r>
            <a:endParaRPr lang="it-IT"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Les principaux pouvoirs du Parlement sont les suivants:</a:t>
            </a:r>
            <a:endParaRPr lang="it-IT" sz="1100" kern="1200" dirty="0" smtClean="0">
              <a:solidFill>
                <a:schemeClr val="tx1"/>
              </a:solidFill>
              <a:effectLst/>
              <a:latin typeface="+mn-lt"/>
              <a:ea typeface="+mn-ea"/>
              <a:cs typeface="+mn-cs"/>
            </a:endParaRPr>
          </a:p>
          <a:p>
            <a:pPr marL="171450" lvl="0" indent="-171450"/>
            <a:r>
              <a:rPr lang="fr-FR" sz="1100" kern="1200" dirty="0" smtClean="0">
                <a:solidFill>
                  <a:schemeClr val="tx1"/>
                </a:solidFill>
                <a:effectLst/>
                <a:latin typeface="+mn-lt"/>
                <a:ea typeface="+mn-ea"/>
                <a:cs typeface="+mn-cs"/>
              </a:rPr>
              <a:t>Législation - Ce pouvoir est partagé avec le Conseil de l'Union européenne.</a:t>
            </a:r>
            <a:endParaRPr lang="it-IT" sz="1100" kern="1200" dirty="0" smtClean="0">
              <a:solidFill>
                <a:schemeClr val="tx1"/>
              </a:solidFill>
              <a:effectLst/>
              <a:latin typeface="+mn-lt"/>
              <a:ea typeface="+mn-ea"/>
              <a:cs typeface="+mn-cs"/>
            </a:endParaRPr>
          </a:p>
          <a:p>
            <a:pPr marL="171450" lvl="0" indent="-171450"/>
            <a:r>
              <a:rPr lang="fr-FR" sz="1100" kern="1200" dirty="0" smtClean="0">
                <a:solidFill>
                  <a:schemeClr val="tx1"/>
                </a:solidFill>
                <a:effectLst/>
                <a:latin typeface="+mn-lt"/>
                <a:ea typeface="+mn-ea"/>
                <a:cs typeface="+mn-cs"/>
              </a:rPr>
              <a:t>Finances - La surveillance des dépenses de l'UE. Cette responsabilité est également partagée avec le Conseil de l'Union européenne.</a:t>
            </a:r>
            <a:endParaRPr lang="it-IT" sz="1100" kern="1200" dirty="0" smtClean="0">
              <a:solidFill>
                <a:schemeClr val="tx1"/>
              </a:solidFill>
              <a:effectLst/>
              <a:latin typeface="+mn-lt"/>
              <a:ea typeface="+mn-ea"/>
              <a:cs typeface="+mn-cs"/>
            </a:endParaRPr>
          </a:p>
          <a:p>
            <a:pPr marL="171450" lvl="0" indent="-171450"/>
            <a:r>
              <a:rPr lang="fr-FR" sz="1100" kern="1200" dirty="0" smtClean="0">
                <a:solidFill>
                  <a:schemeClr val="tx1"/>
                </a:solidFill>
                <a:effectLst/>
                <a:latin typeface="+mn-lt"/>
                <a:ea typeface="+mn-ea"/>
                <a:cs typeface="+mn-cs"/>
              </a:rPr>
              <a:t>Contrôle démocratique - toutes les activités communautaires de l'UE sont supervisées par le Parlement. La Commission européenne doit soumettre des rapports sur ses activités au Parlement. </a:t>
            </a:r>
            <a:endParaRPr lang="it-IT" sz="1100" kern="1200" dirty="0" smtClean="0">
              <a:solidFill>
                <a:schemeClr val="tx1"/>
              </a:solidFill>
              <a:effectLst/>
              <a:latin typeface="+mn-lt"/>
              <a:ea typeface="+mn-ea"/>
              <a:cs typeface="+mn-cs"/>
            </a:endParaRPr>
          </a:p>
          <a:p>
            <a:pPr marL="171450" lvl="0" indent="-171450"/>
            <a:r>
              <a:rPr lang="fr-FR" sz="1100" kern="1200" dirty="0" smtClean="0">
                <a:solidFill>
                  <a:schemeClr val="tx1"/>
                </a:solidFill>
                <a:effectLst/>
                <a:latin typeface="+mn-lt"/>
                <a:ea typeface="+mn-ea"/>
                <a:cs typeface="+mn-cs"/>
              </a:rPr>
              <a:t>Le Parlement européen suit également les négociations avec les pays qui souhaitent adhérer à l'UE et a le pouvoir d'approuver ou d'opposer son veto à leur adhésion. </a:t>
            </a: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171576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r>
              <a:rPr lang="fr-FR" sz="1100" kern="1200" dirty="0" smtClean="0">
                <a:solidFill>
                  <a:schemeClr val="tx1"/>
                </a:solidFill>
                <a:effectLst/>
                <a:latin typeface="+mn-lt"/>
                <a:ea typeface="+mn-ea"/>
                <a:cs typeface="+mn-cs"/>
              </a:rPr>
              <a:t>Le Conseil de l'Union européenne, composé d'un ministre de chaque État membre, est le principal organe décisionnel de l'UE. </a:t>
            </a:r>
          </a:p>
          <a:p>
            <a:pPr>
              <a:buNone/>
            </a:pPr>
            <a:endParaRPr lang="fr-FR"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Il partage le pouvoir législatif avec le Parlement européen en adoptant les propositions présentées par la Commission européenne. </a:t>
            </a:r>
          </a:p>
          <a:p>
            <a:pPr>
              <a:buNone/>
            </a:pPr>
            <a:r>
              <a:rPr lang="fr-FR" sz="1100" kern="1200" dirty="0" smtClean="0">
                <a:solidFill>
                  <a:schemeClr val="tx1"/>
                </a:solidFill>
                <a:effectLst/>
                <a:latin typeface="+mn-lt"/>
                <a:ea typeface="+mn-ea"/>
                <a:cs typeface="+mn-cs"/>
              </a:rPr>
              <a:t>Il partage également la responsabilité des dépenses de l'UE avec le Parlement européen. Chaque État membre assure la présidence à tour de rôle pendant six mois.</a:t>
            </a:r>
            <a:endParaRPr lang="it-IT" sz="1100" kern="1200" dirty="0" smtClean="0">
              <a:solidFill>
                <a:schemeClr val="tx1"/>
              </a:solidFill>
              <a:effectLst/>
              <a:latin typeface="+mn-lt"/>
              <a:ea typeface="+mn-ea"/>
              <a:cs typeface="+mn-cs"/>
            </a:endParaRPr>
          </a:p>
          <a:p>
            <a:pPr>
              <a:buNone/>
            </a:pPr>
            <a:endParaRPr lang="fr-FR"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Les réunions du Conseil sont organisées par sujet. Par exemple, les ministres de l'éducation ou les ministres de l'agriculture se réuniront si ces sujets sont discutés. Les ministres ont le pouvoir d'engager leur gouvernement à l'égard de toute décision convenue lors des réunions.</a:t>
            </a:r>
            <a:r>
              <a:rPr lang="it-IT" dirty="0" smtClean="0">
                <a:effectLst/>
              </a:rPr>
              <a:t> </a:t>
            </a: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92446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r>
              <a:rPr lang="fr-FR" sz="1100" kern="1200" dirty="0" smtClean="0">
                <a:solidFill>
                  <a:schemeClr val="tx1"/>
                </a:solidFill>
                <a:effectLst/>
                <a:latin typeface="+mn-lt"/>
                <a:ea typeface="+mn-ea"/>
                <a:cs typeface="+mn-cs"/>
              </a:rPr>
              <a:t>La Commission européenne est basée à Bruxelles, en Belgique, et est composée de 28 commissaires, un par pays, et dirigée par un président de la Commission. Le président actuel est Jean-Claude Juncker. Le Président est nommé par les gouvernements des Etats membres en consultation avec le Parlement européen. Chaque État membre nomme son propre commissaire européen et tous les membres doivent être approuvés par le Parlement européen. Le mandat des commissaires est de cinq ans renouvelable. Chacun d'entre eux se voit attribuer un domaine de responsabilité, ou portefeuille, par le président et doit représenter l'intérêt de l'UE dans son rôle. La Commission se réunit une fois par semaine et prend des décisions sur les politiques par un vote majoritaire.  </a:t>
            </a:r>
          </a:p>
          <a:p>
            <a:pPr>
              <a:buNone/>
            </a:pPr>
            <a:endParaRPr lang="it-IT"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La principale fonction de la Commission est d'initier une nouvelle législation en faisant des propositions et en mettant en œuvre les décisions prises par le Parlement européen et le Conseil de l'Union européenne.</a:t>
            </a:r>
            <a:endParaRPr lang="it-IT" sz="1100" kern="1200" dirty="0" smtClean="0">
              <a:solidFill>
                <a:schemeClr val="tx1"/>
              </a:solidFill>
              <a:effectLst/>
              <a:latin typeface="+mn-lt"/>
              <a:ea typeface="+mn-ea"/>
              <a:cs typeface="+mn-cs"/>
            </a:endParaRPr>
          </a:p>
          <a:p>
            <a:pPr>
              <a:buNone/>
            </a:pPr>
            <a:endParaRPr lang="fr-FR"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La Commission a également la responsabilité, avec la Cour de justice, de veiller à ce que la législation de l'UE soit appliquée par les pays membres et d'engager des procédures contre les États membres ou les entreprises si la législation de l'UE n'est pas respectée.  </a:t>
            </a:r>
            <a:endParaRPr lang="it-IT" sz="1100" kern="1200" dirty="0" smtClean="0">
              <a:solidFill>
                <a:schemeClr val="tx1"/>
              </a:solidFill>
              <a:effectLst/>
              <a:latin typeface="+mn-lt"/>
              <a:ea typeface="+mn-ea"/>
              <a:cs typeface="+mn-cs"/>
            </a:endParaRPr>
          </a:p>
          <a:p>
            <a:pPr>
              <a:buNone/>
            </a:pPr>
            <a:endParaRPr lang="fr-FR"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L'une de ses fonctions importantes est de représenter l'UE au niveau international, en négociant des accords commerciaux avec des pays tiers et en travaillant avec des organismes internationaux sur des questions telles que l'aide humanitaire. </a:t>
            </a:r>
            <a:endParaRPr lang="it-IT" sz="1100" kern="1200" dirty="0" smtClean="0">
              <a:solidFill>
                <a:schemeClr val="tx1"/>
              </a:solidFill>
              <a:effectLst/>
              <a:latin typeface="+mn-lt"/>
              <a:ea typeface="+mn-ea"/>
              <a:cs typeface="+mn-cs"/>
            </a:endParaRPr>
          </a:p>
          <a:p>
            <a:pPr>
              <a:buNone/>
            </a:pPr>
            <a:endParaRPr lang="fr-FR"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La Commission emploie plus de 23 000 personnes, recrutées dans les différents Etats membres, pour l'assister dans son fonctionnement ou au sein de l'institution en tant qu'interprètes, personnel administratif, juristes, économistes, etc. Le personnel est basé dans les bureaux de la Commission européenne à Luxembourg, dans tous les pays de l'UE et dans les villes du monde entier. </a:t>
            </a:r>
            <a:endParaRPr lang="it-IT" sz="1100" kern="1200" dirty="0" smtClean="0">
              <a:solidFill>
                <a:schemeClr val="tx1"/>
              </a:solidFill>
              <a:effectLst/>
              <a:latin typeface="+mn-lt"/>
              <a:ea typeface="+mn-ea"/>
              <a:cs typeface="+mn-cs"/>
            </a:endParaRPr>
          </a:p>
          <a:p>
            <a:pPr marL="0" indent="0">
              <a:buNone/>
            </a:pP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603097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r>
              <a:rPr lang="fr-FR" sz="1100" kern="1200" dirty="0" smtClean="0">
                <a:solidFill>
                  <a:schemeClr val="tx1"/>
                </a:solidFill>
                <a:effectLst/>
                <a:latin typeface="+mn-lt"/>
                <a:ea typeface="+mn-ea"/>
                <a:cs typeface="+mn-cs"/>
              </a:rPr>
              <a:t>La responsabilité de la Cour de justice européenne (CJCE) est de veiller à ce que le droit européen soit interprété et appliqué dans chaque État membre. Il est composé de 28 juges, un par Etat membre. En outre, huit avocats généraux assistent la CJCE dans la prise de décision.</a:t>
            </a:r>
            <a:endParaRPr lang="it-IT" sz="1100" kern="1200" dirty="0" smtClean="0">
              <a:solidFill>
                <a:schemeClr val="tx1"/>
              </a:solidFill>
              <a:effectLst/>
              <a:latin typeface="+mn-lt"/>
              <a:ea typeface="+mn-ea"/>
              <a:cs typeface="+mn-cs"/>
            </a:endParaRPr>
          </a:p>
          <a:p>
            <a:pPr>
              <a:buNone/>
            </a:pPr>
            <a:endParaRPr lang="fr-FR"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Les juges et les avocats généraux sont nommés d'un commun accord des gouvernements des États membres et doivent être dûment qualifiés et n'occuper aucun autre poste rémunéré ou non rémunéré tant qu'ils sont engagés par la CJCE.  Leur mandat dure 6 ans et peut être renouvelé. La Cour de justice européenne siège et entend des affaires tout au long de l'année</a:t>
            </a:r>
            <a:r>
              <a:rPr lang="it-IT" dirty="0" smtClean="0">
                <a:effectLst/>
              </a:rPr>
              <a:t> </a:t>
            </a: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327470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fr-FR" sz="1100" kern="1200" dirty="0" smtClean="0">
                <a:solidFill>
                  <a:schemeClr val="tx1"/>
                </a:solidFill>
                <a:effectLst/>
                <a:latin typeface="+mn-lt"/>
                <a:ea typeface="+mn-ea"/>
                <a:cs typeface="+mn-cs"/>
              </a:rPr>
              <a:t>La Cour des comptes européenne supervise et contrôle les budgets et les comptes des institutions de l'Union européenne. </a:t>
            </a:r>
          </a:p>
          <a:p>
            <a:pPr>
              <a:buNone/>
            </a:pPr>
            <a:r>
              <a:rPr lang="fr-FR" sz="1100" kern="1200" dirty="0" smtClean="0">
                <a:solidFill>
                  <a:schemeClr val="tx1"/>
                </a:solidFill>
                <a:effectLst/>
                <a:latin typeface="+mn-lt"/>
                <a:ea typeface="+mn-ea"/>
                <a:cs typeface="+mn-cs"/>
              </a:rPr>
              <a:t>La Cour des comptes est composée de 28 membres, un par Etat, ayant l'expérience de l'audit des finances publiques. </a:t>
            </a:r>
          </a:p>
          <a:p>
            <a:pPr>
              <a:buNone/>
            </a:pPr>
            <a:r>
              <a:rPr lang="fr-FR" sz="1100" kern="1200" dirty="0" smtClean="0">
                <a:solidFill>
                  <a:schemeClr val="tx1"/>
                </a:solidFill>
                <a:effectLst/>
                <a:latin typeface="+mn-lt"/>
                <a:ea typeface="+mn-ea"/>
                <a:cs typeface="+mn-cs"/>
              </a:rPr>
              <a:t>Les candidats sont nommés par le Conseil de l'Union européenne et le Parlement européen pour un mandat de 6 ans renouvelable. </a:t>
            </a:r>
          </a:p>
          <a:p>
            <a:pPr>
              <a:buNone/>
            </a:pPr>
            <a:r>
              <a:rPr lang="fr-FR" sz="1100" kern="1200" dirty="0" smtClean="0">
                <a:solidFill>
                  <a:schemeClr val="tx1"/>
                </a:solidFill>
                <a:effectLst/>
                <a:latin typeface="+mn-lt"/>
                <a:ea typeface="+mn-ea"/>
                <a:cs typeface="+mn-cs"/>
              </a:rPr>
              <a:t>Les membres de la Cour élisent un président pour un mandat de 3 ans. </a:t>
            </a:r>
            <a:endParaRPr lang="it-IT" sz="1100" kern="1200" dirty="0" smtClean="0">
              <a:solidFill>
                <a:schemeClr val="tx1"/>
              </a:solidFill>
              <a:effectLst/>
              <a:latin typeface="+mn-lt"/>
              <a:ea typeface="+mn-ea"/>
              <a:cs typeface="+mn-cs"/>
            </a:endParaRPr>
          </a:p>
          <a:p>
            <a:pPr>
              <a:buNone/>
            </a:pPr>
            <a:endParaRPr lang="fr-FR"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La Cour des comptes publie chaque année un rapport sur les dépenses de l'UE, qui peut être lu par tous au Journal officiel de la Communauté. Le siège de la Cour des comptes européenne se trouve à Luxembourg.</a:t>
            </a:r>
            <a:endParaRPr lang="it-IT" sz="1100" kern="1200" dirty="0" smtClean="0">
              <a:solidFill>
                <a:schemeClr val="tx1"/>
              </a:solidFill>
              <a:effectLst/>
              <a:latin typeface="+mn-lt"/>
              <a:ea typeface="+mn-ea"/>
              <a:cs typeface="+mn-cs"/>
            </a:endParaRPr>
          </a:p>
          <a:p>
            <a:pPr marL="0" indent="0">
              <a:buNone/>
            </a:pP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228541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lstStyle/>
          <a:p>
            <a:pPr>
              <a:buNone/>
            </a:pPr>
            <a:r>
              <a:rPr lang="fr-FR" sz="1100" kern="1200" dirty="0" smtClean="0">
                <a:solidFill>
                  <a:schemeClr val="tx1"/>
                </a:solidFill>
                <a:effectLst/>
                <a:latin typeface="+mn-lt"/>
                <a:ea typeface="+mn-ea"/>
                <a:cs typeface="+mn-cs"/>
              </a:rPr>
              <a:t>En tant que citoyen européen, vous avez les droits suivants:</a:t>
            </a:r>
            <a:endParaRPr lang="it-IT" sz="1100" kern="1200" dirty="0" smtClean="0">
              <a:solidFill>
                <a:schemeClr val="tx1"/>
              </a:solidFill>
              <a:effectLst/>
              <a:latin typeface="+mn-lt"/>
              <a:ea typeface="+mn-ea"/>
              <a:cs typeface="+mn-cs"/>
            </a:endParaRPr>
          </a:p>
          <a:p>
            <a:pPr marL="171450" lvl="0" indent="-171450"/>
            <a:r>
              <a:rPr lang="fr-FR" sz="1100" kern="1200" dirty="0" smtClean="0">
                <a:solidFill>
                  <a:schemeClr val="tx1"/>
                </a:solidFill>
                <a:effectLst/>
                <a:latin typeface="+mn-lt"/>
                <a:ea typeface="+mn-ea"/>
                <a:cs typeface="+mn-cs"/>
              </a:rPr>
              <a:t>le droit de circuler et de séjourner librement sur le territoire des États membres.</a:t>
            </a:r>
            <a:endParaRPr lang="it-IT" sz="1100" kern="1200" dirty="0" smtClean="0">
              <a:solidFill>
                <a:schemeClr val="tx1"/>
              </a:solidFill>
              <a:effectLst/>
              <a:latin typeface="+mn-lt"/>
              <a:ea typeface="+mn-ea"/>
              <a:cs typeface="+mn-cs"/>
            </a:endParaRPr>
          </a:p>
          <a:p>
            <a:pPr marL="171450" lvl="0" indent="-171450"/>
            <a:r>
              <a:rPr lang="fr-FR" sz="1100" kern="1200" dirty="0" smtClean="0">
                <a:solidFill>
                  <a:schemeClr val="tx1"/>
                </a:solidFill>
                <a:effectLst/>
                <a:latin typeface="+mn-lt"/>
                <a:ea typeface="+mn-ea"/>
                <a:cs typeface="+mn-cs"/>
              </a:rPr>
              <a:t>le droit de vote et d'éligibilité aux élections européennes et locales.</a:t>
            </a:r>
            <a:endParaRPr lang="it-IT" sz="1100" kern="1200" dirty="0" smtClean="0">
              <a:solidFill>
                <a:schemeClr val="tx1"/>
              </a:solidFill>
              <a:effectLst/>
              <a:latin typeface="+mn-lt"/>
              <a:ea typeface="+mn-ea"/>
              <a:cs typeface="+mn-cs"/>
            </a:endParaRPr>
          </a:p>
          <a:p>
            <a:pPr marL="171450" lvl="0" indent="-171450"/>
            <a:r>
              <a:rPr lang="fr-FR" sz="1100" kern="1200" dirty="0" smtClean="0">
                <a:solidFill>
                  <a:schemeClr val="tx1"/>
                </a:solidFill>
                <a:effectLst/>
                <a:latin typeface="+mn-lt"/>
                <a:ea typeface="+mn-ea"/>
                <a:cs typeface="+mn-cs"/>
              </a:rPr>
              <a:t>le droit à la protection diplomatique dans les pays tiers</a:t>
            </a:r>
            <a:endParaRPr lang="it-IT" sz="1100" kern="1200" dirty="0" smtClean="0">
              <a:solidFill>
                <a:schemeClr val="tx1"/>
              </a:solidFill>
              <a:effectLst/>
              <a:latin typeface="+mn-lt"/>
              <a:ea typeface="+mn-ea"/>
              <a:cs typeface="+mn-cs"/>
            </a:endParaRPr>
          </a:p>
          <a:p>
            <a:pPr marL="171450" lvl="0" indent="-171450"/>
            <a:r>
              <a:rPr lang="fr-FR" sz="1100" kern="1200" dirty="0" smtClean="0">
                <a:solidFill>
                  <a:schemeClr val="tx1"/>
                </a:solidFill>
                <a:effectLst/>
                <a:latin typeface="+mn-lt"/>
                <a:ea typeface="+mn-ea"/>
                <a:cs typeface="+mn-cs"/>
              </a:rPr>
              <a:t>le droit de pétition au Parlement européen</a:t>
            </a:r>
            <a:endParaRPr lang="it-IT" sz="1100" kern="1200" dirty="0" smtClean="0">
              <a:solidFill>
                <a:schemeClr val="tx1"/>
              </a:solidFill>
              <a:effectLst/>
              <a:latin typeface="+mn-lt"/>
              <a:ea typeface="+mn-ea"/>
              <a:cs typeface="+mn-cs"/>
            </a:endParaRPr>
          </a:p>
          <a:p>
            <a:pPr marL="171450" lvl="0" indent="-171450"/>
            <a:r>
              <a:rPr lang="fr-FR" sz="1100" kern="1200" dirty="0" smtClean="0">
                <a:solidFill>
                  <a:schemeClr val="tx1"/>
                </a:solidFill>
                <a:effectLst/>
                <a:latin typeface="+mn-lt"/>
                <a:ea typeface="+mn-ea"/>
                <a:cs typeface="+mn-cs"/>
              </a:rPr>
              <a:t>le droit de porter plainte devant le Médiateur européen.</a:t>
            </a:r>
            <a:endParaRPr lang="it-IT" sz="1100" kern="1200" dirty="0" smtClean="0">
              <a:solidFill>
                <a:schemeClr val="tx1"/>
              </a:solidFill>
              <a:effectLst/>
              <a:latin typeface="+mn-lt"/>
              <a:ea typeface="+mn-ea"/>
              <a:cs typeface="+mn-cs"/>
            </a:endParaRPr>
          </a:p>
          <a:p>
            <a:pPr marL="171450" lvl="0" indent="-171450"/>
            <a:r>
              <a:rPr lang="fr-FR" sz="1100" kern="1200" dirty="0" smtClean="0">
                <a:solidFill>
                  <a:schemeClr val="tx1"/>
                </a:solidFill>
                <a:effectLst/>
                <a:latin typeface="+mn-lt"/>
                <a:ea typeface="+mn-ea"/>
                <a:cs typeface="+mn-cs"/>
              </a:rPr>
              <a:t>le droit de s'adresser à l'une des institutions ou organes de l'Union dans l'une des langues officielles et de recevoir une réponse dans la même langue.</a:t>
            </a:r>
            <a:endParaRPr lang="it-IT" sz="1100" kern="1200" dirty="0" smtClean="0">
              <a:solidFill>
                <a:schemeClr val="tx1"/>
              </a:solidFill>
              <a:effectLst/>
              <a:latin typeface="+mn-lt"/>
              <a:ea typeface="+mn-ea"/>
              <a:cs typeface="+mn-cs"/>
            </a:endParaRPr>
          </a:p>
          <a:p>
            <a:pPr marL="171450" lvl="0" indent="-171450"/>
            <a:r>
              <a:rPr lang="fr-FR" sz="1100" kern="1200" dirty="0" smtClean="0">
                <a:solidFill>
                  <a:schemeClr val="tx1"/>
                </a:solidFill>
                <a:effectLst/>
                <a:latin typeface="+mn-lt"/>
                <a:ea typeface="+mn-ea"/>
                <a:cs typeface="+mn-cs"/>
              </a:rPr>
              <a:t>le droit d'accès aux documents officiels du Parlement européen</a:t>
            </a:r>
            <a:endParaRPr lang="it-IT" sz="1100" kern="1200" dirty="0" smtClean="0">
              <a:solidFill>
                <a:schemeClr val="tx1"/>
              </a:solidFill>
              <a:effectLst/>
              <a:latin typeface="+mn-lt"/>
              <a:ea typeface="+mn-ea"/>
              <a:cs typeface="+mn-cs"/>
            </a:endParaRPr>
          </a:p>
          <a:p>
            <a:pPr>
              <a:buNone/>
            </a:pPr>
            <a:endParaRPr lang="fr-FR"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Les groupes peuvent demander à visiter le Parlement européen à Bruxelles, Luxembourg ou Strasbourg où ils peuvent rencontrer un fonctionnaire qui leur expliquera le fonctionnement du Parlement. </a:t>
            </a:r>
            <a:endParaRPr lang="it-IT" sz="1100" kern="1200" dirty="0" smtClean="0">
              <a:solidFill>
                <a:schemeClr val="tx1"/>
              </a:solidFill>
              <a:effectLst/>
              <a:latin typeface="+mn-lt"/>
              <a:ea typeface="+mn-ea"/>
              <a:cs typeface="+mn-cs"/>
            </a:endParaRPr>
          </a:p>
          <a:p>
            <a:pPr>
              <a:buNone/>
            </a:pPr>
            <a:endParaRPr lang="fr-FR" sz="1100" kern="1200" dirty="0" smtClean="0">
              <a:solidFill>
                <a:schemeClr val="tx1"/>
              </a:solidFill>
              <a:effectLst/>
              <a:latin typeface="+mn-lt"/>
              <a:ea typeface="+mn-ea"/>
              <a:cs typeface="+mn-cs"/>
            </a:endParaRPr>
          </a:p>
          <a:p>
            <a:pPr>
              <a:buNone/>
            </a:pPr>
            <a:r>
              <a:rPr lang="fr-FR" sz="1100" kern="1200" dirty="0" smtClean="0">
                <a:solidFill>
                  <a:schemeClr val="tx1"/>
                </a:solidFill>
                <a:effectLst/>
                <a:latin typeface="+mn-lt"/>
                <a:ea typeface="+mn-ea"/>
                <a:cs typeface="+mn-cs"/>
              </a:rPr>
              <a:t>Les membres de l'UE peuvent soumettre une pétition au Parlement européen, en tant qu'individu ou en tant que membre d'un groupe, sur des questions qui les concernent directement et qui relèvent de la compétence de l'Union européenne.</a:t>
            </a:r>
            <a:r>
              <a:rPr lang="it-IT" dirty="0" smtClean="0">
                <a:effectLst/>
              </a:rPr>
              <a:t> </a:t>
            </a: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038566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D5D85A"/>
        </a:solidFill>
        <a:effectLst/>
      </p:bgPr>
    </p:bg>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3012325" y="2960550"/>
            <a:ext cx="5445900" cy="2405700"/>
          </a:xfrm>
          <a:prstGeom prst="rect">
            <a:avLst/>
          </a:prstGeom>
        </p:spPr>
        <p:txBody>
          <a:bodyPr wrap="square" lIns="91425" tIns="91425" rIns="91425" bIns="91425" anchor="b" anchorCtr="0"/>
          <a:lstStyle>
            <a:lvl1pPr lvl="0" algn="r">
              <a:spcBef>
                <a:spcPts val="0"/>
              </a:spcBef>
              <a:buSzPct val="100000"/>
              <a:defRPr sz="4800"/>
            </a:lvl1pPr>
            <a:lvl2pPr lvl="1" algn="r">
              <a:spcBef>
                <a:spcPts val="0"/>
              </a:spcBef>
              <a:buSzPct val="100000"/>
              <a:defRPr sz="6000"/>
            </a:lvl2pPr>
            <a:lvl3pPr lvl="2" algn="r">
              <a:spcBef>
                <a:spcPts val="0"/>
              </a:spcBef>
              <a:buSzPct val="100000"/>
              <a:defRPr sz="6000"/>
            </a:lvl3pPr>
            <a:lvl4pPr lvl="3" algn="r">
              <a:spcBef>
                <a:spcPts val="0"/>
              </a:spcBef>
              <a:buSzPct val="100000"/>
              <a:defRPr sz="6000"/>
            </a:lvl4pPr>
            <a:lvl5pPr lvl="4" algn="r">
              <a:spcBef>
                <a:spcPts val="0"/>
              </a:spcBef>
              <a:buSzPct val="100000"/>
              <a:defRPr sz="6000"/>
            </a:lvl5pPr>
            <a:lvl6pPr lvl="5" algn="r">
              <a:spcBef>
                <a:spcPts val="0"/>
              </a:spcBef>
              <a:buSzPct val="100000"/>
              <a:defRPr sz="6000"/>
            </a:lvl6pPr>
            <a:lvl7pPr lvl="6" algn="r">
              <a:spcBef>
                <a:spcPts val="0"/>
              </a:spcBef>
              <a:buSzPct val="100000"/>
              <a:defRPr sz="6000"/>
            </a:lvl7pPr>
            <a:lvl8pPr lvl="7" algn="r">
              <a:spcBef>
                <a:spcPts val="0"/>
              </a:spcBef>
              <a:buSzPct val="100000"/>
              <a:defRPr sz="6000"/>
            </a:lvl8pPr>
            <a:lvl9pPr lvl="8" algn="r">
              <a:spcBef>
                <a:spcPts val="0"/>
              </a:spcBef>
              <a:buSzPct val="100000"/>
              <a:defRPr sz="6000"/>
            </a:lvl9pPr>
          </a:lstStyle>
          <a:p>
            <a:r>
              <a:rPr lang="en-US" smtClean="0"/>
              <a:t>Click to edit Master title style</a:t>
            </a:r>
            <a:endParaRPr/>
          </a:p>
        </p:txBody>
      </p:sp>
      <p:sp>
        <p:nvSpPr>
          <p:cNvPr id="12" name="Shape 12"/>
          <p:cNvSpPr/>
          <p:nvPr/>
        </p:nvSpPr>
        <p:spPr>
          <a:xfrm>
            <a:off x="6208125" y="5619450"/>
            <a:ext cx="22500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691200" y="0"/>
            <a:ext cx="7761600" cy="12921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mtClean="0"/>
              <a:t>Click to edit Master title style</a:t>
            </a:r>
            <a:endParaRPr/>
          </a:p>
        </p:txBody>
      </p:sp>
      <p:sp>
        <p:nvSpPr>
          <p:cNvPr id="26" name="Shape 26"/>
          <p:cNvSpPr txBox="1">
            <a:spLocks noGrp="1"/>
          </p:cNvSpPr>
          <p:nvPr>
            <p:ph type="body" idx="1"/>
          </p:nvPr>
        </p:nvSpPr>
        <p:spPr>
          <a:xfrm>
            <a:off x="691200" y="1811604"/>
            <a:ext cx="7761600" cy="4412100"/>
          </a:xfrm>
          <a:prstGeom prst="rect">
            <a:avLst/>
          </a:prstGeom>
        </p:spPr>
        <p:txBody>
          <a:bodyPr wrap="square" lIns="91425" tIns="91425" rIns="91425" bIns="91425" anchor="t" anchorCtr="0"/>
          <a:lstStyle>
            <a:lvl1pPr lvl="0">
              <a:spcBef>
                <a:spcPts val="0"/>
              </a:spcBef>
              <a:buClr>
                <a:srgbClr val="D5D85A"/>
              </a:buClr>
              <a:defRPr/>
            </a:lvl1pPr>
            <a:lvl2pPr lvl="1">
              <a:spcBef>
                <a:spcPts val="0"/>
              </a:spcBef>
              <a:buClr>
                <a:srgbClr val="D5D85A"/>
              </a:buClr>
              <a:defRPr/>
            </a:lvl2pPr>
            <a:lvl3pPr lvl="2">
              <a:spcBef>
                <a:spcPts val="0"/>
              </a:spcBef>
              <a:buClr>
                <a:srgbClr val="D5D85A"/>
              </a:buClr>
              <a:defRPr/>
            </a:lvl3pPr>
            <a:lvl4pPr lvl="3">
              <a:spcBef>
                <a:spcPts val="0"/>
              </a:spcBef>
              <a:buClr>
                <a:srgbClr val="D5D85A"/>
              </a:buClr>
              <a:defRPr/>
            </a:lvl4pPr>
            <a:lvl5pPr lvl="4">
              <a:spcBef>
                <a:spcPts val="0"/>
              </a:spcBef>
              <a:buClr>
                <a:srgbClr val="D5D85A"/>
              </a:buClr>
              <a:defRPr/>
            </a:lvl5pPr>
            <a:lvl6pPr lvl="5">
              <a:spcBef>
                <a:spcPts val="0"/>
              </a:spcBef>
              <a:buClr>
                <a:srgbClr val="D5D85A"/>
              </a:buClr>
              <a:defRPr/>
            </a:lvl6pPr>
            <a:lvl7pPr lvl="6">
              <a:spcBef>
                <a:spcPts val="0"/>
              </a:spcBef>
              <a:buClr>
                <a:srgbClr val="D5D85A"/>
              </a:buClr>
              <a:defRPr/>
            </a:lvl7pPr>
            <a:lvl8pPr lvl="7">
              <a:spcBef>
                <a:spcPts val="0"/>
              </a:spcBef>
              <a:buClr>
                <a:srgbClr val="D5D85A"/>
              </a:buClr>
              <a:defRPr/>
            </a:lvl8pPr>
            <a:lvl9pPr lvl="8">
              <a:spcBef>
                <a:spcPts val="0"/>
              </a:spcBef>
              <a:buClr>
                <a:srgbClr val="D5D85A"/>
              </a:buClr>
              <a:defRPr/>
            </a:lvl9pPr>
          </a:lstStyle>
          <a:p>
            <a:pPr lvl="0"/>
            <a:r>
              <a:rPr lang="en-US" smtClean="0"/>
              <a:t>Click to edit Master text styles</a:t>
            </a:r>
          </a:p>
        </p:txBody>
      </p:sp>
      <p:sp>
        <p:nvSpPr>
          <p:cNvPr id="27" name="Shape 27"/>
          <p:cNvSpPr/>
          <p:nvPr/>
        </p:nvSpPr>
        <p:spPr>
          <a:xfrm>
            <a:off x="813273" y="1506189"/>
            <a:ext cx="15336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
        <p:nvSpPr>
          <p:cNvPr id="28" name="Shape 28"/>
          <p:cNvSpPr/>
          <p:nvPr/>
        </p:nvSpPr>
        <p:spPr>
          <a:xfrm>
            <a:off x="0" y="0"/>
            <a:ext cx="137700" cy="6858000"/>
          </a:xfrm>
          <a:prstGeom prst="rect">
            <a:avLst/>
          </a:prstGeom>
          <a:solidFill>
            <a:srgbClr val="D5D85A"/>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691200" y="634300"/>
            <a:ext cx="7761600" cy="6579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mtClean="0"/>
              <a:t>Click to edit Master title style</a:t>
            </a:r>
            <a:endParaRPr/>
          </a:p>
        </p:txBody>
      </p:sp>
      <p:sp>
        <p:nvSpPr>
          <p:cNvPr id="31" name="Shape 31"/>
          <p:cNvSpPr txBox="1">
            <a:spLocks noGrp="1"/>
          </p:cNvSpPr>
          <p:nvPr>
            <p:ph type="body" idx="1"/>
          </p:nvPr>
        </p:nvSpPr>
        <p:spPr>
          <a:xfrm>
            <a:off x="691200" y="1857900"/>
            <a:ext cx="3767400" cy="4710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smtClean="0"/>
              <a:t>Click to edit Master text styles</a:t>
            </a:r>
          </a:p>
        </p:txBody>
      </p:sp>
      <p:sp>
        <p:nvSpPr>
          <p:cNvPr id="32" name="Shape 32"/>
          <p:cNvSpPr txBox="1">
            <a:spLocks noGrp="1"/>
          </p:cNvSpPr>
          <p:nvPr>
            <p:ph type="body" idx="2"/>
          </p:nvPr>
        </p:nvSpPr>
        <p:spPr>
          <a:xfrm>
            <a:off x="4685500" y="1857900"/>
            <a:ext cx="3767400" cy="4710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smtClean="0"/>
              <a:t>Click to edit Master text styles</a:t>
            </a:r>
          </a:p>
        </p:txBody>
      </p:sp>
      <p:sp>
        <p:nvSpPr>
          <p:cNvPr id="33" name="Shape 33"/>
          <p:cNvSpPr/>
          <p:nvPr/>
        </p:nvSpPr>
        <p:spPr>
          <a:xfrm>
            <a:off x="813273" y="1506189"/>
            <a:ext cx="15336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
        <p:nvSpPr>
          <p:cNvPr id="34" name="Shape 34"/>
          <p:cNvSpPr/>
          <p:nvPr/>
        </p:nvSpPr>
        <p:spPr>
          <a:xfrm>
            <a:off x="0" y="0"/>
            <a:ext cx="137700" cy="6858000"/>
          </a:xfrm>
          <a:prstGeom prst="rect">
            <a:avLst/>
          </a:prstGeom>
          <a:solidFill>
            <a:srgbClr val="D5D85A"/>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bg>
      <p:bgPr>
        <a:solidFill>
          <a:srgbClr val="D5D85A"/>
        </a:solidFill>
        <a:effectLst/>
      </p:bgPr>
    </p:bg>
    <p:spTree>
      <p:nvGrpSpPr>
        <p:cNvPr id="1" name="Shape 50"/>
        <p:cNvGrpSpPr/>
        <p:nvPr/>
      </p:nvGrpSpPr>
      <p:grpSpPr>
        <a:xfrm>
          <a:off x="0" y="0"/>
          <a:ext cx="0" cy="0"/>
          <a:chOff x="0" y="0"/>
          <a:chExt cx="0" cy="0"/>
        </a:xfrm>
      </p:grpSpPr>
      <p:sp>
        <p:nvSpPr>
          <p:cNvPr id="51" name="Shape 51"/>
          <p:cNvSpPr/>
          <p:nvPr/>
        </p:nvSpPr>
        <p:spPr>
          <a:xfrm>
            <a:off x="-4" y="6720300"/>
            <a:ext cx="91440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Tree>
    <p:extLst>
      <p:ext uri="{BB962C8B-B14F-4D97-AF65-F5344CB8AC3E}">
        <p14:creationId xmlns:p14="http://schemas.microsoft.com/office/powerpoint/2010/main" val="8786620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png"/><Relationship Id="rId7"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91200" y="634300"/>
            <a:ext cx="7761600" cy="657900"/>
          </a:xfrm>
          <a:prstGeom prst="rect">
            <a:avLst/>
          </a:prstGeom>
          <a:noFill/>
          <a:ln>
            <a:noFill/>
          </a:ln>
        </p:spPr>
        <p:txBody>
          <a:bodyPr wrap="square" lIns="91425" tIns="91425" rIns="91425" bIns="91425" anchor="b" anchorCtr="0"/>
          <a:lstStyle>
            <a:lvl1pPr lvl="0">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1pPr>
            <a:lvl2pPr lvl="1">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2pPr>
            <a:lvl3pPr lvl="2">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3pPr>
            <a:lvl4pPr lvl="3">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4pPr>
            <a:lvl5pPr lvl="4">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5pPr>
            <a:lvl6pPr lvl="5">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6pPr>
            <a:lvl7pPr lvl="6">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7pPr>
            <a:lvl8pPr lvl="7">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8pPr>
            <a:lvl9pPr lvl="8">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9pPr>
          </a:lstStyle>
          <a:p>
            <a:endParaRPr/>
          </a:p>
        </p:txBody>
      </p:sp>
      <p:sp>
        <p:nvSpPr>
          <p:cNvPr id="7" name="Shape 7"/>
          <p:cNvSpPr txBox="1">
            <a:spLocks noGrp="1"/>
          </p:cNvSpPr>
          <p:nvPr>
            <p:ph type="body" idx="1"/>
          </p:nvPr>
        </p:nvSpPr>
        <p:spPr>
          <a:xfrm>
            <a:off x="691200" y="1811604"/>
            <a:ext cx="7761600" cy="4412100"/>
          </a:xfrm>
          <a:prstGeom prst="rect">
            <a:avLst/>
          </a:prstGeom>
          <a:noFill/>
          <a:ln>
            <a:noFill/>
          </a:ln>
        </p:spPr>
        <p:txBody>
          <a:bodyPr wrap="square" lIns="91425" tIns="91425" rIns="91425" bIns="91425" anchor="t" anchorCtr="0"/>
          <a:lstStyle>
            <a:lvl1pPr lvl="0">
              <a:spcBef>
                <a:spcPts val="600"/>
              </a:spcBef>
              <a:buClr>
                <a:srgbClr val="D5D85A"/>
              </a:buClr>
              <a:buSzPct val="100000"/>
              <a:buFont typeface="Montserrat"/>
              <a:buChar char="▣"/>
              <a:defRPr sz="2400">
                <a:solidFill>
                  <a:srgbClr val="454F5B"/>
                </a:solidFill>
                <a:latin typeface="Montserrat"/>
                <a:ea typeface="Montserrat"/>
                <a:cs typeface="Montserrat"/>
                <a:sym typeface="Montserrat"/>
              </a:defRPr>
            </a:lvl1pPr>
            <a:lvl2pPr lvl="1">
              <a:spcBef>
                <a:spcPts val="480"/>
              </a:spcBef>
              <a:buClr>
                <a:srgbClr val="D5D85A"/>
              </a:buClr>
              <a:buSzPct val="100000"/>
              <a:buFont typeface="Montserrat"/>
              <a:buChar char="□"/>
              <a:defRPr sz="2000">
                <a:solidFill>
                  <a:srgbClr val="454F5B"/>
                </a:solidFill>
                <a:latin typeface="Montserrat"/>
                <a:ea typeface="Montserrat"/>
                <a:cs typeface="Montserrat"/>
                <a:sym typeface="Montserrat"/>
              </a:defRPr>
            </a:lvl2pPr>
            <a:lvl3pPr lvl="2">
              <a:spcBef>
                <a:spcPts val="480"/>
              </a:spcBef>
              <a:buClr>
                <a:srgbClr val="D5D85A"/>
              </a:buClr>
              <a:buSzPct val="100000"/>
              <a:buFont typeface="Montserrat"/>
              <a:buChar char="■"/>
              <a:defRPr sz="2000">
                <a:solidFill>
                  <a:srgbClr val="454F5B"/>
                </a:solidFill>
                <a:latin typeface="Montserrat"/>
                <a:ea typeface="Montserrat"/>
                <a:cs typeface="Montserrat"/>
                <a:sym typeface="Montserrat"/>
              </a:defRPr>
            </a:lvl3pPr>
            <a:lvl4pPr lvl="3">
              <a:spcBef>
                <a:spcPts val="360"/>
              </a:spcBef>
              <a:buClr>
                <a:srgbClr val="608643"/>
              </a:buClr>
              <a:buSzPct val="100000"/>
              <a:buFont typeface="Montserrat"/>
              <a:buChar char="●"/>
              <a:defRPr sz="1800">
                <a:solidFill>
                  <a:srgbClr val="454F5B"/>
                </a:solidFill>
                <a:latin typeface="Montserrat"/>
                <a:ea typeface="Montserrat"/>
                <a:cs typeface="Montserrat"/>
                <a:sym typeface="Montserrat"/>
              </a:defRPr>
            </a:lvl4pPr>
            <a:lvl5pPr lvl="4">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5pPr>
            <a:lvl6pPr lvl="5">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6pPr>
            <a:lvl7pPr lvl="6">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7pPr>
            <a:lvl8pPr lvl="7">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8pPr>
            <a:lvl9pPr lvl="8">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9pPr>
          </a:lstStyle>
          <a:p>
            <a:endParaRPr/>
          </a:p>
        </p:txBody>
      </p:sp>
      <p:pic>
        <p:nvPicPr>
          <p:cNvPr id="8" name="Shape 8" descr="engage.png"/>
          <p:cNvPicPr preferRelativeResize="0"/>
          <p:nvPr/>
        </p:nvPicPr>
        <p:blipFill>
          <a:blip r:embed="rId6">
            <a:alphaModFix/>
          </a:blip>
          <a:stretch>
            <a:fillRect/>
          </a:stretch>
        </p:blipFill>
        <p:spPr>
          <a:xfrm>
            <a:off x="6595543" y="229225"/>
            <a:ext cx="2230756" cy="1062975"/>
          </a:xfrm>
          <a:prstGeom prst="rect">
            <a:avLst/>
          </a:prstGeom>
          <a:noFill/>
          <a:ln>
            <a:noFill/>
          </a:ln>
        </p:spPr>
      </p:pic>
      <p:pic>
        <p:nvPicPr>
          <p:cNvPr id="9" name="Shape 9" descr="erasmusplus.png"/>
          <p:cNvPicPr preferRelativeResize="0"/>
          <p:nvPr/>
        </p:nvPicPr>
        <p:blipFill>
          <a:blip r:embed="rId7">
            <a:alphaModFix/>
          </a:blip>
          <a:stretch>
            <a:fillRect/>
          </a:stretch>
        </p:blipFill>
        <p:spPr>
          <a:xfrm>
            <a:off x="6454563" y="5966788"/>
            <a:ext cx="2371725" cy="6762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8" r:id="rId4"/>
  </p:sldLayoutIdLst>
  <p:transition>
    <p:fade thruBlk="1"/>
  </p:transition>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9.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012325" y="2960550"/>
            <a:ext cx="5445900" cy="2405700"/>
          </a:xfrm>
          <a:prstGeom prst="rect">
            <a:avLst/>
          </a:prstGeom>
        </p:spPr>
        <p:txBody>
          <a:bodyPr wrap="square" lIns="91425" tIns="91425" rIns="91425" bIns="91425" anchor="b" anchorCtr="0">
            <a:noAutofit/>
          </a:bodyPr>
          <a:lstStyle/>
          <a:p>
            <a:r>
              <a:rPr lang="en-US" dirty="0" smtClean="0"/>
              <a:t>Institutions </a:t>
            </a:r>
            <a:r>
              <a:rPr lang="en-US" dirty="0"/>
              <a:t>de </a:t>
            </a:r>
            <a:r>
              <a:rPr lang="en-US" dirty="0" err="1" smtClean="0"/>
              <a:t>l’UE</a:t>
            </a:r>
            <a:endParaRPr lang="e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691200" y="0"/>
            <a:ext cx="7761600" cy="1292100"/>
          </a:xfrm>
          <a:prstGeom prst="rect">
            <a:avLst/>
          </a:prstGeom>
        </p:spPr>
        <p:txBody>
          <a:bodyPr wrap="square" lIns="91425" tIns="91425" rIns="91425" bIns="91425" anchor="b" anchorCtr="0">
            <a:noAutofit/>
          </a:bodyPr>
          <a:lstStyle/>
          <a:p>
            <a:pPr lvl="0"/>
            <a:r>
              <a:rPr lang="en-GB" dirty="0" err="1" smtClean="0"/>
              <a:t>Activité</a:t>
            </a:r>
            <a:r>
              <a:rPr lang="en-GB" dirty="0" smtClean="0"/>
              <a:t> </a:t>
            </a:r>
            <a:r>
              <a:rPr lang="en-GB" dirty="0"/>
              <a:t>1 - </a:t>
            </a:r>
            <a:r>
              <a:rPr lang="en-GB" dirty="0" err="1"/>
              <a:t>Remplissez</a:t>
            </a:r>
            <a:r>
              <a:rPr lang="en-GB" dirty="0"/>
              <a:t> </a:t>
            </a:r>
            <a:r>
              <a:rPr lang="en-GB" dirty="0" smtClean="0"/>
              <a:t/>
            </a:r>
            <a:br>
              <a:rPr lang="en-GB" dirty="0" smtClean="0"/>
            </a:br>
            <a:r>
              <a:rPr lang="en-GB" dirty="0" smtClean="0"/>
              <a:t>les </a:t>
            </a:r>
            <a:r>
              <a:rPr lang="en-GB" dirty="0" err="1"/>
              <a:t>noms</a:t>
            </a:r>
            <a:r>
              <a:rPr lang="en-GB" dirty="0"/>
              <a:t> des pays de </a:t>
            </a:r>
            <a:r>
              <a:rPr lang="en-GB" dirty="0" err="1"/>
              <a:t>l'UE</a:t>
            </a:r>
            <a:endParaRPr lang="en" dirty="0"/>
          </a:p>
        </p:txBody>
      </p:sp>
      <p:pic>
        <p:nvPicPr>
          <p:cNvPr id="3" name="Shape 126"/>
          <p:cNvPicPr preferRelativeResize="0"/>
          <p:nvPr/>
        </p:nvPicPr>
        <p:blipFill rotWithShape="1">
          <a:blip r:embed="rId3">
            <a:alphaModFix/>
          </a:blip>
          <a:srcRect/>
          <a:stretch/>
        </p:blipFill>
        <p:spPr>
          <a:xfrm>
            <a:off x="3119755" y="1959313"/>
            <a:ext cx="3837940" cy="3649345"/>
          </a:xfrm>
          <a:prstGeom prst="rect">
            <a:avLst/>
          </a:prstGeom>
          <a:noFill/>
          <a:ln w="76200" cap="flat" cmpd="sng">
            <a:solidFill>
              <a:srgbClr val="F9680D"/>
            </a:solidFill>
            <a:prstDash val="solid"/>
            <a:round/>
            <a:headEnd type="none" w="sm" len="sm"/>
            <a:tailEnd type="none" w="sm" len="sm"/>
          </a:ln>
        </p:spPr>
      </p:pic>
    </p:spTree>
    <p:extLst>
      <p:ext uri="{BB962C8B-B14F-4D97-AF65-F5344CB8AC3E}">
        <p14:creationId xmlns:p14="http://schemas.microsoft.com/office/powerpoint/2010/main" val="1978191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691200" y="0"/>
            <a:ext cx="7761600" cy="1292100"/>
          </a:xfrm>
          <a:prstGeom prst="rect">
            <a:avLst/>
          </a:prstGeom>
        </p:spPr>
        <p:txBody>
          <a:bodyPr wrap="square" lIns="91425" tIns="91425" rIns="91425" bIns="91425" anchor="b" anchorCtr="0">
            <a:noAutofit/>
          </a:bodyPr>
          <a:lstStyle/>
          <a:p>
            <a:pPr lvl="0"/>
            <a:r>
              <a:rPr lang="en-GB" dirty="0" err="1" smtClean="0"/>
              <a:t>Activité</a:t>
            </a:r>
            <a:r>
              <a:rPr lang="en-GB" dirty="0" smtClean="0"/>
              <a:t> </a:t>
            </a:r>
            <a:r>
              <a:rPr lang="en-GB" dirty="0"/>
              <a:t>2 - </a:t>
            </a:r>
            <a:r>
              <a:rPr lang="en-GB" dirty="0" err="1"/>
              <a:t>Reliez</a:t>
            </a:r>
            <a:r>
              <a:rPr lang="en-GB" dirty="0"/>
              <a:t> les </a:t>
            </a:r>
            <a:r>
              <a:rPr lang="en-GB" dirty="0" err="1"/>
              <a:t>faits</a:t>
            </a:r>
            <a:endParaRPr lang="en" dirty="0"/>
          </a:p>
        </p:txBody>
      </p:sp>
      <p:sp>
        <p:nvSpPr>
          <p:cNvPr id="4" name="Shape 134"/>
          <p:cNvSpPr/>
          <p:nvPr/>
        </p:nvSpPr>
        <p:spPr>
          <a:xfrm>
            <a:off x="1104900" y="2563841"/>
            <a:ext cx="3180715" cy="514350"/>
          </a:xfrm>
          <a:prstGeom prst="roundRect">
            <a:avLst>
              <a:gd name="adj" fmla="val 16667"/>
            </a:avLst>
          </a:prstGeom>
          <a:solidFill>
            <a:srgbClr val="B8B2E3"/>
          </a:solidFill>
          <a:ln w="25400" cap="flat" cmpd="sng">
            <a:solidFill>
              <a:srgbClr val="2A5E8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200" b="0" i="0" u="none" strike="noStrike" cap="none">
              <a:solidFill>
                <a:schemeClr val="tx1"/>
              </a:solidFill>
              <a:latin typeface="Montserrat" charset="0"/>
              <a:ea typeface="Montserrat" charset="0"/>
              <a:cs typeface="Montserrat" charset="0"/>
              <a:sym typeface="Arial"/>
            </a:endParaRPr>
          </a:p>
        </p:txBody>
      </p:sp>
      <p:sp>
        <p:nvSpPr>
          <p:cNvPr id="5" name="Shape 135"/>
          <p:cNvSpPr/>
          <p:nvPr/>
        </p:nvSpPr>
        <p:spPr>
          <a:xfrm>
            <a:off x="5232400" y="2563841"/>
            <a:ext cx="3180715" cy="514350"/>
          </a:xfrm>
          <a:prstGeom prst="roundRect">
            <a:avLst>
              <a:gd name="adj" fmla="val 16667"/>
            </a:avLst>
          </a:prstGeom>
          <a:solidFill>
            <a:srgbClr val="ED8446"/>
          </a:solidFill>
          <a:ln w="25400" cap="flat" cmpd="sng">
            <a:solidFill>
              <a:srgbClr val="2A5E87"/>
            </a:solidFill>
            <a:prstDash val="solid"/>
            <a:round/>
            <a:headEnd type="none" w="sm" len="sm"/>
            <a:tailEnd type="none" w="sm" len="sm"/>
          </a:ln>
        </p:spPr>
        <p:txBody>
          <a:bodyPr spcFirstLastPara="1" wrap="square" lIns="91425" tIns="45700" rIns="91425" bIns="45700" anchor="ctr" anchorCtr="0">
            <a:noAutofit/>
          </a:bodyPr>
          <a:lstStyle/>
          <a:p>
            <a:pPr lvl="0" algn="ctr">
              <a:buClr>
                <a:schemeClr val="lt1"/>
              </a:buClr>
              <a:buSzPts val="1400"/>
            </a:pPr>
            <a:r>
              <a:rPr lang="fr-FR" sz="1200" kern="1200" dirty="0" smtClean="0">
                <a:solidFill>
                  <a:schemeClr val="tx1"/>
                </a:solidFill>
                <a:latin typeface="Montserrat" charset="0"/>
                <a:ea typeface="Montserrat" charset="0"/>
                <a:cs typeface="Montserrat" charset="0"/>
              </a:rPr>
              <a:t>Il est </a:t>
            </a:r>
            <a:r>
              <a:rPr lang="fr-FR" sz="1200" kern="1200" dirty="0">
                <a:solidFill>
                  <a:schemeClr val="tx1"/>
                </a:solidFill>
                <a:latin typeface="Montserrat" charset="0"/>
                <a:ea typeface="Montserrat" charset="0"/>
                <a:cs typeface="Montserrat" charset="0"/>
              </a:rPr>
              <a:t>composée de 28 </a:t>
            </a:r>
            <a:r>
              <a:rPr lang="fr-FR" sz="1200" kern="1200" dirty="0" smtClean="0">
                <a:solidFill>
                  <a:schemeClr val="tx1"/>
                </a:solidFill>
                <a:latin typeface="Montserrat" charset="0"/>
                <a:ea typeface="Montserrat" charset="0"/>
                <a:cs typeface="Montserrat" charset="0"/>
              </a:rPr>
              <a:t>membres ayant </a:t>
            </a:r>
            <a:r>
              <a:rPr lang="fr-FR" sz="1200" kern="1200" dirty="0">
                <a:solidFill>
                  <a:schemeClr val="tx1"/>
                </a:solidFill>
                <a:latin typeface="Montserrat" charset="0"/>
                <a:ea typeface="Montserrat" charset="0"/>
                <a:cs typeface="Montserrat" charset="0"/>
              </a:rPr>
              <a:t>l'expérience de l'audit des finances publiques</a:t>
            </a:r>
            <a:endParaRPr sz="1200" b="0" i="0" u="none" strike="noStrike" cap="none" dirty="0">
              <a:solidFill>
                <a:schemeClr val="tx1"/>
              </a:solidFill>
              <a:latin typeface="Montserrat" charset="0"/>
              <a:ea typeface="Montserrat" charset="0"/>
              <a:cs typeface="Montserrat" charset="0"/>
              <a:sym typeface="Arial"/>
            </a:endParaRPr>
          </a:p>
        </p:txBody>
      </p:sp>
      <p:sp>
        <p:nvSpPr>
          <p:cNvPr id="6" name="Shape 136"/>
          <p:cNvSpPr/>
          <p:nvPr/>
        </p:nvSpPr>
        <p:spPr>
          <a:xfrm>
            <a:off x="5232400" y="3243926"/>
            <a:ext cx="3180715" cy="514350"/>
          </a:xfrm>
          <a:prstGeom prst="roundRect">
            <a:avLst>
              <a:gd name="adj" fmla="val 16667"/>
            </a:avLst>
          </a:prstGeom>
          <a:solidFill>
            <a:srgbClr val="ED8446"/>
          </a:solidFill>
          <a:ln w="25400" cap="flat" cmpd="sng">
            <a:solidFill>
              <a:srgbClr val="2A5E87"/>
            </a:solidFill>
            <a:prstDash val="solid"/>
            <a:round/>
            <a:headEnd type="none" w="sm" len="sm"/>
            <a:tailEnd type="none" w="sm" len="sm"/>
          </a:ln>
        </p:spPr>
        <p:txBody>
          <a:bodyPr spcFirstLastPara="1" wrap="square" lIns="91425" tIns="45700" rIns="91425" bIns="45700" anchor="ctr" anchorCtr="0">
            <a:noAutofit/>
          </a:bodyPr>
          <a:lstStyle/>
          <a:p>
            <a:pPr lvl="0" algn="ctr">
              <a:buClr>
                <a:schemeClr val="lt1"/>
              </a:buClr>
              <a:buSzPts val="1400"/>
            </a:pPr>
            <a:r>
              <a:rPr lang="fr-FR" sz="1200" kern="1200" dirty="0">
                <a:solidFill>
                  <a:schemeClr val="tx1"/>
                </a:solidFill>
                <a:latin typeface="Montserrat" charset="0"/>
                <a:ea typeface="Montserrat" charset="0"/>
                <a:cs typeface="Montserrat" charset="0"/>
              </a:rPr>
              <a:t>Le président actuel est Jean-Claude Juncker</a:t>
            </a:r>
            <a:endParaRPr sz="1200" dirty="0">
              <a:solidFill>
                <a:schemeClr val="tx1"/>
              </a:solidFill>
              <a:latin typeface="Montserrat" charset="0"/>
              <a:ea typeface="Montserrat" charset="0"/>
              <a:cs typeface="Montserrat" charset="0"/>
            </a:endParaRPr>
          </a:p>
        </p:txBody>
      </p:sp>
      <p:sp>
        <p:nvSpPr>
          <p:cNvPr id="7" name="Shape 137"/>
          <p:cNvSpPr/>
          <p:nvPr/>
        </p:nvSpPr>
        <p:spPr>
          <a:xfrm>
            <a:off x="5232400" y="3964016"/>
            <a:ext cx="3180715" cy="514350"/>
          </a:xfrm>
          <a:prstGeom prst="roundRect">
            <a:avLst>
              <a:gd name="adj" fmla="val 16667"/>
            </a:avLst>
          </a:prstGeom>
          <a:solidFill>
            <a:srgbClr val="ED8446"/>
          </a:solidFill>
          <a:ln w="25400" cap="flat" cmpd="sng">
            <a:solidFill>
              <a:srgbClr val="2A5E87"/>
            </a:solidFill>
            <a:prstDash val="solid"/>
            <a:round/>
            <a:headEnd type="none" w="sm" len="sm"/>
            <a:tailEnd type="none" w="sm" len="sm"/>
          </a:ln>
        </p:spPr>
        <p:txBody>
          <a:bodyPr spcFirstLastPara="1" wrap="square" lIns="91425" tIns="45700" rIns="91425" bIns="45700" anchor="ctr" anchorCtr="0">
            <a:noAutofit/>
          </a:bodyPr>
          <a:lstStyle/>
          <a:p>
            <a:pPr lvl="0" algn="ctr">
              <a:buClr>
                <a:schemeClr val="lt1"/>
              </a:buClr>
              <a:buSzPts val="1400"/>
            </a:pPr>
            <a:r>
              <a:rPr lang="en-GB" sz="1200" dirty="0">
                <a:solidFill>
                  <a:schemeClr val="tx1"/>
                </a:solidFill>
                <a:latin typeface="Montserrat" charset="0"/>
                <a:ea typeface="Montserrat" charset="0"/>
                <a:cs typeface="Montserrat" charset="0"/>
              </a:rPr>
              <a:t>Il y a 8 </a:t>
            </a:r>
            <a:r>
              <a:rPr lang="en-GB" sz="1200" dirty="0" err="1">
                <a:solidFill>
                  <a:schemeClr val="tx1"/>
                </a:solidFill>
                <a:latin typeface="Montserrat" charset="0"/>
                <a:ea typeface="Montserrat" charset="0"/>
                <a:cs typeface="Montserrat" charset="0"/>
              </a:rPr>
              <a:t>avocats</a:t>
            </a:r>
            <a:r>
              <a:rPr lang="en-GB" sz="1200" dirty="0">
                <a:solidFill>
                  <a:schemeClr val="tx1"/>
                </a:solidFill>
                <a:latin typeface="Montserrat" charset="0"/>
                <a:ea typeface="Montserrat" charset="0"/>
                <a:cs typeface="Montserrat" charset="0"/>
              </a:rPr>
              <a:t> </a:t>
            </a:r>
            <a:r>
              <a:rPr lang="en-GB" sz="1200" dirty="0" err="1">
                <a:solidFill>
                  <a:schemeClr val="tx1"/>
                </a:solidFill>
                <a:latin typeface="Montserrat" charset="0"/>
                <a:ea typeface="Montserrat" charset="0"/>
                <a:cs typeface="Montserrat" charset="0"/>
              </a:rPr>
              <a:t>généraux</a:t>
            </a:r>
            <a:r>
              <a:rPr lang="en-GB" sz="1200" dirty="0">
                <a:solidFill>
                  <a:schemeClr val="tx1"/>
                </a:solidFill>
                <a:latin typeface="Montserrat" charset="0"/>
                <a:ea typeface="Montserrat" charset="0"/>
                <a:cs typeface="Montserrat" charset="0"/>
              </a:rPr>
              <a:t> qui </a:t>
            </a:r>
            <a:r>
              <a:rPr lang="en-GB" sz="1200" dirty="0" err="1">
                <a:solidFill>
                  <a:schemeClr val="tx1"/>
                </a:solidFill>
                <a:latin typeface="Montserrat" charset="0"/>
                <a:ea typeface="Montserrat" charset="0"/>
                <a:cs typeface="Montserrat" charset="0"/>
              </a:rPr>
              <a:t>aident</a:t>
            </a:r>
            <a:r>
              <a:rPr lang="en-GB" sz="1200" dirty="0">
                <a:solidFill>
                  <a:schemeClr val="tx1"/>
                </a:solidFill>
                <a:latin typeface="Montserrat" charset="0"/>
                <a:ea typeface="Montserrat" charset="0"/>
                <a:cs typeface="Montserrat" charset="0"/>
              </a:rPr>
              <a:t> </a:t>
            </a:r>
            <a:r>
              <a:rPr lang="en-GB" sz="1200" dirty="0" err="1">
                <a:solidFill>
                  <a:schemeClr val="tx1"/>
                </a:solidFill>
                <a:latin typeface="Montserrat" charset="0"/>
                <a:ea typeface="Montserrat" charset="0"/>
                <a:cs typeface="Montserrat" charset="0"/>
              </a:rPr>
              <a:t>à</a:t>
            </a:r>
            <a:r>
              <a:rPr lang="en-GB" sz="1200" dirty="0">
                <a:solidFill>
                  <a:schemeClr val="tx1"/>
                </a:solidFill>
                <a:latin typeface="Montserrat" charset="0"/>
                <a:ea typeface="Montserrat" charset="0"/>
                <a:cs typeface="Montserrat" charset="0"/>
              </a:rPr>
              <a:t> </a:t>
            </a:r>
            <a:r>
              <a:rPr lang="en-GB" sz="1200" dirty="0" err="1">
                <a:solidFill>
                  <a:schemeClr val="tx1"/>
                </a:solidFill>
                <a:latin typeface="Montserrat" charset="0"/>
                <a:ea typeface="Montserrat" charset="0"/>
                <a:cs typeface="Montserrat" charset="0"/>
              </a:rPr>
              <a:t>prendre</a:t>
            </a:r>
            <a:r>
              <a:rPr lang="en-GB" sz="1200" dirty="0">
                <a:solidFill>
                  <a:schemeClr val="tx1"/>
                </a:solidFill>
                <a:latin typeface="Montserrat" charset="0"/>
                <a:ea typeface="Montserrat" charset="0"/>
                <a:cs typeface="Montserrat" charset="0"/>
              </a:rPr>
              <a:t> des </a:t>
            </a:r>
            <a:r>
              <a:rPr lang="en-GB" sz="1200" dirty="0" err="1">
                <a:solidFill>
                  <a:schemeClr val="tx1"/>
                </a:solidFill>
                <a:latin typeface="Montserrat" charset="0"/>
                <a:ea typeface="Montserrat" charset="0"/>
                <a:cs typeface="Montserrat" charset="0"/>
              </a:rPr>
              <a:t>décisions</a:t>
            </a:r>
            <a:endParaRPr sz="1200" dirty="0">
              <a:solidFill>
                <a:schemeClr val="tx1"/>
              </a:solidFill>
              <a:latin typeface="Montserrat" charset="0"/>
              <a:ea typeface="Montserrat" charset="0"/>
              <a:cs typeface="Montserrat" charset="0"/>
            </a:endParaRPr>
          </a:p>
        </p:txBody>
      </p:sp>
      <p:sp>
        <p:nvSpPr>
          <p:cNvPr id="8" name="Shape 138"/>
          <p:cNvSpPr/>
          <p:nvPr/>
        </p:nvSpPr>
        <p:spPr>
          <a:xfrm>
            <a:off x="1104900" y="3964016"/>
            <a:ext cx="3180715" cy="514350"/>
          </a:xfrm>
          <a:prstGeom prst="roundRect">
            <a:avLst>
              <a:gd name="adj" fmla="val 16667"/>
            </a:avLst>
          </a:prstGeom>
          <a:solidFill>
            <a:srgbClr val="B8B2E3"/>
          </a:solidFill>
          <a:ln w="25400" cap="flat" cmpd="sng">
            <a:solidFill>
              <a:srgbClr val="2A5E8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200" b="0" i="0" u="none" strike="noStrike" cap="none">
              <a:solidFill>
                <a:schemeClr val="tx1"/>
              </a:solidFill>
              <a:latin typeface="Montserrat" charset="0"/>
              <a:ea typeface="Montserrat" charset="0"/>
              <a:cs typeface="Montserrat" charset="0"/>
              <a:sym typeface="Arial"/>
            </a:endParaRPr>
          </a:p>
        </p:txBody>
      </p:sp>
      <p:sp>
        <p:nvSpPr>
          <p:cNvPr id="9" name="Shape 139"/>
          <p:cNvSpPr/>
          <p:nvPr/>
        </p:nvSpPr>
        <p:spPr>
          <a:xfrm>
            <a:off x="5232400" y="4677756"/>
            <a:ext cx="3180715" cy="617220"/>
          </a:xfrm>
          <a:prstGeom prst="roundRect">
            <a:avLst>
              <a:gd name="adj" fmla="val 16667"/>
            </a:avLst>
          </a:prstGeom>
          <a:solidFill>
            <a:srgbClr val="ED8446"/>
          </a:solidFill>
          <a:ln w="25400" cap="flat" cmpd="sng">
            <a:solidFill>
              <a:srgbClr val="2A5E87"/>
            </a:solidFill>
            <a:prstDash val="solid"/>
            <a:round/>
            <a:headEnd type="none" w="sm" len="sm"/>
            <a:tailEnd type="none" w="sm" len="sm"/>
          </a:ln>
        </p:spPr>
        <p:txBody>
          <a:bodyPr spcFirstLastPara="1" wrap="square" lIns="91425" tIns="45700" rIns="91425" bIns="45700" anchor="ctr" anchorCtr="0">
            <a:noAutofit/>
          </a:bodyPr>
          <a:lstStyle/>
          <a:p>
            <a:pPr lvl="0" algn="ctr">
              <a:buClr>
                <a:schemeClr val="lt1"/>
              </a:buClr>
              <a:buSzPts val="1400"/>
            </a:pPr>
            <a:r>
              <a:rPr lang="en-GB" sz="1200" dirty="0" err="1">
                <a:solidFill>
                  <a:schemeClr val="tx1"/>
                </a:solidFill>
                <a:latin typeface="Montserrat" charset="0"/>
                <a:ea typeface="Montserrat" charset="0"/>
                <a:cs typeface="Montserrat" charset="0"/>
              </a:rPr>
              <a:t>Chaque</a:t>
            </a:r>
            <a:r>
              <a:rPr lang="en-GB" sz="1200" dirty="0">
                <a:solidFill>
                  <a:schemeClr val="tx1"/>
                </a:solidFill>
                <a:latin typeface="Montserrat" charset="0"/>
                <a:ea typeface="Montserrat" charset="0"/>
                <a:cs typeface="Montserrat" charset="0"/>
              </a:rPr>
              <a:t> </a:t>
            </a:r>
            <a:r>
              <a:rPr lang="en-GB" sz="1200" dirty="0" err="1">
                <a:solidFill>
                  <a:schemeClr val="tx1"/>
                </a:solidFill>
                <a:latin typeface="Montserrat" charset="0"/>
                <a:ea typeface="Montserrat" charset="0"/>
                <a:cs typeface="Montserrat" charset="0"/>
              </a:rPr>
              <a:t>Etat</a:t>
            </a:r>
            <a:r>
              <a:rPr lang="en-GB" sz="1200" dirty="0">
                <a:solidFill>
                  <a:schemeClr val="tx1"/>
                </a:solidFill>
                <a:latin typeface="Montserrat" charset="0"/>
                <a:ea typeface="Montserrat" charset="0"/>
                <a:cs typeface="Montserrat" charset="0"/>
              </a:rPr>
              <a:t> </a:t>
            </a:r>
            <a:r>
              <a:rPr lang="en-GB" sz="1200" dirty="0" err="1">
                <a:solidFill>
                  <a:schemeClr val="tx1"/>
                </a:solidFill>
                <a:latin typeface="Montserrat" charset="0"/>
                <a:ea typeface="Montserrat" charset="0"/>
                <a:cs typeface="Montserrat" charset="0"/>
              </a:rPr>
              <a:t>membre</a:t>
            </a:r>
            <a:r>
              <a:rPr lang="en-GB" sz="1200" dirty="0">
                <a:solidFill>
                  <a:schemeClr val="tx1"/>
                </a:solidFill>
                <a:latin typeface="Montserrat" charset="0"/>
                <a:ea typeface="Montserrat" charset="0"/>
                <a:cs typeface="Montserrat" charset="0"/>
              </a:rPr>
              <a:t> assure la </a:t>
            </a:r>
            <a:r>
              <a:rPr lang="en-GB" sz="1200" dirty="0" err="1">
                <a:solidFill>
                  <a:schemeClr val="tx1"/>
                </a:solidFill>
                <a:latin typeface="Montserrat" charset="0"/>
                <a:ea typeface="Montserrat" charset="0"/>
                <a:cs typeface="Montserrat" charset="0"/>
              </a:rPr>
              <a:t>présidence</a:t>
            </a:r>
            <a:r>
              <a:rPr lang="en-GB" sz="1200" dirty="0">
                <a:solidFill>
                  <a:schemeClr val="tx1"/>
                </a:solidFill>
                <a:latin typeface="Montserrat" charset="0"/>
                <a:ea typeface="Montserrat" charset="0"/>
                <a:cs typeface="Montserrat" charset="0"/>
              </a:rPr>
              <a:t> par rotation de 6 </a:t>
            </a:r>
            <a:r>
              <a:rPr lang="en-GB" sz="1200" dirty="0" err="1">
                <a:solidFill>
                  <a:schemeClr val="tx1"/>
                </a:solidFill>
                <a:latin typeface="Montserrat" charset="0"/>
                <a:ea typeface="Montserrat" charset="0"/>
                <a:cs typeface="Montserrat" charset="0"/>
              </a:rPr>
              <a:t>mois</a:t>
            </a:r>
            <a:endParaRPr sz="1200" dirty="0">
              <a:solidFill>
                <a:schemeClr val="tx1"/>
              </a:solidFill>
              <a:latin typeface="Montserrat" charset="0"/>
              <a:ea typeface="Montserrat" charset="0"/>
              <a:cs typeface="Montserrat" charset="0"/>
            </a:endParaRPr>
          </a:p>
        </p:txBody>
      </p:sp>
      <p:sp>
        <p:nvSpPr>
          <p:cNvPr id="10" name="Shape 140"/>
          <p:cNvSpPr/>
          <p:nvPr/>
        </p:nvSpPr>
        <p:spPr>
          <a:xfrm>
            <a:off x="1104900" y="4677121"/>
            <a:ext cx="3180715" cy="514350"/>
          </a:xfrm>
          <a:prstGeom prst="roundRect">
            <a:avLst>
              <a:gd name="adj" fmla="val 16667"/>
            </a:avLst>
          </a:prstGeom>
          <a:solidFill>
            <a:srgbClr val="B8B2E3"/>
          </a:solidFill>
          <a:ln w="25400" cap="flat" cmpd="sng">
            <a:solidFill>
              <a:srgbClr val="2A5E8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200" b="0" i="0" u="none" strike="noStrike" cap="none">
              <a:solidFill>
                <a:schemeClr val="tx1"/>
              </a:solidFill>
              <a:latin typeface="Montserrat" charset="0"/>
              <a:ea typeface="Montserrat" charset="0"/>
              <a:cs typeface="Montserrat" charset="0"/>
              <a:sym typeface="Arial"/>
            </a:endParaRPr>
          </a:p>
        </p:txBody>
      </p:sp>
      <p:sp>
        <p:nvSpPr>
          <p:cNvPr id="11" name="Shape 141"/>
          <p:cNvSpPr/>
          <p:nvPr/>
        </p:nvSpPr>
        <p:spPr>
          <a:xfrm>
            <a:off x="5232400" y="5374986"/>
            <a:ext cx="3180715" cy="514350"/>
          </a:xfrm>
          <a:prstGeom prst="roundRect">
            <a:avLst>
              <a:gd name="adj" fmla="val 16667"/>
            </a:avLst>
          </a:prstGeom>
          <a:solidFill>
            <a:srgbClr val="ED8446"/>
          </a:solidFill>
          <a:ln w="25400" cap="flat" cmpd="sng">
            <a:solidFill>
              <a:srgbClr val="2A5E87"/>
            </a:solidFill>
            <a:prstDash val="solid"/>
            <a:round/>
            <a:headEnd type="none" w="sm" len="sm"/>
            <a:tailEnd type="none" w="sm" len="sm"/>
          </a:ln>
        </p:spPr>
        <p:txBody>
          <a:bodyPr spcFirstLastPara="1" wrap="square" lIns="91425" tIns="45700" rIns="91425" bIns="45700" anchor="ctr" anchorCtr="0">
            <a:noAutofit/>
          </a:bodyPr>
          <a:lstStyle/>
          <a:p>
            <a:pPr lvl="0" algn="ctr">
              <a:buClr>
                <a:schemeClr val="lt1"/>
              </a:buClr>
              <a:buSzPts val="1400"/>
            </a:pPr>
            <a:r>
              <a:rPr lang="en-GB" sz="1200" dirty="0">
                <a:solidFill>
                  <a:schemeClr val="tx1"/>
                </a:solidFill>
                <a:latin typeface="Montserrat" charset="0"/>
                <a:ea typeface="Montserrat" charset="0"/>
                <a:cs typeface="Montserrat" charset="0"/>
              </a:rPr>
              <a:t>Le </a:t>
            </a:r>
            <a:r>
              <a:rPr lang="en-GB" sz="1200" dirty="0" err="1">
                <a:solidFill>
                  <a:schemeClr val="tx1"/>
                </a:solidFill>
                <a:latin typeface="Montserrat" charset="0"/>
                <a:ea typeface="Montserrat" charset="0"/>
                <a:cs typeface="Montserrat" charset="0"/>
              </a:rPr>
              <a:t>président</a:t>
            </a:r>
            <a:r>
              <a:rPr lang="en-GB" sz="1200" dirty="0">
                <a:solidFill>
                  <a:schemeClr val="tx1"/>
                </a:solidFill>
                <a:latin typeface="Montserrat" charset="0"/>
                <a:ea typeface="Montserrat" charset="0"/>
                <a:cs typeface="Montserrat" charset="0"/>
              </a:rPr>
              <a:t> </a:t>
            </a:r>
            <a:r>
              <a:rPr lang="en-GB" sz="1200" dirty="0" err="1">
                <a:solidFill>
                  <a:schemeClr val="tx1"/>
                </a:solidFill>
                <a:latin typeface="Montserrat" charset="0"/>
                <a:ea typeface="Montserrat" charset="0"/>
                <a:cs typeface="Montserrat" charset="0"/>
              </a:rPr>
              <a:t>est</a:t>
            </a:r>
            <a:r>
              <a:rPr lang="en-GB" sz="1200" dirty="0">
                <a:solidFill>
                  <a:schemeClr val="tx1"/>
                </a:solidFill>
                <a:latin typeface="Montserrat" charset="0"/>
                <a:ea typeface="Montserrat" charset="0"/>
                <a:cs typeface="Montserrat" charset="0"/>
              </a:rPr>
              <a:t> </a:t>
            </a:r>
            <a:r>
              <a:rPr lang="en-GB" sz="1200" dirty="0" err="1">
                <a:solidFill>
                  <a:schemeClr val="tx1"/>
                </a:solidFill>
                <a:latin typeface="Montserrat" charset="0"/>
                <a:ea typeface="Montserrat" charset="0"/>
                <a:cs typeface="Montserrat" charset="0"/>
              </a:rPr>
              <a:t>élu</a:t>
            </a:r>
            <a:r>
              <a:rPr lang="en-GB" sz="1200" dirty="0">
                <a:solidFill>
                  <a:schemeClr val="tx1"/>
                </a:solidFill>
                <a:latin typeface="Montserrat" charset="0"/>
                <a:ea typeface="Montserrat" charset="0"/>
                <a:cs typeface="Montserrat" charset="0"/>
              </a:rPr>
              <a:t> </a:t>
            </a:r>
            <a:r>
              <a:rPr lang="en-GB" sz="1200" dirty="0" err="1">
                <a:solidFill>
                  <a:schemeClr val="tx1"/>
                </a:solidFill>
                <a:latin typeface="Montserrat" charset="0"/>
                <a:ea typeface="Montserrat" charset="0"/>
                <a:cs typeface="Montserrat" charset="0"/>
              </a:rPr>
              <a:t>tous</a:t>
            </a:r>
            <a:r>
              <a:rPr lang="en-GB" sz="1200" dirty="0">
                <a:solidFill>
                  <a:schemeClr val="tx1"/>
                </a:solidFill>
                <a:latin typeface="Montserrat" charset="0"/>
                <a:ea typeface="Montserrat" charset="0"/>
                <a:cs typeface="Montserrat" charset="0"/>
              </a:rPr>
              <a:t> les </a:t>
            </a:r>
            <a:r>
              <a:rPr lang="en-GB" sz="1200" dirty="0" err="1">
                <a:solidFill>
                  <a:schemeClr val="tx1"/>
                </a:solidFill>
                <a:latin typeface="Montserrat" charset="0"/>
                <a:ea typeface="Montserrat" charset="0"/>
                <a:cs typeface="Montserrat" charset="0"/>
              </a:rPr>
              <a:t>deux</a:t>
            </a:r>
            <a:r>
              <a:rPr lang="en-GB" sz="1200" dirty="0">
                <a:solidFill>
                  <a:schemeClr val="tx1"/>
                </a:solidFill>
                <a:latin typeface="Montserrat" charset="0"/>
                <a:ea typeface="Montserrat" charset="0"/>
                <a:cs typeface="Montserrat" charset="0"/>
              </a:rPr>
              <a:t> </a:t>
            </a:r>
            <a:r>
              <a:rPr lang="en-GB" sz="1200" dirty="0" err="1">
                <a:solidFill>
                  <a:schemeClr val="tx1"/>
                </a:solidFill>
                <a:latin typeface="Montserrat" charset="0"/>
                <a:ea typeface="Montserrat" charset="0"/>
                <a:cs typeface="Montserrat" charset="0"/>
              </a:rPr>
              <a:t>ans</a:t>
            </a:r>
            <a:r>
              <a:rPr lang="en-GB" sz="1200" dirty="0">
                <a:solidFill>
                  <a:schemeClr val="tx1"/>
                </a:solidFill>
                <a:latin typeface="Montserrat" charset="0"/>
                <a:ea typeface="Montserrat" charset="0"/>
                <a:cs typeface="Montserrat" charset="0"/>
              </a:rPr>
              <a:t> et demi</a:t>
            </a:r>
            <a:endParaRPr sz="1200" dirty="0">
              <a:solidFill>
                <a:schemeClr val="tx1"/>
              </a:solidFill>
              <a:latin typeface="Montserrat" charset="0"/>
              <a:ea typeface="Montserrat" charset="0"/>
              <a:cs typeface="Montserrat" charset="0"/>
            </a:endParaRPr>
          </a:p>
        </p:txBody>
      </p:sp>
      <p:sp>
        <p:nvSpPr>
          <p:cNvPr id="12" name="Shape 142"/>
          <p:cNvSpPr/>
          <p:nvPr/>
        </p:nvSpPr>
        <p:spPr>
          <a:xfrm>
            <a:off x="1104900" y="5374986"/>
            <a:ext cx="3180715" cy="514350"/>
          </a:xfrm>
          <a:prstGeom prst="roundRect">
            <a:avLst>
              <a:gd name="adj" fmla="val 16667"/>
            </a:avLst>
          </a:prstGeom>
          <a:solidFill>
            <a:srgbClr val="B8B2E3"/>
          </a:solidFill>
          <a:ln w="25400" cap="flat" cmpd="sng">
            <a:solidFill>
              <a:srgbClr val="2A5E8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200" b="0" i="0" u="none" strike="noStrike" cap="none">
              <a:solidFill>
                <a:schemeClr val="tx1"/>
              </a:solidFill>
              <a:latin typeface="Montserrat" charset="0"/>
              <a:ea typeface="Montserrat" charset="0"/>
              <a:cs typeface="Montserrat" charset="0"/>
              <a:sym typeface="Arial"/>
            </a:endParaRPr>
          </a:p>
        </p:txBody>
      </p:sp>
      <p:sp>
        <p:nvSpPr>
          <p:cNvPr id="13" name="Shape 143"/>
          <p:cNvSpPr/>
          <p:nvPr/>
        </p:nvSpPr>
        <p:spPr>
          <a:xfrm>
            <a:off x="1105535" y="3243291"/>
            <a:ext cx="3180715" cy="514350"/>
          </a:xfrm>
          <a:prstGeom prst="roundRect">
            <a:avLst>
              <a:gd name="adj" fmla="val 16667"/>
            </a:avLst>
          </a:prstGeom>
          <a:solidFill>
            <a:srgbClr val="B8B2E3"/>
          </a:solidFill>
          <a:ln w="25400" cap="flat" cmpd="sng">
            <a:solidFill>
              <a:srgbClr val="2A5E8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200" b="0" i="0" u="none" strike="noStrike" cap="none">
              <a:solidFill>
                <a:schemeClr val="tx1"/>
              </a:solidFill>
              <a:latin typeface="Montserrat" charset="0"/>
              <a:ea typeface="Montserrat" charset="0"/>
              <a:cs typeface="Montserrat" charset="0"/>
              <a:sym typeface="Arial"/>
            </a:endParaRPr>
          </a:p>
        </p:txBody>
      </p:sp>
      <p:sp>
        <p:nvSpPr>
          <p:cNvPr id="14" name="Shape 144"/>
          <p:cNvSpPr txBox="1"/>
          <p:nvPr/>
        </p:nvSpPr>
        <p:spPr>
          <a:xfrm>
            <a:off x="1362075" y="2667981"/>
            <a:ext cx="2667000" cy="306705"/>
          </a:xfrm>
          <a:prstGeom prst="rect">
            <a:avLst/>
          </a:prstGeom>
          <a:noFill/>
          <a:ln>
            <a:noFill/>
          </a:ln>
        </p:spPr>
        <p:txBody>
          <a:bodyPr spcFirstLastPara="1" wrap="square" lIns="91425" tIns="45700" rIns="91425" bIns="45700" anchor="t" anchorCtr="0">
            <a:noAutofit/>
          </a:bodyPr>
          <a:lstStyle/>
          <a:p>
            <a:pPr lvl="0" algn="ctr">
              <a:buClr>
                <a:srgbClr val="000000"/>
              </a:buClr>
              <a:buSzPts val="1400"/>
            </a:pPr>
            <a:r>
              <a:rPr lang="fr-FR" sz="1200" dirty="0">
                <a:solidFill>
                  <a:schemeClr val="tx1"/>
                </a:solidFill>
                <a:latin typeface="Montserrat" charset="0"/>
                <a:ea typeface="Montserrat" charset="0"/>
                <a:cs typeface="Montserrat" charset="0"/>
              </a:rPr>
              <a:t>La Commission européenne </a:t>
            </a:r>
            <a:endParaRPr sz="1200" dirty="0">
              <a:solidFill>
                <a:schemeClr val="tx1"/>
              </a:solidFill>
              <a:latin typeface="Montserrat" charset="0"/>
              <a:ea typeface="Montserrat" charset="0"/>
              <a:cs typeface="Montserrat" charset="0"/>
            </a:endParaRPr>
          </a:p>
        </p:txBody>
      </p:sp>
      <p:sp>
        <p:nvSpPr>
          <p:cNvPr id="15" name="Shape 145"/>
          <p:cNvSpPr txBox="1"/>
          <p:nvPr/>
        </p:nvSpPr>
        <p:spPr>
          <a:xfrm>
            <a:off x="1548130" y="3347431"/>
            <a:ext cx="2737485" cy="306705"/>
          </a:xfrm>
          <a:prstGeom prst="rect">
            <a:avLst/>
          </a:prstGeom>
          <a:noFill/>
          <a:ln>
            <a:noFill/>
          </a:ln>
        </p:spPr>
        <p:txBody>
          <a:bodyPr spcFirstLastPara="1" wrap="square" lIns="91425" tIns="45700" rIns="91425" bIns="45700" anchor="t" anchorCtr="0">
            <a:noAutofit/>
          </a:bodyPr>
          <a:lstStyle/>
          <a:p>
            <a:pPr lvl="0" algn="ctr">
              <a:buClr>
                <a:srgbClr val="000000"/>
              </a:buClr>
              <a:buSzPts val="1400"/>
            </a:pPr>
            <a:r>
              <a:rPr lang="fr-FR" sz="1200" dirty="0">
                <a:solidFill>
                  <a:schemeClr val="tx1"/>
                </a:solidFill>
                <a:latin typeface="Montserrat" charset="0"/>
                <a:ea typeface="Montserrat" charset="0"/>
                <a:cs typeface="Montserrat" charset="0"/>
              </a:rPr>
              <a:t>La Cour des comptes </a:t>
            </a:r>
            <a:br>
              <a:rPr lang="fr-FR" sz="1200" dirty="0">
                <a:solidFill>
                  <a:schemeClr val="tx1"/>
                </a:solidFill>
                <a:latin typeface="Montserrat" charset="0"/>
                <a:ea typeface="Montserrat" charset="0"/>
                <a:cs typeface="Montserrat" charset="0"/>
              </a:rPr>
            </a:br>
            <a:r>
              <a:rPr lang="fr-FR" sz="1200" dirty="0">
                <a:solidFill>
                  <a:schemeClr val="tx1"/>
                </a:solidFill>
                <a:latin typeface="Montserrat" charset="0"/>
                <a:ea typeface="Montserrat" charset="0"/>
                <a:cs typeface="Montserrat" charset="0"/>
              </a:rPr>
              <a:t>européenne </a:t>
            </a:r>
            <a:endParaRPr sz="1200" dirty="0">
              <a:solidFill>
                <a:schemeClr val="tx1"/>
              </a:solidFill>
              <a:latin typeface="Montserrat" charset="0"/>
              <a:ea typeface="Montserrat" charset="0"/>
              <a:cs typeface="Montserrat" charset="0"/>
            </a:endParaRPr>
          </a:p>
        </p:txBody>
      </p:sp>
      <p:sp>
        <p:nvSpPr>
          <p:cNvPr id="16" name="Shape 146"/>
          <p:cNvSpPr txBox="1"/>
          <p:nvPr/>
        </p:nvSpPr>
        <p:spPr>
          <a:xfrm>
            <a:off x="1548130" y="4068156"/>
            <a:ext cx="2642235" cy="306705"/>
          </a:xfrm>
          <a:prstGeom prst="rect">
            <a:avLst/>
          </a:prstGeom>
          <a:noFill/>
          <a:ln>
            <a:noFill/>
          </a:ln>
        </p:spPr>
        <p:txBody>
          <a:bodyPr spcFirstLastPara="1" wrap="square" lIns="91425" tIns="45700" rIns="91425" bIns="45700" anchor="t" anchorCtr="0">
            <a:noAutofit/>
          </a:bodyPr>
          <a:lstStyle/>
          <a:p>
            <a:pPr lvl="0" algn="ctr">
              <a:buClr>
                <a:srgbClr val="000000"/>
              </a:buClr>
              <a:buSzPts val="1400"/>
            </a:pPr>
            <a:r>
              <a:rPr lang="fr-FR" sz="1200" dirty="0">
                <a:solidFill>
                  <a:schemeClr val="tx1"/>
                </a:solidFill>
                <a:latin typeface="Montserrat" charset="0"/>
                <a:ea typeface="Montserrat" charset="0"/>
                <a:cs typeface="Montserrat" charset="0"/>
              </a:rPr>
              <a:t>Le Parlement européen </a:t>
            </a:r>
            <a:endParaRPr sz="1200" dirty="0">
              <a:solidFill>
                <a:schemeClr val="tx1"/>
              </a:solidFill>
              <a:latin typeface="Montserrat" charset="0"/>
              <a:ea typeface="Montserrat" charset="0"/>
              <a:cs typeface="Montserrat" charset="0"/>
            </a:endParaRPr>
          </a:p>
        </p:txBody>
      </p:sp>
      <p:sp>
        <p:nvSpPr>
          <p:cNvPr id="17" name="Shape 147"/>
          <p:cNvSpPr txBox="1"/>
          <p:nvPr/>
        </p:nvSpPr>
        <p:spPr>
          <a:xfrm>
            <a:off x="1605280" y="4780626"/>
            <a:ext cx="2680335" cy="306705"/>
          </a:xfrm>
          <a:prstGeom prst="rect">
            <a:avLst/>
          </a:prstGeom>
          <a:noFill/>
          <a:ln>
            <a:noFill/>
          </a:ln>
        </p:spPr>
        <p:txBody>
          <a:bodyPr spcFirstLastPara="1" wrap="square" lIns="91425" tIns="45700" rIns="91425" bIns="45700" anchor="t" anchorCtr="0">
            <a:noAutofit/>
          </a:bodyPr>
          <a:lstStyle/>
          <a:p>
            <a:pPr lvl="0" algn="ctr">
              <a:buClr>
                <a:srgbClr val="000000"/>
              </a:buClr>
              <a:buSzPts val="1400"/>
            </a:pPr>
            <a:r>
              <a:rPr lang="fr-FR" sz="1200" dirty="0">
                <a:solidFill>
                  <a:schemeClr val="tx1"/>
                </a:solidFill>
                <a:latin typeface="Montserrat" charset="0"/>
                <a:ea typeface="Montserrat" charset="0"/>
                <a:cs typeface="Montserrat" charset="0"/>
              </a:rPr>
              <a:t>La Cour de justice </a:t>
            </a:r>
            <a:br>
              <a:rPr lang="fr-FR" sz="1200" dirty="0">
                <a:solidFill>
                  <a:schemeClr val="tx1"/>
                </a:solidFill>
                <a:latin typeface="Montserrat" charset="0"/>
                <a:ea typeface="Montserrat" charset="0"/>
                <a:cs typeface="Montserrat" charset="0"/>
              </a:rPr>
            </a:br>
            <a:r>
              <a:rPr lang="fr-FR" sz="1200" dirty="0">
                <a:solidFill>
                  <a:schemeClr val="tx1"/>
                </a:solidFill>
                <a:latin typeface="Montserrat" charset="0"/>
                <a:ea typeface="Montserrat" charset="0"/>
                <a:cs typeface="Montserrat" charset="0"/>
              </a:rPr>
              <a:t>européenne</a:t>
            </a:r>
            <a:endParaRPr sz="1200" dirty="0">
              <a:solidFill>
                <a:schemeClr val="tx1"/>
              </a:solidFill>
              <a:latin typeface="Montserrat" charset="0"/>
              <a:ea typeface="Montserrat" charset="0"/>
              <a:cs typeface="Montserrat" charset="0"/>
            </a:endParaRPr>
          </a:p>
        </p:txBody>
      </p:sp>
      <p:sp>
        <p:nvSpPr>
          <p:cNvPr id="18" name="Shape 148"/>
          <p:cNvSpPr txBox="1"/>
          <p:nvPr/>
        </p:nvSpPr>
        <p:spPr>
          <a:xfrm>
            <a:off x="1104900" y="5478491"/>
            <a:ext cx="3041650" cy="306705"/>
          </a:xfrm>
          <a:prstGeom prst="rect">
            <a:avLst/>
          </a:prstGeom>
          <a:noFill/>
          <a:ln>
            <a:noFill/>
          </a:ln>
        </p:spPr>
        <p:txBody>
          <a:bodyPr spcFirstLastPara="1" wrap="square" lIns="91425" tIns="45700" rIns="91425" bIns="45700" anchor="t" anchorCtr="0">
            <a:noAutofit/>
          </a:bodyPr>
          <a:lstStyle/>
          <a:p>
            <a:pPr lvl="0" algn="ctr">
              <a:buClr>
                <a:srgbClr val="000000"/>
              </a:buClr>
              <a:buSzPts val="1400"/>
            </a:pPr>
            <a:r>
              <a:rPr lang="fr-FR" sz="1200" dirty="0">
                <a:solidFill>
                  <a:schemeClr val="tx1"/>
                </a:solidFill>
                <a:latin typeface="Montserrat" charset="0"/>
                <a:ea typeface="Montserrat" charset="0"/>
                <a:cs typeface="Montserrat" charset="0"/>
              </a:rPr>
              <a:t>Le Conseil de l'Union </a:t>
            </a:r>
            <a:br>
              <a:rPr lang="fr-FR" sz="1200" dirty="0">
                <a:solidFill>
                  <a:schemeClr val="tx1"/>
                </a:solidFill>
                <a:latin typeface="Montserrat" charset="0"/>
                <a:ea typeface="Montserrat" charset="0"/>
                <a:cs typeface="Montserrat" charset="0"/>
              </a:rPr>
            </a:br>
            <a:r>
              <a:rPr lang="fr-FR" sz="1200" dirty="0">
                <a:solidFill>
                  <a:schemeClr val="tx1"/>
                </a:solidFill>
                <a:latin typeface="Montserrat" charset="0"/>
                <a:ea typeface="Montserrat" charset="0"/>
                <a:cs typeface="Montserrat" charset="0"/>
              </a:rPr>
              <a:t>européenne</a:t>
            </a:r>
            <a:endParaRPr sz="1200" dirty="0">
              <a:solidFill>
                <a:schemeClr val="tx1"/>
              </a:solidFill>
              <a:latin typeface="Montserrat" charset="0"/>
              <a:ea typeface="Montserrat" charset="0"/>
              <a:cs typeface="Montserrat" charset="0"/>
            </a:endParaRPr>
          </a:p>
        </p:txBody>
      </p:sp>
    </p:spTree>
    <p:extLst>
      <p:ext uri="{BB962C8B-B14F-4D97-AF65-F5344CB8AC3E}">
        <p14:creationId xmlns:p14="http://schemas.microsoft.com/office/powerpoint/2010/main" val="4183377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p:nvPr/>
        </p:nvSpPr>
        <p:spPr>
          <a:xfrm>
            <a:off x="0" y="0"/>
            <a:ext cx="9144000" cy="26199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
        <p:nvSpPr>
          <p:cNvPr id="255" name="Shape 255"/>
          <p:cNvSpPr txBox="1">
            <a:spLocks noGrp="1"/>
          </p:cNvSpPr>
          <p:nvPr>
            <p:ph type="ctrTitle" idx="4294967295"/>
          </p:nvPr>
        </p:nvSpPr>
        <p:spPr>
          <a:xfrm>
            <a:off x="582500" y="1650475"/>
            <a:ext cx="6746100" cy="1546500"/>
          </a:xfrm>
          <a:prstGeom prst="rect">
            <a:avLst/>
          </a:prstGeom>
        </p:spPr>
        <p:txBody>
          <a:bodyPr wrap="square" lIns="91425" tIns="91425" rIns="91425" bIns="91425" anchor="b" anchorCtr="0">
            <a:noAutofit/>
          </a:bodyPr>
          <a:lstStyle/>
          <a:p>
            <a:pPr lvl="0" rtl="0">
              <a:spcBef>
                <a:spcPts val="0"/>
              </a:spcBef>
              <a:buNone/>
            </a:pPr>
            <a:r>
              <a:rPr lang="fr-FR" sz="12000" dirty="0" smtClean="0">
                <a:solidFill>
                  <a:srgbClr val="FFFFFF"/>
                </a:solidFill>
              </a:rPr>
              <a:t>Merci</a:t>
            </a:r>
            <a:r>
              <a:rPr lang="en" sz="12000" dirty="0" smtClean="0">
                <a:solidFill>
                  <a:srgbClr val="FFFFFF"/>
                </a:solidFill>
              </a:rPr>
              <a:t>!</a:t>
            </a:r>
            <a:endParaRPr lang="en" sz="12000" dirty="0">
              <a:solidFill>
                <a:srgbClr val="FFFFFF"/>
              </a:solidFill>
            </a:endParaRPr>
          </a:p>
        </p:txBody>
      </p:sp>
      <p:sp>
        <p:nvSpPr>
          <p:cNvPr id="258" name="Shape 258"/>
          <p:cNvSpPr/>
          <p:nvPr/>
        </p:nvSpPr>
        <p:spPr>
          <a:xfrm>
            <a:off x="813273" y="4100264"/>
            <a:ext cx="1533600" cy="137700"/>
          </a:xfrm>
          <a:prstGeom prst="rect">
            <a:avLst/>
          </a:prstGeom>
          <a:solidFill>
            <a:srgbClr val="454F5B"/>
          </a:solidFill>
          <a:ln>
            <a:noFill/>
          </a:ln>
        </p:spPr>
        <p:txBody>
          <a:bodyPr wrap="square" lIns="91425" tIns="91425" rIns="91425" bIns="91425" anchor="ctr" anchorCtr="0">
            <a:noAutofit/>
          </a:bodyPr>
          <a:lstStyle/>
          <a:p>
            <a:pPr lvl="0"/>
            <a:endParaRPr sz="1000" dirty="0">
              <a:solidFill>
                <a:schemeClr val="bg1"/>
              </a:solidFill>
            </a:endParaRPr>
          </a:p>
        </p:txBody>
      </p:sp>
      <p:pic>
        <p:nvPicPr>
          <p:cNvPr id="2" name="Grafik 1"/>
          <p:cNvPicPr>
            <a:picLocks noChangeAspect="1"/>
          </p:cNvPicPr>
          <p:nvPr/>
        </p:nvPicPr>
        <p:blipFill>
          <a:blip r:embed="rId3"/>
          <a:stretch>
            <a:fillRect/>
          </a:stretch>
        </p:blipFill>
        <p:spPr>
          <a:xfrm>
            <a:off x="5766954" y="3196975"/>
            <a:ext cx="2906443" cy="2573220"/>
          </a:xfrm>
          <a:prstGeom prst="rect">
            <a:avLst/>
          </a:prstGeom>
        </p:spPr>
      </p:pic>
      <p:sp>
        <p:nvSpPr>
          <p:cNvPr id="3" name="Textfeld 2"/>
          <p:cNvSpPr txBox="1"/>
          <p:nvPr/>
        </p:nvSpPr>
        <p:spPr>
          <a:xfrm>
            <a:off x="189817" y="5492269"/>
            <a:ext cx="6650609" cy="1107996"/>
          </a:xfrm>
          <a:prstGeom prst="rect">
            <a:avLst/>
          </a:prstGeom>
          <a:noFill/>
        </p:spPr>
        <p:txBody>
          <a:bodyPr wrap="square" rtlCol="0">
            <a:spAutoFit/>
          </a:bodyPr>
          <a:lstStyle/>
          <a:p>
            <a:r>
              <a:rPr lang="en-GB" sz="1100" dirty="0"/>
              <a:t>This project </a:t>
            </a:r>
            <a:r>
              <a:rPr lang="en-GB" sz="1100" dirty="0" smtClean="0"/>
              <a:t>has </a:t>
            </a:r>
            <a:r>
              <a:rPr lang="en-GB" sz="1100" dirty="0"/>
              <a:t>been funded with support from the European </a:t>
            </a:r>
            <a:r>
              <a:rPr lang="en-GB" sz="1100" dirty="0" smtClean="0"/>
              <a:t>Commission.</a:t>
            </a:r>
          </a:p>
          <a:p>
            <a:endParaRPr lang="en-GB" sz="1100" dirty="0"/>
          </a:p>
          <a:p>
            <a:r>
              <a:rPr lang="en-GB" sz="1100" dirty="0" smtClean="0"/>
              <a:t>This </a:t>
            </a:r>
            <a:r>
              <a:rPr lang="en-GB" sz="1100" dirty="0"/>
              <a:t>document reflects the views only of the author and the Commission cannot </a:t>
            </a:r>
            <a:r>
              <a:rPr lang="en-GB" sz="1100" dirty="0" smtClean="0"/>
              <a:t>be</a:t>
            </a:r>
          </a:p>
          <a:p>
            <a:r>
              <a:rPr lang="en-GB" sz="1100" dirty="0" smtClean="0"/>
              <a:t>held </a:t>
            </a:r>
            <a:r>
              <a:rPr lang="en-GB" sz="1100" dirty="0"/>
              <a:t>responsible for any use which might be made of the information contained </a:t>
            </a:r>
            <a:r>
              <a:rPr lang="en-GB" sz="1100" dirty="0" smtClean="0"/>
              <a:t>herein.</a:t>
            </a:r>
          </a:p>
          <a:p>
            <a:endParaRPr lang="en-GB" sz="1100" dirty="0"/>
          </a:p>
          <a:p>
            <a:r>
              <a:rPr lang="en-GB" sz="1100" dirty="0" smtClean="0"/>
              <a:t>Project Number: 2017-1-FR01-KA204-037126</a:t>
            </a:r>
            <a:endParaRPr lang="de-AT" sz="1100" dirty="0"/>
          </a:p>
        </p:txBody>
      </p:sp>
    </p:spTree>
    <p:extLst>
      <p:ext uri="{BB962C8B-B14F-4D97-AF65-F5344CB8AC3E}">
        <p14:creationId xmlns:p14="http://schemas.microsoft.com/office/powerpoint/2010/main" val="1575820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5" name="Shape 115"/>
          <p:cNvSpPr txBox="1">
            <a:spLocks noGrp="1"/>
          </p:cNvSpPr>
          <p:nvPr>
            <p:ph type="title"/>
          </p:nvPr>
        </p:nvSpPr>
        <p:spPr>
          <a:xfrm>
            <a:off x="691200" y="242325"/>
            <a:ext cx="5815500" cy="1236000"/>
          </a:xfrm>
          <a:prstGeom prst="rect">
            <a:avLst/>
          </a:prstGeom>
        </p:spPr>
        <p:txBody>
          <a:bodyPr wrap="square" lIns="91425" tIns="91425" rIns="91425" bIns="91425" anchor="b" anchorCtr="0">
            <a:noAutofit/>
          </a:bodyPr>
          <a:lstStyle/>
          <a:p>
            <a:pPr lvl="0"/>
            <a:r>
              <a:rPr lang="en-GB" dirty="0" err="1" smtClean="0"/>
              <a:t>Qu'est-ce</a:t>
            </a:r>
            <a:r>
              <a:rPr lang="en-GB" dirty="0" smtClean="0"/>
              <a:t> </a:t>
            </a:r>
            <a:r>
              <a:rPr lang="en-GB" dirty="0"/>
              <a:t>que </a:t>
            </a:r>
            <a:r>
              <a:rPr lang="en-GB" dirty="0" err="1"/>
              <a:t>l'Union</a:t>
            </a:r>
            <a:r>
              <a:rPr lang="en-GB" dirty="0"/>
              <a:t> </a:t>
            </a:r>
            <a:r>
              <a:rPr lang="en-GB" dirty="0" err="1"/>
              <a:t>européenne</a:t>
            </a:r>
            <a:r>
              <a:rPr lang="en-GB" dirty="0"/>
              <a:t>?</a:t>
            </a:r>
            <a:endParaRPr lang="en" dirty="0"/>
          </a:p>
        </p:txBody>
      </p:sp>
      <p:pic>
        <p:nvPicPr>
          <p:cNvPr id="3" name="Shape 42"/>
          <p:cNvPicPr preferRelativeResize="0"/>
          <p:nvPr/>
        </p:nvPicPr>
        <p:blipFill rotWithShape="1">
          <a:blip r:embed="rId3">
            <a:alphaModFix/>
          </a:blip>
          <a:srcRect/>
          <a:stretch/>
        </p:blipFill>
        <p:spPr>
          <a:xfrm>
            <a:off x="2539281" y="2038290"/>
            <a:ext cx="3695700" cy="3662045"/>
          </a:xfrm>
          <a:prstGeom prst="rect">
            <a:avLst/>
          </a:prstGeom>
          <a:noFill/>
          <a:ln w="76200" cap="flat" cmpd="sng">
            <a:solidFill>
              <a:srgbClr val="C00000"/>
            </a:solidFill>
            <a:prstDash val="solid"/>
            <a:round/>
            <a:headEnd type="none" w="sm" len="sm"/>
            <a:tailEnd type="none" w="sm" len="sm"/>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691200" y="-15240"/>
            <a:ext cx="7761600" cy="1292100"/>
          </a:xfrm>
          <a:prstGeom prst="rect">
            <a:avLst/>
          </a:prstGeom>
        </p:spPr>
        <p:txBody>
          <a:bodyPr wrap="square" lIns="91425" tIns="91425" rIns="91425" bIns="91425" anchor="b" anchorCtr="0">
            <a:noAutofit/>
          </a:bodyPr>
          <a:lstStyle/>
          <a:p>
            <a:pPr lvl="0"/>
            <a:r>
              <a:rPr lang="en-GB" dirty="0" smtClean="0"/>
              <a:t>Les </a:t>
            </a:r>
            <a:r>
              <a:rPr lang="fr-FR" dirty="0"/>
              <a:t>5 institutions </a:t>
            </a:r>
            <a:r>
              <a:rPr lang="fr-FR" dirty="0"/>
              <a:t>principales</a:t>
            </a:r>
            <a:endParaRPr lang="en" dirty="0"/>
          </a:p>
        </p:txBody>
      </p:sp>
      <p:sp>
        <p:nvSpPr>
          <p:cNvPr id="3" name="Shape 50"/>
          <p:cNvSpPr/>
          <p:nvPr/>
        </p:nvSpPr>
        <p:spPr>
          <a:xfrm>
            <a:off x="2298836" y="2043411"/>
            <a:ext cx="1661914" cy="1257722"/>
          </a:xfrm>
          <a:prstGeom prst="ellipse">
            <a:avLst/>
          </a:prstGeom>
          <a:solidFill>
            <a:srgbClr val="0070C0"/>
          </a:solidFill>
          <a:ln w="25400" cap="flat" cmpd="sng">
            <a:solidFill>
              <a:srgbClr val="70262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4" name="Shape 51"/>
          <p:cNvSpPr/>
          <p:nvPr/>
        </p:nvSpPr>
        <p:spPr>
          <a:xfrm>
            <a:off x="1405890" y="3571550"/>
            <a:ext cx="1714120" cy="1242491"/>
          </a:xfrm>
          <a:prstGeom prst="ellipse">
            <a:avLst/>
          </a:prstGeom>
          <a:solidFill>
            <a:srgbClr val="00B050"/>
          </a:solidFill>
          <a:ln w="25400" cap="flat" cmpd="sng">
            <a:solidFill>
              <a:srgbClr val="70262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5" name="Shape 52"/>
          <p:cNvSpPr/>
          <p:nvPr/>
        </p:nvSpPr>
        <p:spPr>
          <a:xfrm>
            <a:off x="5663462" y="2058649"/>
            <a:ext cx="1703298" cy="1242491"/>
          </a:xfrm>
          <a:prstGeom prst="ellipse">
            <a:avLst/>
          </a:prstGeom>
          <a:solidFill>
            <a:srgbClr val="FFFF00"/>
          </a:solidFill>
          <a:ln w="25400" cap="flat" cmpd="sng">
            <a:solidFill>
              <a:srgbClr val="70262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6" name="Shape 53"/>
          <p:cNvSpPr/>
          <p:nvPr/>
        </p:nvSpPr>
        <p:spPr>
          <a:xfrm>
            <a:off x="3960392" y="4322089"/>
            <a:ext cx="1703298" cy="1265382"/>
          </a:xfrm>
          <a:prstGeom prst="ellipse">
            <a:avLst/>
          </a:prstGeom>
          <a:solidFill>
            <a:srgbClr val="D07375"/>
          </a:solidFill>
          <a:ln w="25400" cap="flat" cmpd="sng">
            <a:solidFill>
              <a:srgbClr val="70262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7" name="Shape 54" descr="The European flag — colour"/>
          <p:cNvPicPr preferRelativeResize="0"/>
          <p:nvPr/>
        </p:nvPicPr>
        <p:blipFill rotWithShape="1">
          <a:blip r:embed="rId3">
            <a:alphaModFix/>
          </a:blip>
          <a:srcRect/>
          <a:stretch/>
        </p:blipFill>
        <p:spPr>
          <a:xfrm>
            <a:off x="4097713" y="2957655"/>
            <a:ext cx="1428750" cy="952500"/>
          </a:xfrm>
          <a:prstGeom prst="rect">
            <a:avLst/>
          </a:prstGeom>
          <a:noFill/>
          <a:ln>
            <a:noFill/>
          </a:ln>
        </p:spPr>
      </p:pic>
      <p:sp>
        <p:nvSpPr>
          <p:cNvPr id="8" name="Shape 55"/>
          <p:cNvSpPr/>
          <p:nvPr/>
        </p:nvSpPr>
        <p:spPr>
          <a:xfrm>
            <a:off x="6366407" y="3548659"/>
            <a:ext cx="1703298" cy="1265382"/>
          </a:xfrm>
          <a:prstGeom prst="ellipse">
            <a:avLst/>
          </a:prstGeom>
          <a:solidFill>
            <a:srgbClr val="FFC000"/>
          </a:solidFill>
          <a:ln w="25400" cap="flat" cmpd="sng">
            <a:solidFill>
              <a:srgbClr val="70262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9" name="Shape 56"/>
          <p:cNvSpPr txBox="1"/>
          <p:nvPr/>
        </p:nvSpPr>
        <p:spPr>
          <a:xfrm>
            <a:off x="2503228" y="2292175"/>
            <a:ext cx="1219200" cy="737235"/>
          </a:xfrm>
          <a:prstGeom prst="rect">
            <a:avLst/>
          </a:prstGeom>
          <a:noFill/>
          <a:ln>
            <a:noFill/>
          </a:ln>
        </p:spPr>
        <p:txBody>
          <a:bodyPr spcFirstLastPara="1" wrap="square" lIns="91425" tIns="45700" rIns="91425" bIns="45700" anchor="t" anchorCtr="0">
            <a:noAutofit/>
          </a:bodyPr>
          <a:lstStyle/>
          <a:p>
            <a:pPr marL="171450" lvl="0" indent="-171450" algn="ctr"/>
            <a:r>
              <a:rPr lang="fr-FR" kern="1200" dirty="0" smtClean="0">
                <a:solidFill>
                  <a:schemeClr val="tx1"/>
                </a:solidFill>
              </a:rPr>
              <a:t>Le Parlement </a:t>
            </a:r>
            <a:r>
              <a:rPr lang="fr-FR" kern="1200" dirty="0">
                <a:solidFill>
                  <a:schemeClr val="tx1"/>
                </a:solidFill>
              </a:rPr>
              <a:t>européen</a:t>
            </a:r>
            <a:endParaRPr lang="it-IT" kern="1200" dirty="0">
              <a:solidFill>
                <a:schemeClr val="tx1"/>
              </a:solidFill>
            </a:endParaRPr>
          </a:p>
        </p:txBody>
      </p:sp>
      <p:sp>
        <p:nvSpPr>
          <p:cNvPr id="10" name="Shape 57"/>
          <p:cNvSpPr txBox="1"/>
          <p:nvPr/>
        </p:nvSpPr>
        <p:spPr>
          <a:xfrm>
            <a:off x="1645978" y="3835225"/>
            <a:ext cx="1473835" cy="737235"/>
          </a:xfrm>
          <a:prstGeom prst="rect">
            <a:avLst/>
          </a:prstGeom>
          <a:noFill/>
          <a:ln>
            <a:noFill/>
          </a:ln>
        </p:spPr>
        <p:txBody>
          <a:bodyPr spcFirstLastPara="1" wrap="square" lIns="91425" tIns="45700" rIns="91425" bIns="45700" anchor="t" anchorCtr="0">
            <a:noAutofit/>
          </a:bodyPr>
          <a:lstStyle/>
          <a:p>
            <a:pPr marL="171450" lvl="0" indent="-171450" algn="ctr"/>
            <a:r>
              <a:rPr lang="fr-FR" kern="1200" dirty="0">
                <a:solidFill>
                  <a:schemeClr val="tx1"/>
                </a:solidFill>
              </a:rPr>
              <a:t>Le Conseil de l'Union européenne</a:t>
            </a:r>
            <a:endParaRPr lang="it-IT" kern="1200" dirty="0">
              <a:solidFill>
                <a:schemeClr val="tx1"/>
              </a:solidFill>
            </a:endParaRPr>
          </a:p>
        </p:txBody>
      </p:sp>
      <p:sp>
        <p:nvSpPr>
          <p:cNvPr id="11" name="Shape 58"/>
          <p:cNvSpPr txBox="1"/>
          <p:nvPr/>
        </p:nvSpPr>
        <p:spPr>
          <a:xfrm>
            <a:off x="4097713" y="4693745"/>
            <a:ext cx="1480185" cy="521970"/>
          </a:xfrm>
          <a:prstGeom prst="rect">
            <a:avLst/>
          </a:prstGeom>
          <a:noFill/>
          <a:ln>
            <a:noFill/>
          </a:ln>
        </p:spPr>
        <p:txBody>
          <a:bodyPr spcFirstLastPara="1" wrap="square" lIns="91425" tIns="45700" rIns="91425" bIns="45700" anchor="t" anchorCtr="0">
            <a:noAutofit/>
          </a:bodyPr>
          <a:lstStyle/>
          <a:p>
            <a:pPr marL="171450" lvl="0" indent="-171450" algn="ctr"/>
            <a:r>
              <a:rPr lang="fr-FR" kern="1200" dirty="0">
                <a:solidFill>
                  <a:schemeClr val="tx1"/>
                </a:solidFill>
              </a:rPr>
              <a:t>La Commission européenne</a:t>
            </a:r>
            <a:endParaRPr lang="it-IT" kern="1200" dirty="0">
              <a:solidFill>
                <a:schemeClr val="tx1"/>
              </a:solidFill>
            </a:endParaRPr>
          </a:p>
        </p:txBody>
      </p:sp>
      <p:sp>
        <p:nvSpPr>
          <p:cNvPr id="12" name="Shape 59"/>
          <p:cNvSpPr txBox="1"/>
          <p:nvPr/>
        </p:nvSpPr>
        <p:spPr>
          <a:xfrm>
            <a:off x="5875078" y="2399490"/>
            <a:ext cx="1491615" cy="521970"/>
          </a:xfrm>
          <a:prstGeom prst="rect">
            <a:avLst/>
          </a:prstGeom>
          <a:noFill/>
          <a:ln>
            <a:noFill/>
          </a:ln>
        </p:spPr>
        <p:txBody>
          <a:bodyPr spcFirstLastPara="1" wrap="square" lIns="91425" tIns="45700" rIns="91425" bIns="45700" anchor="t" anchorCtr="0">
            <a:noAutofit/>
          </a:bodyPr>
          <a:lstStyle/>
          <a:p>
            <a:pPr marL="171450" lvl="0" indent="-171450" algn="ctr"/>
            <a:r>
              <a:rPr lang="fr-FR" kern="1200" dirty="0">
                <a:solidFill>
                  <a:schemeClr val="tx1"/>
                </a:solidFill>
              </a:rPr>
              <a:t>La Cour de justice</a:t>
            </a:r>
            <a:endParaRPr lang="it-IT" kern="1200" dirty="0">
              <a:solidFill>
                <a:schemeClr val="tx1"/>
              </a:solidFill>
            </a:endParaRPr>
          </a:p>
        </p:txBody>
      </p:sp>
      <p:sp>
        <p:nvSpPr>
          <p:cNvPr id="13" name="Shape 60"/>
          <p:cNvSpPr txBox="1"/>
          <p:nvPr/>
        </p:nvSpPr>
        <p:spPr>
          <a:xfrm>
            <a:off x="6503728" y="3910155"/>
            <a:ext cx="1565910" cy="521970"/>
          </a:xfrm>
          <a:prstGeom prst="rect">
            <a:avLst/>
          </a:prstGeom>
          <a:noFill/>
          <a:ln>
            <a:noFill/>
          </a:ln>
        </p:spPr>
        <p:txBody>
          <a:bodyPr spcFirstLastPara="1" wrap="square" lIns="91425" tIns="45700" rIns="91425" bIns="45700" anchor="t" anchorCtr="0">
            <a:noAutofit/>
          </a:bodyPr>
          <a:lstStyle/>
          <a:p>
            <a:pPr marL="171450" lvl="0" indent="-171450" algn="ctr"/>
            <a:r>
              <a:rPr lang="fr-FR" kern="1200" dirty="0">
                <a:solidFill>
                  <a:schemeClr val="tx1"/>
                </a:solidFill>
              </a:rPr>
              <a:t>la Cour des comptes</a:t>
            </a:r>
            <a:endParaRPr lang="it-IT" kern="12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Le </a:t>
            </a:r>
            <a:r>
              <a:rPr lang="fr-FR" dirty="0"/>
              <a:t>Parlement européen </a:t>
            </a:r>
            <a:endParaRPr lang="en-GB" dirty="0"/>
          </a:p>
        </p:txBody>
      </p:sp>
      <p:pic>
        <p:nvPicPr>
          <p:cNvPr id="3" name="Shape 68" descr="Parliament — coloured emblem"/>
          <p:cNvPicPr preferRelativeResize="0"/>
          <p:nvPr/>
        </p:nvPicPr>
        <p:blipFill rotWithShape="1">
          <a:blip r:embed="rId3">
            <a:alphaModFix/>
          </a:blip>
          <a:srcRect/>
          <a:stretch/>
        </p:blipFill>
        <p:spPr>
          <a:xfrm>
            <a:off x="914399" y="5862918"/>
            <a:ext cx="1325245" cy="808392"/>
          </a:xfrm>
          <a:prstGeom prst="rect">
            <a:avLst/>
          </a:prstGeom>
          <a:noFill/>
          <a:ln>
            <a:noFill/>
          </a:ln>
        </p:spPr>
      </p:pic>
      <p:sp>
        <p:nvSpPr>
          <p:cNvPr id="4" name="Shape 69"/>
          <p:cNvSpPr txBox="1"/>
          <p:nvPr/>
        </p:nvSpPr>
        <p:spPr>
          <a:xfrm>
            <a:off x="876300" y="2035922"/>
            <a:ext cx="7519351" cy="3138170"/>
          </a:xfrm>
          <a:prstGeom prst="rect">
            <a:avLst/>
          </a:prstGeom>
          <a:noFill/>
          <a:ln>
            <a:noFill/>
          </a:ln>
        </p:spPr>
        <p:txBody>
          <a:bodyPr spcFirstLastPara="1" wrap="square" lIns="91425" tIns="45700" rIns="91425" bIns="45700" anchor="t" anchorCtr="0">
            <a:noAutofit/>
          </a:bodyPr>
          <a:lstStyle/>
          <a:p>
            <a:r>
              <a:rPr lang="fr-FR" sz="1800" kern="1200" dirty="0">
                <a:solidFill>
                  <a:schemeClr val="tx1"/>
                </a:solidFill>
                <a:latin typeface="Montserrat" charset="0"/>
                <a:ea typeface="Montserrat" charset="0"/>
                <a:cs typeface="Montserrat" charset="0"/>
              </a:rPr>
              <a:t>Les principaux pouvoirs du Parlement sont les suivants:</a:t>
            </a:r>
            <a:endParaRPr lang="it-IT" sz="1800" kern="1200" dirty="0">
              <a:solidFill>
                <a:schemeClr val="tx1"/>
              </a:solidFill>
              <a:latin typeface="Montserrat" charset="0"/>
              <a:ea typeface="Montserrat" charset="0"/>
              <a:cs typeface="Montserrat" charset="0"/>
            </a:endParaRPr>
          </a:p>
          <a:p>
            <a:pPr marL="285750" lvl="0" indent="-285750">
              <a:buFont typeface="Arial" charset="0"/>
              <a:buChar char="•"/>
            </a:pPr>
            <a:r>
              <a:rPr lang="fr-FR" sz="1800" b="1" kern="1200" dirty="0">
                <a:solidFill>
                  <a:schemeClr val="tx1"/>
                </a:solidFill>
                <a:latin typeface="Montserrat" charset="0"/>
                <a:ea typeface="Montserrat" charset="0"/>
                <a:cs typeface="Montserrat" charset="0"/>
              </a:rPr>
              <a:t>Législation</a:t>
            </a:r>
            <a:r>
              <a:rPr lang="fr-FR" sz="1800" kern="1200" dirty="0">
                <a:solidFill>
                  <a:schemeClr val="tx1"/>
                </a:solidFill>
                <a:latin typeface="Montserrat" charset="0"/>
                <a:ea typeface="Montserrat" charset="0"/>
                <a:cs typeface="Montserrat" charset="0"/>
              </a:rPr>
              <a:t> - Ce pouvoir est partagé avec le Conseil de l'Union européenne.</a:t>
            </a:r>
            <a:endParaRPr lang="it-IT" sz="1800" kern="1200" dirty="0">
              <a:solidFill>
                <a:schemeClr val="tx1"/>
              </a:solidFill>
              <a:latin typeface="Montserrat" charset="0"/>
              <a:ea typeface="Montserrat" charset="0"/>
              <a:cs typeface="Montserrat" charset="0"/>
            </a:endParaRPr>
          </a:p>
          <a:p>
            <a:pPr marL="285750" lvl="0" indent="-285750">
              <a:buFont typeface="Arial" charset="0"/>
              <a:buChar char="•"/>
            </a:pPr>
            <a:r>
              <a:rPr lang="fr-FR" sz="1800" b="1" kern="1200" dirty="0">
                <a:solidFill>
                  <a:schemeClr val="tx1"/>
                </a:solidFill>
                <a:latin typeface="Montserrat" charset="0"/>
                <a:ea typeface="Montserrat" charset="0"/>
                <a:cs typeface="Montserrat" charset="0"/>
              </a:rPr>
              <a:t>Finances</a:t>
            </a:r>
            <a:r>
              <a:rPr lang="fr-FR" sz="1800" kern="1200" dirty="0">
                <a:solidFill>
                  <a:schemeClr val="tx1"/>
                </a:solidFill>
                <a:latin typeface="Montserrat" charset="0"/>
                <a:ea typeface="Montserrat" charset="0"/>
                <a:cs typeface="Montserrat" charset="0"/>
              </a:rPr>
              <a:t> - La surveillance des dépenses de l'UE. Cette responsabilité est également partagée avec le Conseil de l'Union européenne.</a:t>
            </a:r>
            <a:endParaRPr lang="it-IT" sz="1800" kern="1200" dirty="0">
              <a:solidFill>
                <a:schemeClr val="tx1"/>
              </a:solidFill>
              <a:latin typeface="Montserrat" charset="0"/>
              <a:ea typeface="Montserrat" charset="0"/>
              <a:cs typeface="Montserrat" charset="0"/>
            </a:endParaRPr>
          </a:p>
          <a:p>
            <a:pPr marL="285750" lvl="0" indent="-285750">
              <a:buFont typeface="Arial" charset="0"/>
              <a:buChar char="•"/>
            </a:pPr>
            <a:r>
              <a:rPr lang="fr-FR" sz="1800" b="1" kern="1200" dirty="0">
                <a:solidFill>
                  <a:schemeClr val="tx1"/>
                </a:solidFill>
                <a:latin typeface="Montserrat" charset="0"/>
                <a:ea typeface="Montserrat" charset="0"/>
                <a:cs typeface="Montserrat" charset="0"/>
              </a:rPr>
              <a:t>Contrôle démocratique </a:t>
            </a:r>
            <a:r>
              <a:rPr lang="fr-FR" sz="1800" kern="1200" dirty="0">
                <a:solidFill>
                  <a:schemeClr val="tx1"/>
                </a:solidFill>
                <a:latin typeface="Montserrat" charset="0"/>
                <a:ea typeface="Montserrat" charset="0"/>
                <a:cs typeface="Montserrat" charset="0"/>
              </a:rPr>
              <a:t>- toutes les activités communautaires de l'UE sont supervisées par le Parlement. La Commission européenne doit soumettre des rapports sur ses activités au Parlement. </a:t>
            </a:r>
            <a:endParaRPr lang="it-IT" sz="1800" kern="1200" dirty="0">
              <a:solidFill>
                <a:schemeClr val="tx1"/>
              </a:solidFill>
              <a:latin typeface="Montserrat" charset="0"/>
              <a:ea typeface="Montserrat" charset="0"/>
              <a:cs typeface="Montserrat" charset="0"/>
            </a:endParaRPr>
          </a:p>
          <a:p>
            <a:pPr marL="285750" lvl="0" indent="-285750">
              <a:buFont typeface="Arial" charset="0"/>
              <a:buChar char="•"/>
            </a:pPr>
            <a:r>
              <a:rPr lang="fr-FR" sz="1800" kern="1200" dirty="0">
                <a:solidFill>
                  <a:schemeClr val="tx1"/>
                </a:solidFill>
                <a:latin typeface="Montserrat" charset="0"/>
                <a:ea typeface="Montserrat" charset="0"/>
                <a:cs typeface="Montserrat" charset="0"/>
              </a:rPr>
              <a:t>Le Parlement européen suit également les </a:t>
            </a:r>
            <a:r>
              <a:rPr lang="fr-FR" sz="1800" b="1" kern="1200" dirty="0">
                <a:solidFill>
                  <a:schemeClr val="tx1"/>
                </a:solidFill>
                <a:latin typeface="Montserrat" charset="0"/>
                <a:ea typeface="Montserrat" charset="0"/>
                <a:cs typeface="Montserrat" charset="0"/>
              </a:rPr>
              <a:t>négociations</a:t>
            </a:r>
            <a:r>
              <a:rPr lang="fr-FR" sz="1800" kern="1200" dirty="0">
                <a:solidFill>
                  <a:schemeClr val="tx1"/>
                </a:solidFill>
                <a:latin typeface="Montserrat" charset="0"/>
                <a:ea typeface="Montserrat" charset="0"/>
                <a:cs typeface="Montserrat" charset="0"/>
              </a:rPr>
              <a:t> avec les pays qui souhaitent adhérer à l'UE et a le pouvoir d'approuver ou d'opposer son veto à leur adhésion. </a:t>
            </a:r>
            <a:endParaRPr lang="en-GB" sz="1800" kern="1200" dirty="0">
              <a:solidFill>
                <a:schemeClr val="tx1"/>
              </a:solidFill>
              <a:latin typeface="Montserrat" charset="0"/>
              <a:ea typeface="Montserrat" charset="0"/>
              <a:cs typeface="Montserrat" charset="0"/>
            </a:endParaRPr>
          </a:p>
        </p:txBody>
      </p:sp>
    </p:spTree>
    <p:extLst>
      <p:ext uri="{BB962C8B-B14F-4D97-AF65-F5344CB8AC3E}">
        <p14:creationId xmlns:p14="http://schemas.microsoft.com/office/powerpoint/2010/main" val="1176325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Le </a:t>
            </a:r>
            <a:r>
              <a:rPr lang="fr-FR" dirty="0"/>
              <a:t>Conseil de l'Union </a:t>
            </a:r>
            <a:r>
              <a:rPr lang="fr-FR" dirty="0" smtClean="0"/>
              <a:t/>
            </a:r>
            <a:br>
              <a:rPr lang="fr-FR" dirty="0" smtClean="0"/>
            </a:br>
            <a:r>
              <a:rPr lang="fr-FR" dirty="0" smtClean="0"/>
              <a:t>européenne</a:t>
            </a:r>
            <a:endParaRPr lang="en-GB" dirty="0"/>
          </a:p>
        </p:txBody>
      </p:sp>
      <p:pic>
        <p:nvPicPr>
          <p:cNvPr id="3" name="Shape 77" descr="European Council — coloured emblem"/>
          <p:cNvPicPr preferRelativeResize="0"/>
          <p:nvPr/>
        </p:nvPicPr>
        <p:blipFill rotWithShape="1">
          <a:blip r:embed="rId3">
            <a:alphaModFix/>
          </a:blip>
          <a:srcRect/>
          <a:stretch/>
        </p:blipFill>
        <p:spPr>
          <a:xfrm>
            <a:off x="1009650" y="5593259"/>
            <a:ext cx="1216660" cy="975360"/>
          </a:xfrm>
          <a:prstGeom prst="rect">
            <a:avLst/>
          </a:prstGeom>
          <a:noFill/>
          <a:ln>
            <a:noFill/>
          </a:ln>
        </p:spPr>
      </p:pic>
      <p:sp>
        <p:nvSpPr>
          <p:cNvPr id="4" name="Shape 78"/>
          <p:cNvSpPr txBox="1"/>
          <p:nvPr/>
        </p:nvSpPr>
        <p:spPr>
          <a:xfrm>
            <a:off x="800100" y="1826599"/>
            <a:ext cx="7652700" cy="2861310"/>
          </a:xfrm>
          <a:prstGeom prst="rect">
            <a:avLst/>
          </a:prstGeom>
          <a:noFill/>
          <a:ln>
            <a:noFill/>
          </a:ln>
        </p:spPr>
        <p:txBody>
          <a:bodyPr spcFirstLastPara="1" wrap="square" lIns="91425" tIns="45700" rIns="91425" bIns="45700" anchor="t" anchorCtr="0">
            <a:noAutofit/>
          </a:bodyPr>
          <a:lstStyle/>
          <a:p>
            <a:pPr marL="285750" indent="-285750">
              <a:buClr>
                <a:srgbClr val="000000"/>
              </a:buClr>
              <a:buSzPts val="1800"/>
              <a:buFont typeface="Arial" charset="0"/>
              <a:buChar char="•"/>
            </a:pPr>
            <a:r>
              <a:rPr lang="fr-FR" sz="2200" kern="1200" dirty="0">
                <a:solidFill>
                  <a:schemeClr val="tx1"/>
                </a:solidFill>
                <a:latin typeface="Montserrat" charset="0"/>
                <a:ea typeface="Montserrat" charset="0"/>
                <a:cs typeface="Montserrat" charset="0"/>
              </a:rPr>
              <a:t>Le Conseil de l'Union </a:t>
            </a:r>
            <a:r>
              <a:rPr lang="fr-FR" sz="2200" kern="1200" dirty="0" smtClean="0">
                <a:solidFill>
                  <a:schemeClr val="tx1"/>
                </a:solidFill>
                <a:latin typeface="Montserrat" charset="0"/>
                <a:ea typeface="Montserrat" charset="0"/>
                <a:cs typeface="Montserrat" charset="0"/>
              </a:rPr>
              <a:t>européenne est </a:t>
            </a:r>
            <a:r>
              <a:rPr lang="fr-FR" sz="2200" kern="1200" dirty="0">
                <a:solidFill>
                  <a:schemeClr val="tx1"/>
                </a:solidFill>
                <a:latin typeface="Montserrat" charset="0"/>
                <a:ea typeface="Montserrat" charset="0"/>
                <a:cs typeface="Montserrat" charset="0"/>
              </a:rPr>
              <a:t>le principal organe décisionnel de </a:t>
            </a:r>
            <a:r>
              <a:rPr lang="fr-FR" sz="2200" kern="1200" dirty="0" smtClean="0">
                <a:solidFill>
                  <a:schemeClr val="tx1"/>
                </a:solidFill>
                <a:latin typeface="Montserrat" charset="0"/>
                <a:ea typeface="Montserrat" charset="0"/>
                <a:cs typeface="Montserrat" charset="0"/>
              </a:rPr>
              <a:t>l'UE.</a:t>
            </a:r>
          </a:p>
          <a:p>
            <a:pPr marL="285750" indent="-285750">
              <a:buClr>
                <a:srgbClr val="000000"/>
              </a:buClr>
              <a:buSzPts val="1800"/>
              <a:buFont typeface="Arial" charset="0"/>
              <a:buChar char="•"/>
            </a:pPr>
            <a:r>
              <a:rPr lang="fr-FR" sz="2200" kern="1200" dirty="0" smtClean="0">
                <a:solidFill>
                  <a:schemeClr val="tx1"/>
                </a:solidFill>
                <a:latin typeface="Montserrat" charset="0"/>
                <a:ea typeface="Montserrat" charset="0"/>
                <a:cs typeface="Montserrat" charset="0"/>
              </a:rPr>
              <a:t>Il </a:t>
            </a:r>
            <a:r>
              <a:rPr lang="fr-FR" sz="2200" kern="1200" dirty="0">
                <a:solidFill>
                  <a:schemeClr val="tx1"/>
                </a:solidFill>
                <a:latin typeface="Montserrat" charset="0"/>
                <a:ea typeface="Montserrat" charset="0"/>
                <a:cs typeface="Montserrat" charset="0"/>
              </a:rPr>
              <a:t>partage le pouvoir législatif avec le Parlement européen en adoptant les propositions présentées par la Commission européenne. </a:t>
            </a:r>
            <a:endParaRPr lang="fr-FR" sz="2200" kern="1200" dirty="0" smtClean="0">
              <a:solidFill>
                <a:schemeClr val="tx1"/>
              </a:solidFill>
              <a:latin typeface="Montserrat" charset="0"/>
              <a:ea typeface="Montserrat" charset="0"/>
              <a:cs typeface="Montserrat" charset="0"/>
            </a:endParaRPr>
          </a:p>
          <a:p>
            <a:pPr marL="285750" indent="-285750">
              <a:buClr>
                <a:srgbClr val="000000"/>
              </a:buClr>
              <a:buSzPts val="1800"/>
              <a:buFont typeface="Arial" charset="0"/>
              <a:buChar char="•"/>
            </a:pPr>
            <a:r>
              <a:rPr lang="fr-FR" sz="2200" kern="1200" dirty="0" smtClean="0">
                <a:solidFill>
                  <a:schemeClr val="tx1"/>
                </a:solidFill>
                <a:latin typeface="Montserrat" charset="0"/>
                <a:ea typeface="Montserrat" charset="0"/>
                <a:cs typeface="Montserrat" charset="0"/>
              </a:rPr>
              <a:t>Il </a:t>
            </a:r>
            <a:r>
              <a:rPr lang="fr-FR" sz="2200" kern="1200" dirty="0">
                <a:solidFill>
                  <a:schemeClr val="tx1"/>
                </a:solidFill>
                <a:latin typeface="Montserrat" charset="0"/>
                <a:ea typeface="Montserrat" charset="0"/>
                <a:cs typeface="Montserrat" charset="0"/>
              </a:rPr>
              <a:t>partage également la responsabilité des dépenses de l'UE avec le Parlement européen. </a:t>
            </a:r>
            <a:endParaRPr lang="fr-FR" sz="2200" kern="1200" dirty="0">
              <a:solidFill>
                <a:schemeClr val="tx1"/>
              </a:solidFill>
              <a:latin typeface="Montserrat" charset="0"/>
              <a:ea typeface="Montserrat" charset="0"/>
              <a:cs typeface="Montserrat" charset="0"/>
            </a:endParaRPr>
          </a:p>
          <a:p>
            <a:pPr marL="285750" indent="-285750">
              <a:buClr>
                <a:srgbClr val="000000"/>
              </a:buClr>
              <a:buSzPts val="1800"/>
              <a:buFont typeface="Arial" charset="0"/>
              <a:buChar char="•"/>
            </a:pPr>
            <a:r>
              <a:rPr lang="fr-FR" sz="2200" dirty="0" smtClean="0">
                <a:latin typeface="Montserrat" charset="0"/>
                <a:ea typeface="Montserrat" charset="0"/>
                <a:cs typeface="Montserrat" charset="0"/>
                <a:sym typeface="Times New Roman"/>
              </a:rPr>
              <a:t>Il </a:t>
            </a:r>
            <a:r>
              <a:rPr lang="fr-FR" sz="2200" dirty="0">
                <a:latin typeface="Montserrat" charset="0"/>
                <a:ea typeface="Montserrat" charset="0"/>
                <a:cs typeface="Montserrat" charset="0"/>
                <a:sym typeface="Times New Roman"/>
              </a:rPr>
              <a:t>y a 28 membres - un de chaque État de </a:t>
            </a:r>
            <a:r>
              <a:rPr lang="fr-FR" sz="2200" dirty="0" smtClean="0">
                <a:latin typeface="Montserrat" charset="0"/>
                <a:ea typeface="Montserrat" charset="0"/>
                <a:cs typeface="Montserrat" charset="0"/>
                <a:sym typeface="Times New Roman"/>
              </a:rPr>
              <a:t>l'UE</a:t>
            </a:r>
          </a:p>
          <a:p>
            <a:pPr marL="285750" indent="-285750">
              <a:buClr>
                <a:srgbClr val="000000"/>
              </a:buClr>
              <a:buSzPts val="1800"/>
              <a:buFont typeface="Arial" charset="0"/>
              <a:buChar char="•"/>
            </a:pPr>
            <a:r>
              <a:rPr lang="fr-FR" sz="2200" kern="1200" dirty="0" smtClean="0">
                <a:solidFill>
                  <a:schemeClr val="tx1"/>
                </a:solidFill>
                <a:latin typeface="Montserrat" charset="0"/>
                <a:ea typeface="Montserrat" charset="0"/>
                <a:cs typeface="Montserrat" charset="0"/>
              </a:rPr>
              <a:t>Chaque </a:t>
            </a:r>
            <a:r>
              <a:rPr lang="fr-FR" sz="2200" kern="1200" dirty="0">
                <a:solidFill>
                  <a:schemeClr val="tx1"/>
                </a:solidFill>
                <a:latin typeface="Montserrat" charset="0"/>
                <a:ea typeface="Montserrat" charset="0"/>
                <a:cs typeface="Montserrat" charset="0"/>
              </a:rPr>
              <a:t>État membre assure la présidence à tour de rôle pendant six mois</a:t>
            </a:r>
            <a:endParaRPr sz="2200" dirty="0">
              <a:latin typeface="Montserrat" charset="0"/>
              <a:ea typeface="Montserrat" charset="0"/>
              <a:cs typeface="Montserrat" charset="0"/>
            </a:endParaRPr>
          </a:p>
        </p:txBody>
      </p:sp>
    </p:spTree>
    <p:extLst>
      <p:ext uri="{BB962C8B-B14F-4D97-AF65-F5344CB8AC3E}">
        <p14:creationId xmlns:p14="http://schemas.microsoft.com/office/powerpoint/2010/main" val="3807712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La </a:t>
            </a:r>
            <a:r>
              <a:rPr lang="fr-FR" dirty="0"/>
              <a:t>Commission européenne </a:t>
            </a:r>
            <a:endParaRPr lang="de-AT" dirty="0"/>
          </a:p>
        </p:txBody>
      </p:sp>
      <p:pic>
        <p:nvPicPr>
          <p:cNvPr id="3" name="Shape 90" descr="Commission — coloured emblem"/>
          <p:cNvPicPr preferRelativeResize="0"/>
          <p:nvPr/>
        </p:nvPicPr>
        <p:blipFill rotWithShape="1">
          <a:blip r:embed="rId3">
            <a:alphaModFix/>
          </a:blip>
          <a:srcRect/>
          <a:stretch/>
        </p:blipFill>
        <p:spPr>
          <a:xfrm>
            <a:off x="1013600" y="5844988"/>
            <a:ext cx="1514447" cy="699247"/>
          </a:xfrm>
          <a:prstGeom prst="rect">
            <a:avLst/>
          </a:prstGeom>
          <a:noFill/>
          <a:ln>
            <a:noFill/>
          </a:ln>
        </p:spPr>
      </p:pic>
      <p:sp>
        <p:nvSpPr>
          <p:cNvPr id="4" name="Shape 91"/>
          <p:cNvSpPr txBox="1"/>
          <p:nvPr/>
        </p:nvSpPr>
        <p:spPr>
          <a:xfrm>
            <a:off x="824752" y="1953883"/>
            <a:ext cx="7671547" cy="3138170"/>
          </a:xfrm>
          <a:prstGeom prst="rect">
            <a:avLst/>
          </a:prstGeom>
          <a:noFill/>
          <a:ln>
            <a:noFill/>
          </a:ln>
        </p:spPr>
        <p:txBody>
          <a:bodyPr spcFirstLastPara="1" wrap="square" lIns="91425" tIns="45700" rIns="91425" bIns="45700" anchor="t" anchorCtr="0">
            <a:noAutofit/>
          </a:bodyPr>
          <a:lstStyle/>
          <a:p>
            <a:pPr marL="285750" indent="-285750">
              <a:buFont typeface="Arial" charset="0"/>
              <a:buChar char="•"/>
            </a:pPr>
            <a:r>
              <a:rPr lang="fr-FR" sz="1600" kern="1200" dirty="0">
                <a:solidFill>
                  <a:schemeClr val="tx1"/>
                </a:solidFill>
                <a:latin typeface="Montserrat" charset="0"/>
                <a:ea typeface="Montserrat" charset="0"/>
                <a:cs typeface="Montserrat" charset="0"/>
              </a:rPr>
              <a:t>La principale fonction de la Commission est d'initier une nouvelle législation en faisant des propositions et en mettant en œuvre les décisions prises par le Parlement européen et le Conseil de l'Union européenne.</a:t>
            </a:r>
            <a:endParaRPr lang="it-IT" sz="1600" kern="1200" dirty="0">
              <a:solidFill>
                <a:schemeClr val="tx1"/>
              </a:solidFill>
              <a:latin typeface="Montserrat" charset="0"/>
              <a:ea typeface="Montserrat" charset="0"/>
              <a:cs typeface="Montserrat" charset="0"/>
            </a:endParaRPr>
          </a:p>
          <a:p>
            <a:pPr marL="285750" indent="-285750">
              <a:buFont typeface="Arial" charset="0"/>
              <a:buChar char="•"/>
            </a:pPr>
            <a:endParaRPr lang="fr-FR" sz="1600" kern="1200" dirty="0">
              <a:solidFill>
                <a:schemeClr val="tx1"/>
              </a:solidFill>
              <a:latin typeface="Montserrat" charset="0"/>
              <a:ea typeface="Montserrat" charset="0"/>
              <a:cs typeface="Montserrat" charset="0"/>
            </a:endParaRPr>
          </a:p>
          <a:p>
            <a:pPr marL="285750" indent="-285750">
              <a:buFont typeface="Arial" charset="0"/>
              <a:buChar char="•"/>
            </a:pPr>
            <a:r>
              <a:rPr lang="fr-FR" sz="1600" kern="1200" dirty="0">
                <a:solidFill>
                  <a:schemeClr val="tx1"/>
                </a:solidFill>
                <a:latin typeface="Montserrat" charset="0"/>
                <a:ea typeface="Montserrat" charset="0"/>
                <a:cs typeface="Montserrat" charset="0"/>
              </a:rPr>
              <a:t>La Commission a également la responsabilité, avec la Cour de justice, de veiller à ce que la législation de l'UE soit appliquée par les pays membres et d'engager des procédures contre les États membres ou les entreprises si la législation de l'UE n'est pas respectée.  </a:t>
            </a:r>
            <a:endParaRPr lang="it-IT" sz="1600" kern="1200" dirty="0">
              <a:solidFill>
                <a:schemeClr val="tx1"/>
              </a:solidFill>
              <a:latin typeface="Montserrat" charset="0"/>
              <a:ea typeface="Montserrat" charset="0"/>
              <a:cs typeface="Montserrat" charset="0"/>
            </a:endParaRPr>
          </a:p>
          <a:p>
            <a:pPr marL="285750" indent="-285750">
              <a:buFont typeface="Arial" charset="0"/>
              <a:buChar char="•"/>
            </a:pPr>
            <a:endParaRPr lang="fr-FR" sz="1600" kern="1200" dirty="0">
              <a:solidFill>
                <a:schemeClr val="tx1"/>
              </a:solidFill>
              <a:latin typeface="Montserrat" charset="0"/>
              <a:ea typeface="Montserrat" charset="0"/>
              <a:cs typeface="Montserrat" charset="0"/>
            </a:endParaRPr>
          </a:p>
          <a:p>
            <a:pPr marL="285750" indent="-285750">
              <a:buFont typeface="Arial" charset="0"/>
              <a:buChar char="•"/>
            </a:pPr>
            <a:r>
              <a:rPr lang="fr-FR" sz="1600" kern="1200" dirty="0">
                <a:solidFill>
                  <a:schemeClr val="tx1"/>
                </a:solidFill>
                <a:latin typeface="Montserrat" charset="0"/>
                <a:ea typeface="Montserrat" charset="0"/>
                <a:cs typeface="Montserrat" charset="0"/>
              </a:rPr>
              <a:t>L'une de ses fonctions importantes est de représenter l'UE au niveau international, en négociant des accords commerciaux avec des pays tiers et en travaillant avec des organismes internationaux sur des questions telles que l'aide humanitaire. </a:t>
            </a:r>
            <a:endParaRPr lang="it-IT" sz="1600" kern="1200" dirty="0">
              <a:solidFill>
                <a:schemeClr val="tx1"/>
              </a:solidFill>
              <a:latin typeface="Montserrat" charset="0"/>
              <a:ea typeface="Montserrat" charset="0"/>
              <a:cs typeface="Montserrat" charset="0"/>
            </a:endParaRPr>
          </a:p>
        </p:txBody>
      </p:sp>
    </p:spTree>
    <p:extLst>
      <p:ext uri="{BB962C8B-B14F-4D97-AF65-F5344CB8AC3E}">
        <p14:creationId xmlns:p14="http://schemas.microsoft.com/office/powerpoint/2010/main" val="2567655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a:t>
            </a:r>
            <a:r>
              <a:rPr lang="fr-FR" dirty="0" smtClean="0"/>
              <a:t>a </a:t>
            </a:r>
            <a:r>
              <a:rPr lang="fr-FR" dirty="0"/>
              <a:t>Cour de justice </a:t>
            </a:r>
            <a:r>
              <a:rPr lang="fr-FR" dirty="0" smtClean="0"/>
              <a:t/>
            </a:r>
            <a:br>
              <a:rPr lang="fr-FR" dirty="0" smtClean="0"/>
            </a:br>
            <a:r>
              <a:rPr lang="fr-FR" dirty="0" smtClean="0"/>
              <a:t>européenne</a:t>
            </a:r>
            <a:endParaRPr lang="de-AT" dirty="0"/>
          </a:p>
        </p:txBody>
      </p:sp>
      <p:pic>
        <p:nvPicPr>
          <p:cNvPr id="3" name="Shape 99" descr="Court of Justice — coloured emblem"/>
          <p:cNvPicPr preferRelativeResize="0"/>
          <p:nvPr/>
        </p:nvPicPr>
        <p:blipFill rotWithShape="1">
          <a:blip r:embed="rId3">
            <a:alphaModFix/>
          </a:blip>
          <a:srcRect/>
          <a:stretch/>
        </p:blipFill>
        <p:spPr>
          <a:xfrm>
            <a:off x="874080" y="5270844"/>
            <a:ext cx="1265555" cy="1272540"/>
          </a:xfrm>
          <a:prstGeom prst="rect">
            <a:avLst/>
          </a:prstGeom>
          <a:noFill/>
          <a:ln>
            <a:noFill/>
          </a:ln>
        </p:spPr>
      </p:pic>
      <p:sp>
        <p:nvSpPr>
          <p:cNvPr id="4" name="Shape 100"/>
          <p:cNvSpPr txBox="1"/>
          <p:nvPr/>
        </p:nvSpPr>
        <p:spPr>
          <a:xfrm>
            <a:off x="822960" y="2125308"/>
            <a:ext cx="7102795" cy="3138170"/>
          </a:xfrm>
          <a:prstGeom prst="rect">
            <a:avLst/>
          </a:prstGeom>
          <a:noFill/>
          <a:ln>
            <a:noFill/>
          </a:ln>
        </p:spPr>
        <p:txBody>
          <a:bodyPr spcFirstLastPara="1" wrap="square" lIns="91425" tIns="45700" rIns="91425" bIns="45700" anchor="t" anchorCtr="0">
            <a:noAutofit/>
          </a:bodyPr>
          <a:lstStyle/>
          <a:p>
            <a:pPr marL="342900" lvl="0" indent="-342900">
              <a:buClr>
                <a:srgbClr val="000000"/>
              </a:buClr>
              <a:buSzPts val="1800"/>
              <a:buFont typeface="Arial" charset="0"/>
              <a:buChar char="•"/>
            </a:pPr>
            <a:r>
              <a:rPr lang="fr-FR" sz="2400" kern="1200" dirty="0">
                <a:solidFill>
                  <a:schemeClr val="tx1"/>
                </a:solidFill>
                <a:latin typeface="Montserrat" charset="0"/>
                <a:ea typeface="Montserrat" charset="0"/>
                <a:cs typeface="Montserrat" charset="0"/>
              </a:rPr>
              <a:t>La responsabilité de la Cour de justice européenne (CJCE) est de veiller à ce que le droit européen soit interprété et appliqué dans chaque État membre. Il est composé de 28 juges, un par Etat membre. </a:t>
            </a:r>
            <a:endParaRPr lang="fr-FR" sz="2400" kern="1200" dirty="0" smtClean="0">
              <a:solidFill>
                <a:schemeClr val="tx1"/>
              </a:solidFill>
              <a:latin typeface="Montserrat" charset="0"/>
              <a:ea typeface="Montserrat" charset="0"/>
              <a:cs typeface="Montserrat" charset="0"/>
            </a:endParaRPr>
          </a:p>
          <a:p>
            <a:pPr marL="342900" lvl="0" indent="-342900">
              <a:buClr>
                <a:srgbClr val="000000"/>
              </a:buClr>
              <a:buSzPts val="1800"/>
              <a:buFont typeface="Arial" charset="0"/>
              <a:buChar char="•"/>
            </a:pPr>
            <a:r>
              <a:rPr lang="fr-FR" sz="2400" kern="1200" dirty="0">
                <a:solidFill>
                  <a:schemeClr val="tx1"/>
                </a:solidFill>
                <a:latin typeface="Montserrat" charset="0"/>
                <a:ea typeface="Montserrat" charset="0"/>
                <a:cs typeface="Montserrat" charset="0"/>
              </a:rPr>
              <a:t>Leur mandat dure 6 ans et peut être renouvelé</a:t>
            </a:r>
            <a:endParaRPr sz="2400" b="0" i="0" u="none" strike="noStrike" cap="none" dirty="0">
              <a:solidFill>
                <a:srgbClr val="000000"/>
              </a:solidFill>
              <a:latin typeface="Montserrat" charset="0"/>
              <a:ea typeface="Montserrat" charset="0"/>
              <a:cs typeface="Montserrat" charset="0"/>
              <a:sym typeface="Times New Roman"/>
            </a:endParaRPr>
          </a:p>
        </p:txBody>
      </p:sp>
    </p:spTree>
    <p:extLst>
      <p:ext uri="{BB962C8B-B14F-4D97-AF65-F5344CB8AC3E}">
        <p14:creationId xmlns:p14="http://schemas.microsoft.com/office/powerpoint/2010/main" val="1039316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0" name="Shape 100"/>
          <p:cNvSpPr txBox="1">
            <a:spLocks noGrp="1"/>
          </p:cNvSpPr>
          <p:nvPr>
            <p:ph type="title"/>
          </p:nvPr>
        </p:nvSpPr>
        <p:spPr>
          <a:xfrm>
            <a:off x="691200" y="634300"/>
            <a:ext cx="7761600" cy="657900"/>
          </a:xfrm>
          <a:prstGeom prst="rect">
            <a:avLst/>
          </a:prstGeom>
        </p:spPr>
        <p:txBody>
          <a:bodyPr wrap="square" lIns="91425" tIns="91425" rIns="91425" bIns="91425" anchor="b" anchorCtr="0">
            <a:noAutofit/>
          </a:bodyPr>
          <a:lstStyle/>
          <a:p>
            <a:pPr lvl="0"/>
            <a:r>
              <a:rPr lang="fr-FR" dirty="0" smtClean="0"/>
              <a:t>La </a:t>
            </a:r>
            <a:r>
              <a:rPr lang="fr-FR" dirty="0"/>
              <a:t>Cour des comptes </a:t>
            </a:r>
            <a:r>
              <a:rPr lang="fr-FR" dirty="0" smtClean="0"/>
              <a:t/>
            </a:r>
            <a:br>
              <a:rPr lang="fr-FR" dirty="0" smtClean="0"/>
            </a:br>
            <a:r>
              <a:rPr lang="fr-FR" dirty="0" smtClean="0"/>
              <a:t>européenne </a:t>
            </a:r>
            <a:endParaRPr lang="en" dirty="0"/>
          </a:p>
        </p:txBody>
      </p:sp>
      <p:pic>
        <p:nvPicPr>
          <p:cNvPr id="3" name="Shape 108" descr="Court of Auditors — coloured emblem"/>
          <p:cNvPicPr preferRelativeResize="0"/>
          <p:nvPr/>
        </p:nvPicPr>
        <p:blipFill rotWithShape="1">
          <a:blip r:embed="rId3">
            <a:alphaModFix/>
          </a:blip>
          <a:srcRect/>
          <a:stretch/>
        </p:blipFill>
        <p:spPr>
          <a:xfrm>
            <a:off x="800100" y="5410315"/>
            <a:ext cx="1268730" cy="1129030"/>
          </a:xfrm>
          <a:prstGeom prst="rect">
            <a:avLst/>
          </a:prstGeom>
          <a:noFill/>
          <a:ln>
            <a:noFill/>
          </a:ln>
        </p:spPr>
      </p:pic>
      <p:sp>
        <p:nvSpPr>
          <p:cNvPr id="4" name="Shape 109"/>
          <p:cNvSpPr txBox="1"/>
          <p:nvPr/>
        </p:nvSpPr>
        <p:spPr>
          <a:xfrm>
            <a:off x="731521" y="2164703"/>
            <a:ext cx="7396480" cy="3138170"/>
          </a:xfrm>
          <a:prstGeom prst="rect">
            <a:avLst/>
          </a:prstGeom>
          <a:noFill/>
          <a:ln>
            <a:noFill/>
          </a:ln>
        </p:spPr>
        <p:txBody>
          <a:bodyPr spcFirstLastPara="1" wrap="square" lIns="91425" tIns="45700" rIns="91425" bIns="45700" anchor="t" anchorCtr="0">
            <a:noAutofit/>
          </a:bodyPr>
          <a:lstStyle/>
          <a:p>
            <a:pPr marL="285750" lvl="0" indent="-285750">
              <a:buClr>
                <a:srgbClr val="000000"/>
              </a:buClr>
              <a:buSzPts val="1800"/>
              <a:buFont typeface="Arial" charset="0"/>
              <a:buChar char="•"/>
            </a:pPr>
            <a:r>
              <a:rPr lang="fr-FR" sz="2000" kern="1200" dirty="0">
                <a:solidFill>
                  <a:schemeClr val="tx1"/>
                </a:solidFill>
                <a:latin typeface="Montserrat" charset="0"/>
                <a:ea typeface="Montserrat" charset="0"/>
                <a:cs typeface="Montserrat" charset="0"/>
              </a:rPr>
              <a:t>La Cour des comptes européenne supervise et contrôle les budgets et les comptes des institutions de l'Union européenne. </a:t>
            </a:r>
            <a:endParaRPr lang="fr-FR" sz="2000" kern="1200" dirty="0" smtClean="0">
              <a:solidFill>
                <a:schemeClr val="tx1"/>
              </a:solidFill>
              <a:latin typeface="Montserrat" charset="0"/>
              <a:ea typeface="Montserrat" charset="0"/>
              <a:cs typeface="Montserrat" charset="0"/>
            </a:endParaRPr>
          </a:p>
          <a:p>
            <a:pPr marL="285750" lvl="0" indent="-285750">
              <a:buClr>
                <a:srgbClr val="000000"/>
              </a:buClr>
              <a:buSzPts val="1800"/>
              <a:buFont typeface="Arial" charset="0"/>
              <a:buChar char="•"/>
            </a:pPr>
            <a:r>
              <a:rPr lang="fr-FR" sz="2000" kern="1200" dirty="0">
                <a:solidFill>
                  <a:schemeClr val="tx1"/>
                </a:solidFill>
                <a:latin typeface="Montserrat" charset="0"/>
                <a:ea typeface="Montserrat" charset="0"/>
                <a:cs typeface="Montserrat" charset="0"/>
              </a:rPr>
              <a:t>La Cour des comptes est composée de 28 membres, un par </a:t>
            </a:r>
            <a:r>
              <a:rPr lang="fr-FR" sz="2000" kern="1200" dirty="0" smtClean="0">
                <a:solidFill>
                  <a:schemeClr val="tx1"/>
                </a:solidFill>
                <a:latin typeface="Montserrat" charset="0"/>
                <a:ea typeface="Montserrat" charset="0"/>
                <a:cs typeface="Montserrat" charset="0"/>
              </a:rPr>
              <a:t>Etat</a:t>
            </a:r>
          </a:p>
          <a:p>
            <a:pPr marL="285750" lvl="0" indent="-285750">
              <a:buClr>
                <a:srgbClr val="000000"/>
              </a:buClr>
              <a:buSzPts val="1800"/>
              <a:buFont typeface="Arial" charset="0"/>
              <a:buChar char="•"/>
            </a:pPr>
            <a:r>
              <a:rPr lang="fr-FR" sz="2000" kern="1200" dirty="0">
                <a:solidFill>
                  <a:schemeClr val="tx1"/>
                </a:solidFill>
                <a:latin typeface="Montserrat" charset="0"/>
                <a:ea typeface="Montserrat" charset="0"/>
                <a:cs typeface="Montserrat" charset="0"/>
              </a:rPr>
              <a:t>Les candidats sont nommés par le Conseil de l'Union européenne et le Parlement européen pour un mandat de 6 ans </a:t>
            </a:r>
            <a:r>
              <a:rPr lang="fr-FR" sz="2000" kern="1200" dirty="0" smtClean="0">
                <a:solidFill>
                  <a:schemeClr val="tx1"/>
                </a:solidFill>
                <a:latin typeface="Montserrat" charset="0"/>
                <a:ea typeface="Montserrat" charset="0"/>
                <a:cs typeface="Montserrat" charset="0"/>
              </a:rPr>
              <a:t>renouvelable</a:t>
            </a:r>
          </a:p>
          <a:p>
            <a:pPr marL="285750" indent="-285750">
              <a:buClr>
                <a:srgbClr val="000000"/>
              </a:buClr>
              <a:buSzPts val="1800"/>
              <a:buFont typeface="Arial" charset="0"/>
              <a:buChar char="•"/>
            </a:pPr>
            <a:r>
              <a:rPr lang="fr-FR" sz="2000" kern="1200" dirty="0">
                <a:solidFill>
                  <a:schemeClr val="tx1"/>
                </a:solidFill>
                <a:latin typeface="Montserrat" charset="0"/>
                <a:ea typeface="Montserrat" charset="0"/>
                <a:cs typeface="Montserrat" charset="0"/>
              </a:rPr>
              <a:t>Les membres de la Cour élisent un président pour un mandat de 3 ans. </a:t>
            </a:r>
            <a:endParaRPr lang="fr-FR" sz="2000" kern="1200" dirty="0" smtClean="0">
              <a:solidFill>
                <a:schemeClr val="tx1"/>
              </a:solidFill>
              <a:latin typeface="Montserrat" charset="0"/>
              <a:ea typeface="Montserrat" charset="0"/>
              <a:cs typeface="Montserrat"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Mes </a:t>
            </a:r>
            <a:r>
              <a:rPr lang="fr-FR" dirty="0"/>
              <a:t>droits en tant que </a:t>
            </a:r>
            <a:r>
              <a:rPr lang="fr-FR" dirty="0" smtClean="0"/>
              <a:t/>
            </a:r>
            <a:br>
              <a:rPr lang="fr-FR" dirty="0" smtClean="0"/>
            </a:br>
            <a:r>
              <a:rPr lang="fr-FR" dirty="0" smtClean="0"/>
              <a:t>citoyen </a:t>
            </a:r>
            <a:r>
              <a:rPr lang="fr-FR" dirty="0"/>
              <a:t>de l'UE</a:t>
            </a:r>
            <a:endParaRPr lang="en-GB" dirty="0"/>
          </a:p>
        </p:txBody>
      </p:sp>
      <p:sp>
        <p:nvSpPr>
          <p:cNvPr id="3" name="Shape 117"/>
          <p:cNvSpPr txBox="1"/>
          <p:nvPr/>
        </p:nvSpPr>
        <p:spPr>
          <a:xfrm>
            <a:off x="2523744" y="2073589"/>
            <a:ext cx="6176310" cy="3415030"/>
          </a:xfrm>
          <a:prstGeom prst="rect">
            <a:avLst/>
          </a:prstGeom>
          <a:noFill/>
          <a:ln>
            <a:noFill/>
          </a:ln>
        </p:spPr>
        <p:txBody>
          <a:bodyPr spcFirstLastPara="1" wrap="square" lIns="91425" tIns="45700" rIns="91425" bIns="45700" anchor="t" anchorCtr="0">
            <a:noAutofit/>
          </a:bodyPr>
          <a:lstStyle/>
          <a:p>
            <a:pPr marL="285750" lvl="0" indent="-285750">
              <a:buFont typeface="Arial" charset="0"/>
              <a:buChar char="•"/>
            </a:pPr>
            <a:r>
              <a:rPr lang="fr-FR" sz="2000" kern="1200" dirty="0">
                <a:solidFill>
                  <a:schemeClr val="tx1"/>
                </a:solidFill>
                <a:latin typeface="Montserrat" charset="0"/>
                <a:ea typeface="Montserrat" charset="0"/>
                <a:cs typeface="Montserrat" charset="0"/>
              </a:rPr>
              <a:t>le droit de circuler et de séjourner librement sur le territoire des États membres.</a:t>
            </a:r>
            <a:endParaRPr lang="it-IT" sz="2000" kern="1200" dirty="0">
              <a:solidFill>
                <a:schemeClr val="tx1"/>
              </a:solidFill>
              <a:latin typeface="Montserrat" charset="0"/>
              <a:ea typeface="Montserrat" charset="0"/>
              <a:cs typeface="Montserrat" charset="0"/>
            </a:endParaRPr>
          </a:p>
          <a:p>
            <a:pPr marL="285750" lvl="0" indent="-285750">
              <a:buFont typeface="Arial" charset="0"/>
              <a:buChar char="•"/>
            </a:pPr>
            <a:r>
              <a:rPr lang="fr-FR" sz="2000" kern="1200" dirty="0">
                <a:solidFill>
                  <a:schemeClr val="tx1"/>
                </a:solidFill>
                <a:latin typeface="Montserrat" charset="0"/>
                <a:ea typeface="Montserrat" charset="0"/>
                <a:cs typeface="Montserrat" charset="0"/>
              </a:rPr>
              <a:t>le droit de vote et d'éligibilité aux élections européennes et locales.</a:t>
            </a:r>
            <a:endParaRPr lang="it-IT" sz="2000" kern="1200" dirty="0">
              <a:solidFill>
                <a:schemeClr val="tx1"/>
              </a:solidFill>
              <a:latin typeface="Montserrat" charset="0"/>
              <a:ea typeface="Montserrat" charset="0"/>
              <a:cs typeface="Montserrat" charset="0"/>
            </a:endParaRPr>
          </a:p>
          <a:p>
            <a:pPr marL="285750" lvl="0" indent="-285750">
              <a:buFont typeface="Arial" charset="0"/>
              <a:buChar char="•"/>
            </a:pPr>
            <a:r>
              <a:rPr lang="fr-FR" sz="2000" kern="1200" dirty="0">
                <a:solidFill>
                  <a:schemeClr val="tx1"/>
                </a:solidFill>
                <a:latin typeface="Montserrat" charset="0"/>
                <a:ea typeface="Montserrat" charset="0"/>
                <a:cs typeface="Montserrat" charset="0"/>
              </a:rPr>
              <a:t>le droit à la protection diplomatique dans les pays tiers</a:t>
            </a:r>
            <a:endParaRPr lang="it-IT" sz="2000" kern="1200" dirty="0">
              <a:solidFill>
                <a:schemeClr val="tx1"/>
              </a:solidFill>
              <a:latin typeface="Montserrat" charset="0"/>
              <a:ea typeface="Montserrat" charset="0"/>
              <a:cs typeface="Montserrat" charset="0"/>
            </a:endParaRPr>
          </a:p>
          <a:p>
            <a:pPr marL="285750" lvl="0" indent="-285750">
              <a:buFont typeface="Arial" charset="0"/>
              <a:buChar char="•"/>
            </a:pPr>
            <a:r>
              <a:rPr lang="fr-FR" sz="2000" kern="1200" dirty="0">
                <a:solidFill>
                  <a:schemeClr val="tx1"/>
                </a:solidFill>
                <a:latin typeface="Montserrat" charset="0"/>
                <a:ea typeface="Montserrat" charset="0"/>
                <a:cs typeface="Montserrat" charset="0"/>
              </a:rPr>
              <a:t>le droit de pétition au Parlement européen</a:t>
            </a:r>
            <a:endParaRPr lang="it-IT" sz="2000" kern="1200" dirty="0">
              <a:solidFill>
                <a:schemeClr val="tx1"/>
              </a:solidFill>
              <a:latin typeface="Montserrat" charset="0"/>
              <a:ea typeface="Montserrat" charset="0"/>
              <a:cs typeface="Montserrat" charset="0"/>
            </a:endParaRPr>
          </a:p>
          <a:p>
            <a:pPr marL="285750" lvl="0" indent="-285750">
              <a:buFont typeface="Arial" charset="0"/>
              <a:buChar char="•"/>
            </a:pPr>
            <a:r>
              <a:rPr lang="fr-FR" sz="2000" kern="1200" dirty="0" smtClean="0">
                <a:solidFill>
                  <a:schemeClr val="tx1"/>
                </a:solidFill>
                <a:latin typeface="Montserrat" charset="0"/>
                <a:ea typeface="Montserrat" charset="0"/>
                <a:cs typeface="Montserrat" charset="0"/>
              </a:rPr>
              <a:t>le </a:t>
            </a:r>
            <a:r>
              <a:rPr lang="fr-FR" sz="2000" kern="1200" dirty="0">
                <a:solidFill>
                  <a:schemeClr val="tx1"/>
                </a:solidFill>
                <a:latin typeface="Montserrat" charset="0"/>
                <a:ea typeface="Montserrat" charset="0"/>
                <a:cs typeface="Montserrat" charset="0"/>
              </a:rPr>
              <a:t>droit de s'adresser à l'une des institutions ou organes de l'Union dans l'une des langues officielles et de recevoir une réponse dans la même langue.</a:t>
            </a:r>
            <a:endParaRPr lang="it-IT" sz="2000" kern="1200" dirty="0">
              <a:solidFill>
                <a:schemeClr val="tx1"/>
              </a:solidFill>
              <a:latin typeface="Montserrat" charset="0"/>
              <a:ea typeface="Montserrat" charset="0"/>
              <a:cs typeface="Montserrat" charset="0"/>
            </a:endParaRPr>
          </a:p>
          <a:p>
            <a:pPr marL="285750" lvl="0" indent="-285750">
              <a:buFont typeface="Arial" charset="0"/>
              <a:buChar char="•"/>
            </a:pPr>
            <a:r>
              <a:rPr lang="fr-FR" sz="2000" kern="1200" dirty="0">
                <a:solidFill>
                  <a:schemeClr val="tx1"/>
                </a:solidFill>
                <a:latin typeface="Montserrat" charset="0"/>
                <a:ea typeface="Montserrat" charset="0"/>
                <a:cs typeface="Montserrat" charset="0"/>
              </a:rPr>
              <a:t>le droit d'accès aux documents officiels du Parlement européen</a:t>
            </a:r>
            <a:endParaRPr lang="it-IT" sz="2000" kern="1200" dirty="0">
              <a:solidFill>
                <a:schemeClr val="tx1"/>
              </a:solidFill>
              <a:latin typeface="Montserrat" charset="0"/>
              <a:ea typeface="Montserrat" charset="0"/>
              <a:cs typeface="Montserrat" charset="0"/>
            </a:endParaRPr>
          </a:p>
          <a:p>
            <a:pPr marL="285750" marR="0" lvl="0" indent="-285750" algn="l" rtl="0">
              <a:lnSpc>
                <a:spcPct val="100000"/>
              </a:lnSpc>
              <a:spcBef>
                <a:spcPts val="0"/>
              </a:spcBef>
              <a:spcAft>
                <a:spcPts val="0"/>
              </a:spcAft>
              <a:buClr>
                <a:srgbClr val="000000"/>
              </a:buClr>
              <a:buSzPts val="1800"/>
              <a:buFont typeface="Arial" charset="0"/>
              <a:buChar char="•"/>
            </a:pPr>
            <a:endParaRPr sz="2000" b="0" i="0" u="none" strike="noStrike" cap="none" dirty="0">
              <a:solidFill>
                <a:srgbClr val="000000"/>
              </a:solidFill>
              <a:latin typeface="Montserrat" charset="0"/>
              <a:ea typeface="Montserrat" charset="0"/>
              <a:cs typeface="Montserrat" charset="0"/>
              <a:sym typeface="Times New Roman"/>
            </a:endParaRPr>
          </a:p>
        </p:txBody>
      </p:sp>
      <p:pic>
        <p:nvPicPr>
          <p:cNvPr id="4" name="Shape 118"/>
          <p:cNvPicPr preferRelativeResize="0"/>
          <p:nvPr/>
        </p:nvPicPr>
        <p:blipFill rotWithShape="1">
          <a:blip r:embed="rId3">
            <a:alphaModFix/>
          </a:blip>
          <a:srcRect/>
          <a:stretch/>
        </p:blipFill>
        <p:spPr>
          <a:xfrm>
            <a:off x="422829" y="2073589"/>
            <a:ext cx="2082800" cy="1376680"/>
          </a:xfrm>
          <a:prstGeom prst="rect">
            <a:avLst/>
          </a:prstGeom>
          <a:noFill/>
          <a:ln>
            <a:noFill/>
          </a:ln>
        </p:spPr>
      </p:pic>
    </p:spTree>
    <p:extLst>
      <p:ext uri="{BB962C8B-B14F-4D97-AF65-F5344CB8AC3E}">
        <p14:creationId xmlns:p14="http://schemas.microsoft.com/office/powerpoint/2010/main" val="4115909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EngagePowerpoint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EngagePowerpoint Template</Template>
  <TotalTime>24</TotalTime>
  <Words>2205</Words>
  <Application>Microsoft Macintosh PowerPoint</Application>
  <PresentationFormat>Presentazione su schermo (4:3)</PresentationFormat>
  <Paragraphs>128</Paragraphs>
  <Slides>12</Slides>
  <Notes>12</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12</vt:i4>
      </vt:variant>
    </vt:vector>
  </HeadingPairs>
  <TitlesOfParts>
    <vt:vector size="16" baseType="lpstr">
      <vt:lpstr>Montserrat</vt:lpstr>
      <vt:lpstr>Times New Roman</vt:lpstr>
      <vt:lpstr>Arial</vt:lpstr>
      <vt:lpstr>EngagePowerpoint Template</vt:lpstr>
      <vt:lpstr>Institutions de l’UE</vt:lpstr>
      <vt:lpstr>Qu'est-ce que l'Union européenne?</vt:lpstr>
      <vt:lpstr>Les 5 institutions principales</vt:lpstr>
      <vt:lpstr>Le Parlement européen </vt:lpstr>
      <vt:lpstr>Le Conseil de l'Union  européenne</vt:lpstr>
      <vt:lpstr>La Commission européenne </vt:lpstr>
      <vt:lpstr>La Cour de justice  européenne</vt:lpstr>
      <vt:lpstr>La Cour des comptes  européenne </vt:lpstr>
      <vt:lpstr>Mes droits en tant que  citoyen de l'UE</vt:lpstr>
      <vt:lpstr>Activité 1 - Remplissez  les noms des pays de l'UE</vt:lpstr>
      <vt:lpstr>Activité 2 - Reliez les faits</vt:lpstr>
      <vt:lpstr>Merci!</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Philip Land</dc:creator>
  <cp:lastModifiedBy>ts_SC®</cp:lastModifiedBy>
  <cp:revision>88</cp:revision>
  <dcterms:created xsi:type="dcterms:W3CDTF">2017-10-27T16:23:16Z</dcterms:created>
  <dcterms:modified xsi:type="dcterms:W3CDTF">2018-10-14T10:27:10Z</dcterms:modified>
</cp:coreProperties>
</file>