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4"/>
  </p:notesMasterIdLst>
  <p:sldIdLst>
    <p:sldId id="256" r:id="rId2"/>
    <p:sldId id="264" r:id="rId3"/>
    <p:sldId id="260" r:id="rId4"/>
    <p:sldId id="289" r:id="rId5"/>
    <p:sldId id="290" r:id="rId6"/>
    <p:sldId id="291" r:id="rId7"/>
    <p:sldId id="292" r:id="rId8"/>
    <p:sldId id="262" r:id="rId9"/>
    <p:sldId id="295" r:id="rId10"/>
    <p:sldId id="293" r:id="rId11"/>
    <p:sldId id="296" r:id="rId12"/>
    <p:sldId id="274"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9900"/>
    <a:srgbClr val="336600"/>
    <a:srgbClr val="608643"/>
    <a:srgbClr val="99CC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98" autoAdjust="0"/>
  </p:normalViewPr>
  <p:slideViewPr>
    <p:cSldViewPr snapToGrid="0" snapToObjects="1">
      <p:cViewPr varScale="1">
        <p:scale>
          <a:sx n="72" d="100"/>
          <a:sy n="72" d="100"/>
        </p:scale>
        <p:origin x="176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Questa risorsa mira a fornire ai partecipanti una panoramica dell'Unione europea e delle sue principali istituzioni.</a:t>
            </a:r>
            <a:endParaRPr lang="en-GB" noProof="0" dirty="0"/>
          </a:p>
        </p:txBody>
      </p:sp>
    </p:spTree>
    <p:extLst>
      <p:ext uri="{BB962C8B-B14F-4D97-AF65-F5344CB8AC3E}">
        <p14:creationId xmlns:p14="http://schemas.microsoft.com/office/powerpoint/2010/main" val="24881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it-IT" sz="1100" kern="1200" dirty="0">
                <a:solidFill>
                  <a:schemeClr val="tx1"/>
                </a:solidFill>
                <a:effectLst/>
                <a:latin typeface="+mn-lt"/>
                <a:ea typeface="+mn-ea"/>
                <a:cs typeface="+mn-cs"/>
              </a:rPr>
              <a:t>Fornire a ciascun partecipante una stampa di questa mappa e chiedere loro di inserire i nomi dei paesi dell'UE.</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51036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a:solidFill>
                  <a:schemeClr val="tx1"/>
                </a:solidFill>
                <a:effectLst/>
                <a:latin typeface="+mn-lt"/>
                <a:ea typeface="+mn-ea"/>
                <a:cs typeface="+mn-cs"/>
              </a:rPr>
              <a:t>Fornire a ciascun partecipante una versione stampata di questa diapositiva e chiedere loro di collegare il fatto corrispondente all'istituzione dell'UE competente.</a:t>
            </a:r>
          </a:p>
        </p:txBody>
      </p:sp>
    </p:spTree>
    <p:extLst>
      <p:ext uri="{BB962C8B-B14F-4D97-AF65-F5344CB8AC3E}">
        <p14:creationId xmlns:p14="http://schemas.microsoft.com/office/powerpoint/2010/main" val="1351036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11285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r>
              <a:rPr lang="it-IT" sz="1100" kern="1200" dirty="0">
                <a:solidFill>
                  <a:schemeClr val="tx1"/>
                </a:solidFill>
                <a:effectLst/>
                <a:latin typeface="+mn-lt"/>
                <a:ea typeface="+mn-ea"/>
                <a:cs typeface="+mn-cs"/>
              </a:rPr>
              <a:t>L'Unione Europea è un'unione politica ed economica di 28 paesi in Europa. I paesi membri includono Austria, Belgio, Bulgaria, Croazia, Cipro, Repubblica Ceca, Danimarca, Estonia, Finlandia, Francia, Germania, Grecia, Ungheria, Italia, Irlanda, Lettonia, Lituania, Lussemburgo, Malta, Paesi Bassi, Polonia, Portogallo, Romania, Spagna, Slovacchia, Slovenia, Svezia e Regno Unito, nonostante la Brexit in corso.</a:t>
            </a:r>
          </a:p>
          <a:p>
            <a:r>
              <a:rPr lang="it-IT" sz="1100" kern="1200" dirty="0">
                <a:solidFill>
                  <a:schemeClr val="tx1"/>
                </a:solidFill>
                <a:effectLst/>
                <a:latin typeface="+mn-lt"/>
                <a:ea typeface="+mn-ea"/>
                <a:cs typeface="+mn-cs"/>
              </a:rPr>
              <a:t>L'obiettivo iniziale di un'unione di paesi europei era stabilire pace e prosperità in Europa aumentando la cooperazione economica tra i paesi dopo la Seconda guerra mondiale. Ciò ha portato alla creazione della Comunità economica europea - CEE - nel 1958 tra sei paesi. Con l'adesione di più paesi all'Unione, gli obiettivi si sono espansi per includere lo sviluppo delle politiche su una serie di questioni, tra cui clima, sicurezza, giustizia, salute, ambiente e migrazione. Per riflettere questa evoluzione il nome è stato cambiato nell'Unione europea nel 1993.</a:t>
            </a:r>
          </a:p>
          <a:p>
            <a:r>
              <a:rPr lang="it-IT" sz="1100" kern="1200" dirty="0">
                <a:solidFill>
                  <a:schemeClr val="tx1"/>
                </a:solidFill>
                <a:effectLst/>
                <a:latin typeface="+mn-lt"/>
                <a:ea typeface="+mn-ea"/>
                <a:cs typeface="+mn-cs"/>
              </a:rPr>
              <a:t>Oggi l'Unione Europea ha quattro obiettivi principali:</a:t>
            </a:r>
          </a:p>
          <a:p>
            <a:pPr lvl="0"/>
            <a:r>
              <a:rPr lang="it-IT" sz="1100" kern="1200" dirty="0">
                <a:solidFill>
                  <a:schemeClr val="tx1"/>
                </a:solidFill>
                <a:effectLst/>
                <a:latin typeface="+mn-lt"/>
                <a:ea typeface="+mn-ea"/>
                <a:cs typeface="+mn-cs"/>
              </a:rPr>
              <a:t>Proteggere i diritti umani e le libertà stabilendo la cittadinanza europea</a:t>
            </a:r>
          </a:p>
          <a:p>
            <a:pPr lvl="0"/>
            <a:r>
              <a:rPr lang="it-IT" sz="1100" kern="1200" dirty="0">
                <a:solidFill>
                  <a:schemeClr val="tx1"/>
                </a:solidFill>
                <a:effectLst/>
                <a:latin typeface="+mn-lt"/>
                <a:ea typeface="+mn-ea"/>
                <a:cs typeface="+mn-cs"/>
              </a:rPr>
              <a:t>Collaborare con gli stati membri nell'area della giustizia per garantire libertà, sicurezza e giustizia</a:t>
            </a:r>
          </a:p>
          <a:p>
            <a:pPr lvl="0"/>
            <a:r>
              <a:rPr lang="it-IT" sz="1100" kern="1200" dirty="0">
                <a:solidFill>
                  <a:schemeClr val="tx1"/>
                </a:solidFill>
                <a:effectLst/>
                <a:latin typeface="+mn-lt"/>
                <a:ea typeface="+mn-ea"/>
                <a:cs typeface="+mn-cs"/>
              </a:rPr>
              <a:t>Promuovere il progresso economico e sociale attraverso una serie di iniziative di cooperazione che comprendono il mercato unico, una moneta comune (l'euro), lo sviluppo sociale e regionale e la protezione dell'ambiente.</a:t>
            </a:r>
          </a:p>
          <a:p>
            <a:pPr lvl="0"/>
            <a:r>
              <a:rPr lang="it-IT" sz="1100" kern="1200" dirty="0">
                <a:solidFill>
                  <a:schemeClr val="tx1"/>
                </a:solidFill>
                <a:effectLst/>
                <a:latin typeface="+mn-lt"/>
                <a:ea typeface="+mn-ea"/>
                <a:cs typeface="+mn-cs"/>
              </a:rPr>
              <a:t>Affermare il ruolo dell'Europa nel mondo.</a:t>
            </a:r>
          </a:p>
        </p:txBody>
      </p:sp>
    </p:spTree>
    <p:extLst>
      <p:ext uri="{BB962C8B-B14F-4D97-AF65-F5344CB8AC3E}">
        <p14:creationId xmlns:p14="http://schemas.microsoft.com/office/powerpoint/2010/main" val="16908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it-IT" sz="1100" kern="1200" dirty="0">
                <a:solidFill>
                  <a:schemeClr val="tx1"/>
                </a:solidFill>
                <a:effectLst/>
                <a:latin typeface="+mn-lt"/>
                <a:ea typeface="+mn-ea"/>
                <a:cs typeface="+mn-cs"/>
              </a:rPr>
              <a:t>L'Unione europea funziona attraverso cinque istituzioni principali:</a:t>
            </a:r>
          </a:p>
          <a:p>
            <a:pPr>
              <a:buNone/>
            </a:pPr>
            <a:r>
              <a:rPr lang="it-IT" sz="1100" kern="1200" dirty="0">
                <a:solidFill>
                  <a:schemeClr val="tx1"/>
                </a:solidFill>
                <a:effectLst/>
                <a:latin typeface="+mn-lt"/>
                <a:ea typeface="+mn-ea"/>
                <a:cs typeface="+mn-cs"/>
              </a:rPr>
              <a:t>Il Parlamento europeo</a:t>
            </a:r>
          </a:p>
          <a:p>
            <a:pPr>
              <a:buNone/>
            </a:pPr>
            <a:r>
              <a:rPr lang="it-IT" sz="1100" kern="1200" dirty="0">
                <a:solidFill>
                  <a:schemeClr val="tx1"/>
                </a:solidFill>
                <a:effectLst/>
                <a:latin typeface="+mn-lt"/>
                <a:ea typeface="+mn-ea"/>
                <a:cs typeface="+mn-cs"/>
              </a:rPr>
              <a:t>Il Consiglio dell'Unione europea</a:t>
            </a:r>
          </a:p>
          <a:p>
            <a:pPr>
              <a:buNone/>
            </a:pPr>
            <a:r>
              <a:rPr lang="it-IT" sz="1100" kern="1200" dirty="0">
                <a:solidFill>
                  <a:schemeClr val="tx1"/>
                </a:solidFill>
                <a:effectLst/>
                <a:latin typeface="+mn-lt"/>
                <a:ea typeface="+mn-ea"/>
                <a:cs typeface="+mn-cs"/>
              </a:rPr>
              <a:t>La Commissione europea</a:t>
            </a:r>
          </a:p>
          <a:p>
            <a:pPr>
              <a:buNone/>
            </a:pPr>
            <a:r>
              <a:rPr lang="it-IT" sz="1100" kern="1200" dirty="0">
                <a:solidFill>
                  <a:schemeClr val="tx1"/>
                </a:solidFill>
                <a:effectLst/>
                <a:latin typeface="+mn-lt"/>
                <a:ea typeface="+mn-ea"/>
                <a:cs typeface="+mn-cs"/>
              </a:rPr>
              <a:t>La Corte di giustizia</a:t>
            </a:r>
          </a:p>
          <a:p>
            <a:pPr>
              <a:buNone/>
            </a:pPr>
            <a:r>
              <a:rPr lang="it-IT" sz="1100" kern="1200" dirty="0">
                <a:solidFill>
                  <a:schemeClr val="tx1"/>
                </a:solidFill>
                <a:effectLst/>
                <a:latin typeface="+mn-lt"/>
                <a:ea typeface="+mn-ea"/>
                <a:cs typeface="+mn-cs"/>
              </a:rPr>
              <a:t>La Corte dei conti</a:t>
            </a:r>
          </a:p>
        </p:txBody>
      </p:sp>
    </p:spTree>
    <p:extLst>
      <p:ext uri="{BB962C8B-B14F-4D97-AF65-F5344CB8AC3E}">
        <p14:creationId xmlns:p14="http://schemas.microsoft.com/office/powerpoint/2010/main" val="317790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it-IT" sz="1100" kern="1200" dirty="0">
                <a:solidFill>
                  <a:schemeClr val="tx1"/>
                </a:solidFill>
                <a:effectLst/>
                <a:latin typeface="+mn-lt"/>
                <a:ea typeface="+mn-ea"/>
                <a:cs typeface="+mn-cs"/>
              </a:rPr>
              <a:t>Le tre istituzioni responsabili della legislazione nell’Unione Europea sono:</a:t>
            </a:r>
          </a:p>
          <a:p>
            <a:pPr lvl="0">
              <a:buNone/>
            </a:pPr>
            <a:r>
              <a:rPr lang="it-IT" sz="1100" kern="1200" dirty="0">
                <a:solidFill>
                  <a:schemeClr val="tx1"/>
                </a:solidFill>
                <a:effectLst/>
                <a:latin typeface="+mn-lt"/>
                <a:ea typeface="+mn-ea"/>
                <a:cs typeface="+mn-cs"/>
              </a:rPr>
              <a:t>Il </a:t>
            </a:r>
            <a:r>
              <a:rPr lang="it-IT" sz="1100" b="1" kern="1200" dirty="0">
                <a:solidFill>
                  <a:schemeClr val="tx1"/>
                </a:solidFill>
                <a:effectLst/>
                <a:latin typeface="+mn-lt"/>
                <a:ea typeface="+mn-ea"/>
                <a:cs typeface="+mn-cs"/>
              </a:rPr>
              <a:t>Parlamento Europeo</a:t>
            </a:r>
            <a:r>
              <a:rPr lang="it-IT" sz="1100" kern="1200" dirty="0">
                <a:solidFill>
                  <a:schemeClr val="tx1"/>
                </a:solidFill>
                <a:effectLst/>
                <a:latin typeface="+mn-lt"/>
                <a:ea typeface="+mn-ea"/>
                <a:cs typeface="+mn-cs"/>
              </a:rPr>
              <a:t>, che viene eletto dai cittadini dell'UE attraverso elezioni tenute ogni cinque anni.</a:t>
            </a:r>
          </a:p>
          <a:p>
            <a:pPr lvl="0">
              <a:buNone/>
            </a:pPr>
            <a:r>
              <a:rPr lang="it-IT" sz="1100" kern="1200" dirty="0">
                <a:solidFill>
                  <a:schemeClr val="tx1"/>
                </a:solidFill>
                <a:effectLst/>
                <a:latin typeface="+mn-lt"/>
                <a:ea typeface="+mn-ea"/>
                <a:cs typeface="+mn-cs"/>
              </a:rPr>
              <a:t>Il </a:t>
            </a:r>
            <a:r>
              <a:rPr lang="it-IT" sz="1100" b="1" kern="1200" dirty="0">
                <a:solidFill>
                  <a:schemeClr val="tx1"/>
                </a:solidFill>
                <a:effectLst/>
                <a:latin typeface="+mn-lt"/>
                <a:ea typeface="+mn-ea"/>
                <a:cs typeface="+mn-cs"/>
              </a:rPr>
              <a:t>Consiglio dell'Unione Europea</a:t>
            </a:r>
            <a:r>
              <a:rPr lang="it-IT" sz="1100" kern="1200" dirty="0">
                <a:solidFill>
                  <a:schemeClr val="tx1"/>
                </a:solidFill>
                <a:effectLst/>
                <a:latin typeface="+mn-lt"/>
                <a:ea typeface="+mn-ea"/>
                <a:cs typeface="+mn-cs"/>
              </a:rPr>
              <a:t>, che rappresenta i governi dei paesi membri.</a:t>
            </a:r>
          </a:p>
          <a:p>
            <a:pPr lvl="0">
              <a:buNone/>
            </a:pPr>
            <a:r>
              <a:rPr lang="it-IT" sz="1100" kern="1200" dirty="0">
                <a:solidFill>
                  <a:schemeClr val="tx1"/>
                </a:solidFill>
                <a:effectLst/>
                <a:latin typeface="+mn-lt"/>
                <a:ea typeface="+mn-ea"/>
                <a:cs typeface="+mn-cs"/>
              </a:rPr>
              <a:t>La </a:t>
            </a:r>
            <a:r>
              <a:rPr lang="it-IT" sz="1100" b="1" kern="1200" dirty="0">
                <a:solidFill>
                  <a:schemeClr val="tx1"/>
                </a:solidFill>
                <a:effectLst/>
                <a:latin typeface="+mn-lt"/>
                <a:ea typeface="+mn-ea"/>
                <a:cs typeface="+mn-cs"/>
              </a:rPr>
              <a:t>Commissione Europea</a:t>
            </a:r>
            <a:r>
              <a:rPr lang="it-IT" sz="1100" kern="1200" dirty="0">
                <a:solidFill>
                  <a:schemeClr val="tx1"/>
                </a:solidFill>
                <a:effectLst/>
                <a:latin typeface="+mn-lt"/>
                <a:ea typeface="+mn-ea"/>
                <a:cs typeface="+mn-cs"/>
              </a:rPr>
              <a:t>, che rappresenta gli interessi dell'Unione nel suo insieme.</a:t>
            </a:r>
          </a:p>
          <a:p>
            <a:pPr>
              <a:buNone/>
            </a:pPr>
            <a:r>
              <a:rPr lang="it-IT" sz="1100" kern="1200" dirty="0">
                <a:solidFill>
                  <a:schemeClr val="tx1"/>
                </a:solidFill>
                <a:effectLst/>
                <a:latin typeface="+mn-lt"/>
                <a:ea typeface="+mn-ea"/>
                <a:cs typeface="+mn-cs"/>
              </a:rPr>
              <a:t>Il </a:t>
            </a:r>
            <a:r>
              <a:rPr lang="it-IT" sz="1100" b="1" kern="1200" dirty="0">
                <a:solidFill>
                  <a:schemeClr val="tx1"/>
                </a:solidFill>
                <a:effectLst/>
                <a:latin typeface="+mn-lt"/>
                <a:ea typeface="+mn-ea"/>
                <a:cs typeface="+mn-cs"/>
              </a:rPr>
              <a:t>Parlamento europeo </a:t>
            </a:r>
            <a:r>
              <a:rPr lang="it-IT" sz="1100" kern="1200" dirty="0">
                <a:solidFill>
                  <a:schemeClr val="tx1"/>
                </a:solidFill>
                <a:effectLst/>
                <a:latin typeface="+mn-lt"/>
                <a:ea typeface="+mn-ea"/>
                <a:cs typeface="+mn-cs"/>
              </a:rPr>
              <a:t>è l'istituzione che rappresenta i cittadini dei 28 Stati dell'UE. Il Parlamento è composto da 751 deputati eletti ogni cinque anni.</a:t>
            </a:r>
          </a:p>
          <a:p>
            <a:pPr>
              <a:buNone/>
            </a:pPr>
            <a:r>
              <a:rPr lang="it-IT" sz="1100" kern="1200" dirty="0">
                <a:solidFill>
                  <a:schemeClr val="tx1"/>
                </a:solidFill>
                <a:effectLst/>
                <a:latin typeface="+mn-lt"/>
                <a:ea typeface="+mn-ea"/>
                <a:cs typeface="+mn-cs"/>
              </a:rPr>
              <a:t>Il Parlamento europeo è attualmente presieduto da Antonio Tajani che sovrintende alle attività del parlamento. Il presidente è eletto ogni due anni e mezzo.</a:t>
            </a:r>
          </a:p>
          <a:p>
            <a:pPr>
              <a:buNone/>
            </a:pPr>
            <a:r>
              <a:rPr lang="it-IT" sz="1100" kern="1200" dirty="0">
                <a:solidFill>
                  <a:schemeClr val="tx1"/>
                </a:solidFill>
                <a:effectLst/>
                <a:latin typeface="+mn-lt"/>
                <a:ea typeface="+mn-ea"/>
                <a:cs typeface="+mn-cs"/>
              </a:rPr>
              <a:t>I deputati siedono in otto gruppi politici basati sull'appartenenza politica piuttosto che sulla nazionalità. I deputati di solito votano con il loro gruppo scelto ma non sono obbligati a farlo.</a:t>
            </a:r>
          </a:p>
          <a:p>
            <a:pPr>
              <a:buNone/>
            </a:pPr>
            <a:r>
              <a:rPr lang="it-IT" sz="1100" kern="1200" dirty="0">
                <a:solidFill>
                  <a:schemeClr val="tx1"/>
                </a:solidFill>
                <a:effectLst/>
                <a:latin typeface="+mn-lt"/>
                <a:ea typeface="+mn-ea"/>
                <a:cs typeface="+mn-cs"/>
              </a:rPr>
              <a:t>I deputati lavorano in 24 comitati che comprendono i seguenti:</a:t>
            </a:r>
          </a:p>
          <a:p>
            <a:pPr>
              <a:buNone/>
            </a:pPr>
            <a:r>
              <a:rPr lang="it-IT" sz="1100" kern="1200" dirty="0">
                <a:solidFill>
                  <a:schemeClr val="tx1"/>
                </a:solidFill>
                <a:effectLst/>
                <a:latin typeface="+mn-lt"/>
                <a:ea typeface="+mn-ea"/>
                <a:cs typeface="+mn-cs"/>
              </a:rPr>
              <a:t>Affari Esteri</a:t>
            </a:r>
          </a:p>
          <a:p>
            <a:pPr>
              <a:buNone/>
            </a:pPr>
            <a:r>
              <a:rPr lang="it-IT" sz="1100" kern="1200" dirty="0">
                <a:solidFill>
                  <a:schemeClr val="tx1"/>
                </a:solidFill>
                <a:effectLst/>
                <a:latin typeface="+mn-lt"/>
                <a:ea typeface="+mn-ea"/>
                <a:cs typeface="+mn-cs"/>
              </a:rPr>
              <a:t>Diritti umani</a:t>
            </a:r>
          </a:p>
          <a:p>
            <a:pPr>
              <a:buNone/>
            </a:pPr>
            <a:r>
              <a:rPr lang="it-IT" sz="1100" kern="1200" dirty="0">
                <a:solidFill>
                  <a:schemeClr val="tx1"/>
                </a:solidFill>
                <a:effectLst/>
                <a:latin typeface="+mn-lt"/>
                <a:ea typeface="+mn-ea"/>
                <a:cs typeface="+mn-cs"/>
              </a:rPr>
              <a:t>Sicurezza e difesa</a:t>
            </a:r>
          </a:p>
          <a:p>
            <a:pPr>
              <a:buNone/>
            </a:pPr>
            <a:r>
              <a:rPr lang="it-IT" sz="1100" kern="1200" dirty="0">
                <a:solidFill>
                  <a:schemeClr val="tx1"/>
                </a:solidFill>
                <a:effectLst/>
                <a:latin typeface="+mn-lt"/>
                <a:ea typeface="+mn-ea"/>
                <a:cs typeface="+mn-cs"/>
              </a:rPr>
              <a:t>Sviluppo</a:t>
            </a:r>
          </a:p>
          <a:p>
            <a:pPr>
              <a:buNone/>
            </a:pPr>
            <a:r>
              <a:rPr lang="it-IT" sz="1100" kern="1200" dirty="0">
                <a:solidFill>
                  <a:schemeClr val="tx1"/>
                </a:solidFill>
                <a:effectLst/>
                <a:latin typeface="+mn-lt"/>
                <a:ea typeface="+mn-ea"/>
                <a:cs typeface="+mn-cs"/>
              </a:rPr>
              <a:t>Commercio internazionale</a:t>
            </a:r>
          </a:p>
          <a:p>
            <a:pPr>
              <a:buNone/>
            </a:pPr>
            <a:r>
              <a:rPr lang="it-IT" sz="1100" kern="1200" dirty="0">
                <a:solidFill>
                  <a:schemeClr val="tx1"/>
                </a:solidFill>
                <a:effectLst/>
                <a:latin typeface="+mn-lt"/>
                <a:ea typeface="+mn-ea"/>
                <a:cs typeface="+mn-cs"/>
              </a:rPr>
              <a:t>Bilancio</a:t>
            </a:r>
          </a:p>
          <a:p>
            <a:pPr>
              <a:buNone/>
            </a:pPr>
            <a:r>
              <a:rPr lang="it-IT" sz="1100" kern="1200" dirty="0">
                <a:solidFill>
                  <a:schemeClr val="tx1"/>
                </a:solidFill>
                <a:effectLst/>
                <a:latin typeface="+mn-lt"/>
                <a:ea typeface="+mn-ea"/>
                <a:cs typeface="+mn-cs"/>
              </a:rPr>
              <a:t>Vi sono 44 delegazioni che lavorano con i parlamenti di paesi non UE, ad esempio negoziando con i paesi che desiderano aderire all’Unione europea.</a:t>
            </a:r>
          </a:p>
          <a:p>
            <a:pPr>
              <a:buNone/>
            </a:pPr>
            <a:r>
              <a:rPr lang="it-IT" sz="1100" kern="1200" dirty="0">
                <a:solidFill>
                  <a:schemeClr val="tx1"/>
                </a:solidFill>
                <a:effectLst/>
                <a:latin typeface="+mn-lt"/>
                <a:ea typeface="+mn-ea"/>
                <a:cs typeface="+mn-cs"/>
              </a:rPr>
              <a:t>I principali poteri del Parlamento sono:</a:t>
            </a:r>
          </a:p>
          <a:p>
            <a:pPr>
              <a:buNone/>
            </a:pPr>
            <a:r>
              <a:rPr lang="it-IT" sz="1100" kern="1200" dirty="0">
                <a:solidFill>
                  <a:schemeClr val="tx1"/>
                </a:solidFill>
                <a:effectLst/>
                <a:latin typeface="+mn-lt"/>
                <a:ea typeface="+mn-ea"/>
                <a:cs typeface="+mn-cs"/>
              </a:rPr>
              <a:t>Legislazione - Questo potere è condiviso con il Consiglio dell'Unione europea.</a:t>
            </a:r>
          </a:p>
          <a:p>
            <a:pPr>
              <a:buNone/>
            </a:pPr>
            <a:r>
              <a:rPr lang="it-IT" sz="1100" kern="1200" dirty="0">
                <a:solidFill>
                  <a:schemeClr val="tx1"/>
                </a:solidFill>
                <a:effectLst/>
                <a:latin typeface="+mn-lt"/>
                <a:ea typeface="+mn-ea"/>
                <a:cs typeface="+mn-cs"/>
              </a:rPr>
              <a:t>Finanza - La supervisione della spesa dell'UE. Questa responsabilità è condivisa anche con il Consiglio dell'Unione europea.</a:t>
            </a:r>
          </a:p>
          <a:p>
            <a:pPr>
              <a:buNone/>
            </a:pPr>
            <a:r>
              <a:rPr lang="it-IT" sz="1100" kern="1200" dirty="0">
                <a:solidFill>
                  <a:schemeClr val="tx1"/>
                </a:solidFill>
                <a:effectLst/>
                <a:latin typeface="+mn-lt"/>
                <a:ea typeface="+mn-ea"/>
                <a:cs typeface="+mn-cs"/>
              </a:rPr>
              <a:t>Supervisione democratica: tutte le attività della Comunità europea sono supervisionate dal Parlamento.</a:t>
            </a:r>
          </a:p>
          <a:p>
            <a:pPr>
              <a:buNone/>
            </a:pPr>
            <a:r>
              <a:rPr lang="it-IT" sz="1100" kern="1200" dirty="0">
                <a:solidFill>
                  <a:schemeClr val="tx1"/>
                </a:solidFill>
                <a:effectLst/>
                <a:latin typeface="+mn-lt"/>
                <a:ea typeface="+mn-ea"/>
                <a:cs typeface="+mn-cs"/>
              </a:rPr>
              <a:t>La Commissione europea deve presentare relazioni sulle sue attività al Parlamento.</a:t>
            </a:r>
          </a:p>
          <a:p>
            <a:pPr>
              <a:buNone/>
            </a:pPr>
            <a:r>
              <a:rPr lang="it-IT" sz="1100" kern="1200" dirty="0">
                <a:solidFill>
                  <a:schemeClr val="tx1"/>
                </a:solidFill>
                <a:effectLst/>
                <a:latin typeface="+mn-lt"/>
                <a:ea typeface="+mn-ea"/>
                <a:cs typeface="+mn-cs"/>
              </a:rPr>
              <a:t>Il Parlamento europeo monitora inoltre i negoziati con i paesi che desiderano aderire all'UE e ha il potere di approvare o porre il veto alla loro adesione.</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171576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it-IT" sz="1100" kern="1200" dirty="0">
                <a:solidFill>
                  <a:schemeClr val="tx1"/>
                </a:solidFill>
                <a:effectLst/>
                <a:latin typeface="+mn-lt"/>
                <a:ea typeface="+mn-ea"/>
                <a:cs typeface="+mn-cs"/>
              </a:rPr>
              <a:t>Il Consiglio dell'Unione europea, composto da un ministro del governo di ogni stato membro, è il principale organo decisionale dell'UE. Condivide il potere legislativo con il Parlamento europeo che adotta le proposte presentate dalla Commissione europea. Inoltre condivide la responsabilità delle spese dell'UE con il Parlamento europeo. Ogni stato membro detiene la presidenza con una rotazione di sei mesi.</a:t>
            </a:r>
          </a:p>
          <a:p>
            <a:pPr>
              <a:buNone/>
            </a:pPr>
            <a:r>
              <a:rPr lang="it-IT" sz="1100" kern="1200" dirty="0">
                <a:solidFill>
                  <a:schemeClr val="tx1"/>
                </a:solidFill>
                <a:effectLst/>
                <a:latin typeface="+mn-lt"/>
                <a:ea typeface="+mn-ea"/>
                <a:cs typeface="+mn-cs"/>
              </a:rPr>
              <a:t>Le riunioni del Consiglio sono organizzate per argomento. Alla riunione parteciperanno solo i ministri di ogni stato responsabili di tale argomento, ad esempio i ministri dell'istruzione oi ministri dell'agricoltura si incontreranno se tali argomenti saranno discussi. I ministri hanno l'autorità di impegnare i loro governi in ogni decisione concordata durante le riunioni.</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2446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it-IT" sz="1100" kern="1200" dirty="0">
                <a:solidFill>
                  <a:schemeClr val="tx1"/>
                </a:solidFill>
                <a:effectLst/>
                <a:latin typeface="+mn-lt"/>
                <a:ea typeface="+mn-ea"/>
                <a:cs typeface="+mn-cs"/>
              </a:rPr>
              <a:t>La Commissione europea ha sede a Bruxelles, in Belgio, ed è composta da 28 commissari, uno per ogni paese, e guidati da un presidente della Commissione. Il Presidente è nominato dai governi degli Stati membri in consultazione con il Parlamento europeo. Ogni singolo stato nomina il proprio commissario UE e quindi tutti i membri devono essere approvati dal Parlamento europeo. I commissari servono per un mandato rinnovabile di cinque anni. Ciascuno ha una propria area di responsabilità, o portafoglio, da parte del Presidente e deve rappresentare l'interesse dell'UE nel proprio ruolo. La Commissione si riunisce settimanalmente e prende decisioni sulle politiche attraverso il voto a maggioranza.</a:t>
            </a:r>
          </a:p>
          <a:p>
            <a:pPr>
              <a:buNone/>
            </a:pPr>
            <a:r>
              <a:rPr lang="it-IT" sz="1100" kern="1200" dirty="0">
                <a:solidFill>
                  <a:schemeClr val="tx1"/>
                </a:solidFill>
                <a:effectLst/>
                <a:latin typeface="+mn-lt"/>
                <a:ea typeface="+mn-ea"/>
                <a:cs typeface="+mn-cs"/>
              </a:rPr>
              <a:t>La funzione principale della Commissione è di avviare una nuova legislazione formulando proposte e attuando le decisioni prese dal Parlamento europeo e dal Consiglio dell'Unione Europea.</a:t>
            </a:r>
          </a:p>
          <a:p>
            <a:pPr>
              <a:buNone/>
            </a:pPr>
            <a:r>
              <a:rPr lang="it-IT" sz="1100" kern="1200" dirty="0">
                <a:solidFill>
                  <a:schemeClr val="tx1"/>
                </a:solidFill>
                <a:effectLst/>
                <a:latin typeface="+mn-lt"/>
                <a:ea typeface="+mn-ea"/>
                <a:cs typeface="+mn-cs"/>
              </a:rPr>
              <a:t>La Commissione ha anche la responsabilità, insieme alla Corte di Giustizia, di garantire che la legislazione dell'UE sia applicata dai Paesi membri e di avviare procedimenti contro gli Stati membri o le imprese se la legislazione dell'UE non viene rispettata.</a:t>
            </a:r>
          </a:p>
          <a:p>
            <a:pPr>
              <a:buNone/>
            </a:pPr>
            <a:r>
              <a:rPr lang="it-IT" sz="1100" kern="1200" dirty="0">
                <a:solidFill>
                  <a:schemeClr val="tx1"/>
                </a:solidFill>
                <a:effectLst/>
                <a:latin typeface="+mn-lt"/>
                <a:ea typeface="+mn-ea"/>
                <a:cs typeface="+mn-cs"/>
              </a:rPr>
              <a:t>Una delle sue funzioni importanti è quella di rappresentare l'UE a livello internazionale, negoziando accordi commerciali con paesi non UE e collaborando con organismi internazionali su questioni come l'aiuto umanitario.</a:t>
            </a:r>
          </a:p>
          <a:p>
            <a:pPr>
              <a:buNone/>
            </a:pPr>
            <a:r>
              <a:rPr lang="it-IT" sz="1100" kern="1200" dirty="0">
                <a:solidFill>
                  <a:schemeClr val="tx1"/>
                </a:solidFill>
                <a:effectLst/>
                <a:latin typeface="+mn-lt"/>
                <a:ea typeface="+mn-ea"/>
                <a:cs typeface="+mn-cs"/>
              </a:rPr>
              <a:t>La Commissione impiega un personale di oltre 23.000 persone, reclutate dai vari Stati membri, per assistere nella sua gestione o all'interno dell'istituzione come interpreti, personale amministrativo, avvocati, economisti, ecc. Il personale ha sede negli uffici della Commissione europea a Lussemburgo, in tutti Paesi dell'UE e nelle città di tutto il mondo.</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0309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it-IT" sz="1100" kern="1200" dirty="0">
                <a:solidFill>
                  <a:schemeClr val="tx1"/>
                </a:solidFill>
                <a:effectLst/>
                <a:latin typeface="+mn-lt"/>
                <a:ea typeface="+mn-ea"/>
                <a:cs typeface="+mn-cs"/>
              </a:rPr>
              <a:t>La responsabilità della Corte di Giustizia europea è di garantire che la legge europea sia interpretata e applicata in ogni Stato membro. Comprende 28 giudici, uno per ogni stato membro. Inoltre, ci sono otto avvocati generali che assistono la Corte nel prendere decisioni.</a:t>
            </a:r>
          </a:p>
          <a:p>
            <a:pPr>
              <a:buNone/>
            </a:pPr>
            <a:r>
              <a:rPr lang="it-IT" sz="1100" kern="1200" dirty="0">
                <a:solidFill>
                  <a:schemeClr val="tx1"/>
                </a:solidFill>
                <a:effectLst/>
                <a:latin typeface="+mn-lt"/>
                <a:ea typeface="+mn-ea"/>
                <a:cs typeface="+mn-cs"/>
              </a:rPr>
              <a:t>I giudici e gli avvocati generali sono nominati di comune accordo dai governi degli Stati membri e devono essere adeguatamente qualificati e non avere altre posizioni retribuite o non retribuite mentre sono assunti dalla Corte di Giustizia. Il loro mandato dura se anni e può essere rinnovato. La Corte di Giustizia europea presiede e ascolta casi durante l'intero anno.</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27470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it-IT" sz="1100" kern="1200" dirty="0">
                <a:solidFill>
                  <a:schemeClr val="tx1"/>
                </a:solidFill>
                <a:effectLst/>
                <a:latin typeface="+mn-lt"/>
                <a:ea typeface="+mn-ea"/>
                <a:cs typeface="+mn-cs"/>
              </a:rPr>
              <a:t>La Corte dei conti europea controlla e verifica i bilanci e i conti delle istituzioni dell'Unione europea. La Corte dei conti comprende 28 membri, uno per ogni Stato, con esperienza nella revisione contabile delle finanze pubbliche. I candidati sono nominati dal Consiglio dell'Unione europea e dal Parlamento europeo per un periodo rinnovabile di 6 anni. I membri della Corte eleggono un presidente per un mandato di tre anni.</a:t>
            </a:r>
          </a:p>
          <a:p>
            <a:pPr>
              <a:buNone/>
            </a:pPr>
            <a:r>
              <a:rPr lang="it-IT" sz="1100" kern="1200" dirty="0">
                <a:solidFill>
                  <a:schemeClr val="tx1"/>
                </a:solidFill>
                <a:effectLst/>
                <a:latin typeface="+mn-lt"/>
                <a:ea typeface="+mn-ea"/>
                <a:cs typeface="+mn-cs"/>
              </a:rPr>
              <a:t>Una relazione sulla spesa del denaro dell'UE è pubblicata annualmente dalla Corte dei conti, che è disponibile per chiunque sulla Gazzetta ufficiale della Comunità. La sede della Corte dei conti europea si trova a Lussemburgo.</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28541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pPr>
              <a:buNone/>
            </a:pPr>
            <a:r>
              <a:rPr lang="it-IT" sz="1100" kern="1200" dirty="0">
                <a:solidFill>
                  <a:schemeClr val="tx1"/>
                </a:solidFill>
                <a:effectLst/>
                <a:latin typeface="+mn-lt"/>
                <a:ea typeface="+mn-ea"/>
                <a:cs typeface="+mn-cs"/>
              </a:rPr>
              <a:t>In quanto cittadino europeo, hai i seguenti diritti:</a:t>
            </a:r>
          </a:p>
          <a:p>
            <a:pPr>
              <a:buNone/>
            </a:pPr>
            <a:r>
              <a:rPr lang="it-IT" sz="1100" kern="1200" dirty="0">
                <a:solidFill>
                  <a:schemeClr val="tx1"/>
                </a:solidFill>
                <a:effectLst/>
                <a:latin typeface="+mn-lt"/>
                <a:ea typeface="+mn-ea"/>
                <a:cs typeface="+mn-cs"/>
              </a:rPr>
              <a:t>Il diritto alla libera circolazione e al soggiorno nel territorio degli Stati membri.</a:t>
            </a:r>
          </a:p>
          <a:p>
            <a:pPr>
              <a:buNone/>
            </a:pPr>
            <a:r>
              <a:rPr lang="it-IT" sz="1100" kern="1200" dirty="0">
                <a:solidFill>
                  <a:schemeClr val="tx1"/>
                </a:solidFill>
                <a:effectLst/>
                <a:latin typeface="+mn-lt"/>
                <a:ea typeface="+mn-ea"/>
                <a:cs typeface="+mn-cs"/>
              </a:rPr>
              <a:t>Il diritto di votare e candidarsi alle elezioni europee e locali.</a:t>
            </a:r>
          </a:p>
          <a:p>
            <a:pPr>
              <a:buNone/>
            </a:pPr>
            <a:r>
              <a:rPr lang="it-IT" sz="1100" kern="1200" dirty="0">
                <a:solidFill>
                  <a:schemeClr val="tx1"/>
                </a:solidFill>
                <a:effectLst/>
                <a:latin typeface="+mn-lt"/>
                <a:ea typeface="+mn-ea"/>
                <a:cs typeface="+mn-cs"/>
              </a:rPr>
              <a:t>Il diritto alla protezione diplomatica nei paesi terzi.</a:t>
            </a:r>
          </a:p>
          <a:p>
            <a:pPr>
              <a:buNone/>
            </a:pPr>
            <a:r>
              <a:rPr lang="it-IT" sz="1100" kern="1200" dirty="0">
                <a:solidFill>
                  <a:schemeClr val="tx1"/>
                </a:solidFill>
                <a:effectLst/>
                <a:latin typeface="+mn-lt"/>
                <a:ea typeface="+mn-ea"/>
                <a:cs typeface="+mn-cs"/>
              </a:rPr>
              <a:t>Il diritto di presentare petizioni al Parlamento europeo.</a:t>
            </a:r>
          </a:p>
          <a:p>
            <a:pPr>
              <a:buNone/>
            </a:pPr>
            <a:r>
              <a:rPr lang="it-IT" sz="1100" kern="1200" dirty="0">
                <a:solidFill>
                  <a:schemeClr val="tx1"/>
                </a:solidFill>
                <a:effectLst/>
                <a:latin typeface="+mn-lt"/>
                <a:ea typeface="+mn-ea"/>
                <a:cs typeface="+mn-cs"/>
              </a:rPr>
              <a:t>Il diritto di presentare denunce dinanzi al Mediatore europeo.</a:t>
            </a:r>
          </a:p>
          <a:p>
            <a:pPr>
              <a:buNone/>
            </a:pPr>
            <a:r>
              <a:rPr lang="it-IT" sz="1100" kern="1200" dirty="0">
                <a:solidFill>
                  <a:schemeClr val="tx1"/>
                </a:solidFill>
                <a:effectLst/>
                <a:latin typeface="+mn-lt"/>
                <a:ea typeface="+mn-ea"/>
                <a:cs typeface="+mn-cs"/>
              </a:rPr>
              <a:t>Il diritto di rivolgersi a una delle istituzioni o degli organi dell'Unione in una delle lingue ufficiali e di ricevere una risposta nella stessa lingua.</a:t>
            </a:r>
          </a:p>
          <a:p>
            <a:pPr>
              <a:buNone/>
            </a:pPr>
            <a:r>
              <a:rPr lang="it-IT" sz="1100" kern="1200" dirty="0">
                <a:solidFill>
                  <a:schemeClr val="tx1"/>
                </a:solidFill>
                <a:effectLst/>
                <a:latin typeface="+mn-lt"/>
                <a:ea typeface="+mn-ea"/>
                <a:cs typeface="+mn-cs"/>
              </a:rPr>
              <a:t>Il diritto di accedere ai documenti ufficiali del Parlamento europeo.</a:t>
            </a:r>
          </a:p>
          <a:p>
            <a:pPr>
              <a:buNone/>
            </a:pPr>
            <a:r>
              <a:rPr lang="it-IT" sz="1100" kern="1200" dirty="0">
                <a:solidFill>
                  <a:schemeClr val="tx1"/>
                </a:solidFill>
                <a:effectLst/>
                <a:latin typeface="+mn-lt"/>
                <a:ea typeface="+mn-ea"/>
                <a:cs typeface="+mn-cs"/>
              </a:rPr>
              <a:t>I gruppi possono fare domanda per visitare il Parlamento europeo a Bruxelles, Lussemburgo o Strasburgo, dove possono incontrare un funzionario che spiegherà il funzionamento del Parlamento.</a:t>
            </a:r>
          </a:p>
          <a:p>
            <a:pPr>
              <a:buNone/>
            </a:pPr>
            <a:r>
              <a:rPr lang="it-IT" sz="1100" kern="1200" dirty="0">
                <a:solidFill>
                  <a:schemeClr val="tx1"/>
                </a:solidFill>
                <a:effectLst/>
                <a:latin typeface="+mn-lt"/>
                <a:ea typeface="+mn-ea"/>
                <a:cs typeface="+mn-cs"/>
              </a:rPr>
              <a:t>I membri dell'UE possono presentare una petizione al Parlamento europeo, come individuo o come parte di un gruppo, su questioni che li riguardano direttamente che rientrano nelle competenze dell'Unione europea.</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3856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91200" y="634300"/>
            <a:ext cx="7761600" cy="6579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31" name="Shape 31"/>
          <p:cNvSpPr txBox="1">
            <a:spLocks noGrp="1"/>
          </p:cNvSpPr>
          <p:nvPr>
            <p:ph type="body" idx="1"/>
          </p:nvPr>
        </p:nvSpPr>
        <p:spPr>
          <a:xfrm>
            <a:off x="6912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2" name="Shape 32"/>
          <p:cNvSpPr txBox="1">
            <a:spLocks noGrp="1"/>
          </p:cNvSpPr>
          <p:nvPr>
            <p:ph type="body" idx="2"/>
          </p:nvPr>
        </p:nvSpPr>
        <p:spPr>
          <a:xfrm>
            <a:off x="46855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3" name="Shape 33"/>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2518117" y="2960550"/>
            <a:ext cx="5940108" cy="2405700"/>
          </a:xfrm>
          <a:prstGeom prst="rect">
            <a:avLst/>
          </a:prstGeom>
        </p:spPr>
        <p:txBody>
          <a:bodyPr wrap="square" lIns="91425" tIns="91425" rIns="91425" bIns="91425" anchor="b" anchorCtr="0">
            <a:noAutofit/>
          </a:bodyPr>
          <a:lstStyle/>
          <a:p>
            <a:pPr lvl="0">
              <a:spcBef>
                <a:spcPts val="0"/>
              </a:spcBef>
              <a:buNone/>
            </a:pPr>
            <a:r>
              <a:rPr lang="it-IT" dirty="0"/>
              <a:t>Istituzioni della Unione Europea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691200" y="0"/>
            <a:ext cx="7761600" cy="1292100"/>
          </a:xfrm>
          <a:prstGeom prst="rect">
            <a:avLst/>
          </a:prstGeom>
        </p:spPr>
        <p:txBody>
          <a:bodyPr wrap="square" lIns="91425" tIns="91425" rIns="91425" bIns="91425" anchor="b" anchorCtr="0">
            <a:noAutofit/>
          </a:bodyPr>
          <a:lstStyle/>
          <a:p>
            <a:pPr lvl="0" rtl="0">
              <a:spcBef>
                <a:spcPts val="0"/>
              </a:spcBef>
              <a:buNone/>
            </a:pPr>
            <a:r>
              <a:rPr lang="it-IT" dirty="0"/>
              <a:t>Attività 1 – Inserisci i nomi dei </a:t>
            </a:r>
            <a:br>
              <a:rPr lang="it-IT" dirty="0"/>
            </a:br>
            <a:r>
              <a:rPr lang="it-IT" dirty="0"/>
              <a:t>Paesi europei</a:t>
            </a:r>
          </a:p>
        </p:txBody>
      </p:sp>
      <p:pic>
        <p:nvPicPr>
          <p:cNvPr id="3" name="Shape 126"/>
          <p:cNvPicPr preferRelativeResize="0"/>
          <p:nvPr/>
        </p:nvPicPr>
        <p:blipFill rotWithShape="1">
          <a:blip r:embed="rId3">
            <a:alphaModFix/>
          </a:blip>
          <a:srcRect/>
          <a:stretch/>
        </p:blipFill>
        <p:spPr>
          <a:xfrm>
            <a:off x="3119755" y="1959313"/>
            <a:ext cx="3837940" cy="3649345"/>
          </a:xfrm>
          <a:prstGeom prst="rect">
            <a:avLst/>
          </a:prstGeom>
          <a:noFill/>
          <a:ln w="76200" cap="flat" cmpd="sng">
            <a:solidFill>
              <a:srgbClr val="F9680D"/>
            </a:solidFill>
            <a:prstDash val="solid"/>
            <a:round/>
            <a:headEnd type="none" w="sm" len="sm"/>
            <a:tailEnd type="none" w="sm" len="sm"/>
          </a:ln>
        </p:spPr>
      </p:pic>
    </p:spTree>
    <p:extLst>
      <p:ext uri="{BB962C8B-B14F-4D97-AF65-F5344CB8AC3E}">
        <p14:creationId xmlns:p14="http://schemas.microsoft.com/office/powerpoint/2010/main" val="1978191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4" name="Shape 134"/>
          <p:cNvSpPr/>
          <p:nvPr/>
        </p:nvSpPr>
        <p:spPr>
          <a:xfrm>
            <a:off x="1104900" y="2563841"/>
            <a:ext cx="3180715" cy="514350"/>
          </a:xfrm>
          <a:prstGeom prst="roundRect">
            <a:avLst>
              <a:gd name="adj"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 name="Shape 135"/>
          <p:cNvSpPr/>
          <p:nvPr/>
        </p:nvSpPr>
        <p:spPr>
          <a:xfrm>
            <a:off x="5232400" y="2563841"/>
            <a:ext cx="3180715" cy="514350"/>
          </a:xfrm>
          <a:prstGeom prst="roundRect">
            <a:avLst>
              <a:gd name="adj" fmla="val 16667"/>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Arial"/>
              <a:buNone/>
            </a:pPr>
            <a:r>
              <a:rPr lang="it-IT" dirty="0">
                <a:solidFill>
                  <a:srgbClr val="000000"/>
                </a:solidFill>
                <a:latin typeface="Arial"/>
                <a:ea typeface="Arial"/>
                <a:cs typeface="Arial"/>
              </a:rPr>
              <a:t>Ha</a:t>
            </a:r>
            <a:r>
              <a:rPr lang="it-IT" sz="1400" b="0" i="0" u="none" strike="noStrike" cap="none" dirty="0">
                <a:solidFill>
                  <a:srgbClr val="000000"/>
                </a:solidFill>
                <a:latin typeface="Arial"/>
                <a:ea typeface="Arial"/>
                <a:cs typeface="Arial"/>
                <a:sym typeface="Arial"/>
              </a:rPr>
              <a:t> 28 membri esperti in revisione contabile delle finanze pubbliche</a:t>
            </a:r>
          </a:p>
        </p:txBody>
      </p:sp>
      <p:sp>
        <p:nvSpPr>
          <p:cNvPr id="6" name="Shape 136"/>
          <p:cNvSpPr/>
          <p:nvPr/>
        </p:nvSpPr>
        <p:spPr>
          <a:xfrm>
            <a:off x="5232400" y="3243926"/>
            <a:ext cx="3180715" cy="514350"/>
          </a:xfrm>
          <a:prstGeom prst="roundRect">
            <a:avLst>
              <a:gd name="adj" fmla="val 16667"/>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Arial"/>
              <a:buNone/>
            </a:pPr>
            <a:r>
              <a:rPr lang="it-IT" sz="1400" b="0" i="0" u="none" strike="noStrike" cap="none" dirty="0">
                <a:solidFill>
                  <a:srgbClr val="000000"/>
                </a:solidFill>
                <a:latin typeface="Arial"/>
                <a:ea typeface="Arial"/>
                <a:cs typeface="Arial"/>
                <a:sym typeface="Arial"/>
              </a:rPr>
              <a:t>L’attuale </a:t>
            </a:r>
            <a:r>
              <a:rPr lang="it-IT" dirty="0">
                <a:solidFill>
                  <a:srgbClr val="000000"/>
                </a:solidFill>
                <a:latin typeface="Arial"/>
                <a:ea typeface="Arial"/>
                <a:cs typeface="Arial"/>
              </a:rPr>
              <a:t>presidente </a:t>
            </a:r>
            <a:r>
              <a:rPr lang="en-GB" dirty="0">
                <a:solidFill>
                  <a:srgbClr val="000000"/>
                </a:solidFill>
                <a:latin typeface="Arial"/>
                <a:ea typeface="Arial"/>
                <a:cs typeface="Arial"/>
              </a:rPr>
              <a:t>è </a:t>
            </a:r>
            <a:r>
              <a:rPr lang="en-GB" sz="1400" b="0" i="0" u="none" strike="noStrike" cap="none" dirty="0">
                <a:solidFill>
                  <a:srgbClr val="000000"/>
                </a:solidFill>
                <a:latin typeface="Arial"/>
                <a:ea typeface="Arial"/>
                <a:cs typeface="Arial"/>
                <a:sym typeface="Arial"/>
              </a:rPr>
              <a:t>Jean-Claude Juncker</a:t>
            </a:r>
            <a:endParaRPr dirty="0">
              <a:solidFill>
                <a:srgbClr val="000000"/>
              </a:solidFill>
            </a:endParaRPr>
          </a:p>
        </p:txBody>
      </p:sp>
      <p:sp>
        <p:nvSpPr>
          <p:cNvPr id="7" name="Shape 137"/>
          <p:cNvSpPr/>
          <p:nvPr/>
        </p:nvSpPr>
        <p:spPr>
          <a:xfrm>
            <a:off x="5232400" y="3964016"/>
            <a:ext cx="3180715" cy="514350"/>
          </a:xfrm>
          <a:prstGeom prst="roundRect">
            <a:avLst>
              <a:gd name="adj" fmla="val 16667"/>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Arial"/>
              <a:buNone/>
            </a:pPr>
            <a:r>
              <a:rPr lang="it-IT" sz="1400" b="0" i="0" u="none" strike="noStrike" cap="none" dirty="0">
                <a:solidFill>
                  <a:srgbClr val="000000"/>
                </a:solidFill>
                <a:latin typeface="Arial"/>
                <a:ea typeface="Arial"/>
                <a:cs typeface="Arial"/>
                <a:sym typeface="Arial"/>
              </a:rPr>
              <a:t>Ci sono 8 Avvocati Generali che assistono nelle decisioni</a:t>
            </a:r>
            <a:endParaRPr lang="it-IT" dirty="0">
              <a:solidFill>
                <a:srgbClr val="000000"/>
              </a:solidFill>
            </a:endParaRPr>
          </a:p>
        </p:txBody>
      </p:sp>
      <p:sp>
        <p:nvSpPr>
          <p:cNvPr id="8" name="Shape 138"/>
          <p:cNvSpPr/>
          <p:nvPr/>
        </p:nvSpPr>
        <p:spPr>
          <a:xfrm>
            <a:off x="1104900" y="3964016"/>
            <a:ext cx="3180715" cy="514350"/>
          </a:xfrm>
          <a:prstGeom prst="roundRect">
            <a:avLst>
              <a:gd name="adj"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a:buClr>
                <a:srgbClr val="000000"/>
              </a:buClr>
              <a:buSzPts val="1400"/>
            </a:pPr>
            <a:r>
              <a:rPr lang="it-IT" dirty="0">
                <a:solidFill>
                  <a:srgbClr val="000000"/>
                </a:solidFill>
                <a:cs typeface="Arial"/>
              </a:rPr>
              <a:t>    Il Parlamento europeo</a:t>
            </a:r>
            <a:endParaRPr lang="it-IT" dirty="0"/>
          </a:p>
        </p:txBody>
      </p:sp>
      <p:sp>
        <p:nvSpPr>
          <p:cNvPr id="9" name="Shape 139"/>
          <p:cNvSpPr/>
          <p:nvPr/>
        </p:nvSpPr>
        <p:spPr>
          <a:xfrm>
            <a:off x="5232400" y="4625686"/>
            <a:ext cx="3180715" cy="617220"/>
          </a:xfrm>
          <a:prstGeom prst="roundRect">
            <a:avLst>
              <a:gd name="adj" fmla="val 16667"/>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Arial"/>
              <a:buNone/>
            </a:pPr>
            <a:r>
              <a:rPr lang="it-IT" sz="1400" b="0" i="0" u="none" strike="noStrike" cap="none" dirty="0">
                <a:solidFill>
                  <a:srgbClr val="000000"/>
                </a:solidFill>
                <a:latin typeface="Arial"/>
                <a:ea typeface="Arial"/>
                <a:cs typeface="Arial"/>
                <a:sym typeface="Arial"/>
              </a:rPr>
              <a:t>Ogni Stato membro detiene la presidenza a rotazioni ogni 6 mesi</a:t>
            </a:r>
            <a:endParaRPr lang="it-IT" dirty="0">
              <a:solidFill>
                <a:srgbClr val="000000"/>
              </a:solidFill>
            </a:endParaRPr>
          </a:p>
        </p:txBody>
      </p:sp>
      <p:sp>
        <p:nvSpPr>
          <p:cNvPr id="10" name="Shape 140"/>
          <p:cNvSpPr/>
          <p:nvPr/>
        </p:nvSpPr>
        <p:spPr>
          <a:xfrm>
            <a:off x="1104900" y="4677121"/>
            <a:ext cx="3180715" cy="514350"/>
          </a:xfrm>
          <a:prstGeom prst="roundRect">
            <a:avLst>
              <a:gd name="adj"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0000"/>
              </a:buClr>
              <a:buSzPts val="1400"/>
              <a:buFont typeface="Arial"/>
              <a:buNone/>
            </a:pPr>
            <a:r>
              <a:rPr lang="en-GB" sz="1400" b="0" i="0" u="none" strike="noStrike" cap="none" dirty="0">
                <a:solidFill>
                  <a:schemeClr val="tx1"/>
                </a:solidFill>
                <a:latin typeface="Arial"/>
                <a:ea typeface="Arial"/>
                <a:cs typeface="Arial"/>
                <a:sym typeface="Arial"/>
              </a:rPr>
              <a:t>    </a:t>
            </a:r>
            <a:r>
              <a:rPr lang="it-IT" sz="1400" b="0" i="0" u="none" strike="noStrike" cap="none" dirty="0">
                <a:solidFill>
                  <a:schemeClr val="tx1"/>
                </a:solidFill>
                <a:latin typeface="Arial"/>
                <a:ea typeface="Arial"/>
                <a:cs typeface="Arial"/>
                <a:sym typeface="Arial"/>
              </a:rPr>
              <a:t>La Corte di Giustizia</a:t>
            </a:r>
          </a:p>
        </p:txBody>
      </p:sp>
      <p:sp>
        <p:nvSpPr>
          <p:cNvPr id="11" name="Shape 141"/>
          <p:cNvSpPr/>
          <p:nvPr/>
        </p:nvSpPr>
        <p:spPr>
          <a:xfrm>
            <a:off x="5232400" y="5374986"/>
            <a:ext cx="3180715" cy="514350"/>
          </a:xfrm>
          <a:prstGeom prst="roundRect">
            <a:avLst>
              <a:gd name="adj" fmla="val 16667"/>
            </a:avLst>
          </a:prstGeom>
          <a:ln>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Arial"/>
              <a:buNone/>
            </a:pPr>
            <a:r>
              <a:rPr lang="it-IT" sz="1400" b="0" i="0" u="none" strike="noStrike" cap="none" dirty="0">
                <a:solidFill>
                  <a:srgbClr val="000000"/>
                </a:solidFill>
                <a:latin typeface="Arial"/>
                <a:ea typeface="Arial"/>
                <a:cs typeface="Arial"/>
                <a:sym typeface="Arial"/>
              </a:rPr>
              <a:t>Il Presidente è eletto ogni 2 anni e mezzo</a:t>
            </a:r>
            <a:endParaRPr lang="it-IT" dirty="0">
              <a:solidFill>
                <a:srgbClr val="000000"/>
              </a:solidFill>
            </a:endParaRPr>
          </a:p>
        </p:txBody>
      </p:sp>
      <p:sp>
        <p:nvSpPr>
          <p:cNvPr id="12" name="Shape 142"/>
          <p:cNvSpPr/>
          <p:nvPr/>
        </p:nvSpPr>
        <p:spPr>
          <a:xfrm>
            <a:off x="1104900" y="5374986"/>
            <a:ext cx="3180715" cy="514350"/>
          </a:xfrm>
          <a:prstGeom prst="roundRect">
            <a:avLst>
              <a:gd name="adj"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3" name="Shape 143"/>
          <p:cNvSpPr/>
          <p:nvPr/>
        </p:nvSpPr>
        <p:spPr>
          <a:xfrm>
            <a:off x="1105535" y="3243291"/>
            <a:ext cx="3180715" cy="514350"/>
          </a:xfrm>
          <a:prstGeom prst="roundRect">
            <a:avLst>
              <a:gd name="adj"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7" name="Shape 263"/>
          <p:cNvSpPr txBox="1">
            <a:spLocks/>
          </p:cNvSpPr>
          <p:nvPr/>
        </p:nvSpPr>
        <p:spPr>
          <a:xfrm>
            <a:off x="826113" y="-1"/>
            <a:ext cx="7761600" cy="1223890"/>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454F5B"/>
              </a:buClr>
              <a:buSzPct val="100000"/>
              <a:buFont typeface="Montserrat"/>
              <a:buNone/>
              <a:defRPr sz="3000" b="1" i="0" u="none" strike="noStrike" cap="none">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r>
              <a:rPr lang="it-IT" dirty="0"/>
              <a:t>Attività 2 – Collega i fatti</a:t>
            </a:r>
          </a:p>
        </p:txBody>
      </p:sp>
      <p:sp>
        <p:nvSpPr>
          <p:cNvPr id="21" name="Shape 58"/>
          <p:cNvSpPr txBox="1"/>
          <p:nvPr/>
        </p:nvSpPr>
        <p:spPr>
          <a:xfrm>
            <a:off x="1308295" y="2636920"/>
            <a:ext cx="2838255" cy="36819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La Commissione Europea</a:t>
            </a:r>
            <a:endParaRPr lang="it-IT" dirty="0"/>
          </a:p>
        </p:txBody>
      </p:sp>
      <p:sp>
        <p:nvSpPr>
          <p:cNvPr id="22" name="Shape 60"/>
          <p:cNvSpPr txBox="1"/>
          <p:nvPr/>
        </p:nvSpPr>
        <p:spPr>
          <a:xfrm>
            <a:off x="1308295" y="3317134"/>
            <a:ext cx="2838255" cy="36666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La Corte dei Conti</a:t>
            </a:r>
            <a:endParaRPr lang="it-IT" dirty="0"/>
          </a:p>
        </p:txBody>
      </p:sp>
      <p:sp>
        <p:nvSpPr>
          <p:cNvPr id="23" name="Shape 57"/>
          <p:cNvSpPr txBox="1"/>
          <p:nvPr/>
        </p:nvSpPr>
        <p:spPr>
          <a:xfrm>
            <a:off x="1280293" y="5447852"/>
            <a:ext cx="2829927" cy="36861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Il Consiglio dell’Unione Europea</a:t>
            </a:r>
            <a:endParaRPr lang="it-IT" dirty="0"/>
          </a:p>
        </p:txBody>
      </p:sp>
    </p:spTree>
    <p:extLst>
      <p:ext uri="{BB962C8B-B14F-4D97-AF65-F5344CB8AC3E}">
        <p14:creationId xmlns:p14="http://schemas.microsoft.com/office/powerpoint/2010/main" val="418337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55" name="Shape 255"/>
          <p:cNvSpPr txBox="1">
            <a:spLocks noGrp="1"/>
          </p:cNvSpPr>
          <p:nvPr>
            <p:ph type="ctrTitle" idx="4294967295"/>
          </p:nvPr>
        </p:nvSpPr>
        <p:spPr>
          <a:xfrm>
            <a:off x="582500" y="1650475"/>
            <a:ext cx="6746100" cy="1546500"/>
          </a:xfrm>
          <a:prstGeom prst="rect">
            <a:avLst/>
          </a:prstGeom>
        </p:spPr>
        <p:txBody>
          <a:bodyPr wrap="square" lIns="91425" tIns="91425" rIns="91425" bIns="91425" anchor="b" anchorCtr="0">
            <a:noAutofit/>
          </a:bodyPr>
          <a:lstStyle/>
          <a:p>
            <a:pPr lvl="0" rtl="0">
              <a:spcBef>
                <a:spcPts val="0"/>
              </a:spcBef>
              <a:buNone/>
            </a:pPr>
            <a:r>
              <a:rPr lang="en" sz="12000" dirty="0">
                <a:solidFill>
                  <a:srgbClr val="FFFFFF"/>
                </a:solidFill>
              </a:rPr>
              <a:t>Grazie!</a:t>
            </a:r>
          </a:p>
        </p:txBody>
      </p:sp>
      <p:pic>
        <p:nvPicPr>
          <p:cNvPr id="2" name="Grafik 1"/>
          <p:cNvPicPr>
            <a:picLocks noChangeAspect="1"/>
          </p:cNvPicPr>
          <p:nvPr/>
        </p:nvPicPr>
        <p:blipFill>
          <a:blip r:embed="rId3"/>
          <a:stretch>
            <a:fillRect/>
          </a:stretch>
        </p:blipFill>
        <p:spPr>
          <a:xfrm>
            <a:off x="5766954" y="3196975"/>
            <a:ext cx="2906443" cy="2573220"/>
          </a:xfrm>
          <a:prstGeom prst="rect">
            <a:avLst/>
          </a:prstGeom>
        </p:spPr>
      </p:pic>
      <p:sp>
        <p:nvSpPr>
          <p:cNvPr id="3" name="Textfeld 2"/>
          <p:cNvSpPr txBox="1"/>
          <p:nvPr/>
        </p:nvSpPr>
        <p:spPr>
          <a:xfrm>
            <a:off x="189816" y="5473595"/>
            <a:ext cx="6650609" cy="1184940"/>
          </a:xfrm>
          <a:prstGeom prst="rect">
            <a:avLst/>
          </a:prstGeom>
          <a:noFill/>
        </p:spPr>
        <p:txBody>
          <a:bodyPr wrap="square" rtlCol="0">
            <a:spAutoFit/>
          </a:bodyPr>
          <a:lstStyle/>
          <a:p>
            <a:r>
              <a:rPr lang="it-IT" sz="1100" dirty="0"/>
              <a:t>Questo progetto è stato finanziato con il sostegno della Commissione europea. </a:t>
            </a:r>
          </a:p>
          <a:p>
            <a:endParaRPr lang="it-IT" sz="800" dirty="0"/>
          </a:p>
          <a:p>
            <a:r>
              <a:rPr lang="it-IT" sz="1100" dirty="0"/>
              <a:t>Questo documento riflette solo le opinioni dell'autore e la Commissione non può essere ritenuta responsabile per qualsiasi uso che potrebbe essere fatto delle informazioni contenute nel presente documento.</a:t>
            </a:r>
          </a:p>
          <a:p>
            <a:endParaRPr lang="it-IT" sz="800" dirty="0"/>
          </a:p>
          <a:p>
            <a:r>
              <a:rPr lang="it-IT" sz="1100" dirty="0"/>
              <a:t>Progetto Numero: 2017-1-FR01-KA204-037126</a:t>
            </a:r>
          </a:p>
        </p:txBody>
      </p:sp>
      <p:sp>
        <p:nvSpPr>
          <p:cNvPr id="4" name="TextBox 3"/>
          <p:cNvSpPr txBox="1"/>
          <p:nvPr/>
        </p:nvSpPr>
        <p:spPr>
          <a:xfrm>
            <a:off x="189817" y="5165818"/>
            <a:ext cx="4323620" cy="307777"/>
          </a:xfrm>
          <a:prstGeom prst="rect">
            <a:avLst/>
          </a:prstGeom>
          <a:noFill/>
        </p:spPr>
        <p:txBody>
          <a:bodyPr wrap="none" rtlCol="0">
            <a:spAutoFit/>
          </a:bodyPr>
          <a:lstStyle/>
          <a:p>
            <a:r>
              <a:rPr lang="it-IT" dirty="0"/>
              <a:t>Tutte le foto per gentile concessione di </a:t>
            </a:r>
            <a:r>
              <a:rPr lang="en-US" dirty="0"/>
              <a:t>Pixabay.com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title"/>
          </p:nvPr>
        </p:nvSpPr>
        <p:spPr>
          <a:xfrm>
            <a:off x="691200" y="242325"/>
            <a:ext cx="5815500" cy="1236000"/>
          </a:xfrm>
          <a:prstGeom prst="rect">
            <a:avLst/>
          </a:prstGeom>
        </p:spPr>
        <p:txBody>
          <a:bodyPr wrap="square" lIns="91425" tIns="91425" rIns="91425" bIns="91425" anchor="b" anchorCtr="0">
            <a:noAutofit/>
          </a:bodyPr>
          <a:lstStyle/>
          <a:p>
            <a:pPr lvl="0" rtl="0">
              <a:spcBef>
                <a:spcPts val="0"/>
              </a:spcBef>
              <a:buNone/>
            </a:pPr>
            <a:r>
              <a:rPr lang="it-IT" dirty="0"/>
              <a:t>Cos’è l’Unione Europea</a:t>
            </a:r>
            <a:r>
              <a:rPr lang="en-GB" dirty="0"/>
              <a:t>?</a:t>
            </a:r>
            <a:endParaRPr lang="en" dirty="0"/>
          </a:p>
        </p:txBody>
      </p:sp>
      <p:pic>
        <p:nvPicPr>
          <p:cNvPr id="2" name="Picture 1" descr="flags-1615129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6954" y="2064565"/>
            <a:ext cx="5184531" cy="383979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91200" y="-15240"/>
            <a:ext cx="7761600" cy="1292100"/>
          </a:xfrm>
          <a:prstGeom prst="rect">
            <a:avLst/>
          </a:prstGeom>
        </p:spPr>
        <p:txBody>
          <a:bodyPr wrap="square" lIns="91425" tIns="91425" rIns="91425" bIns="91425" anchor="b" anchorCtr="0">
            <a:noAutofit/>
          </a:bodyPr>
          <a:lstStyle/>
          <a:p>
            <a:pPr lvl="0">
              <a:spcBef>
                <a:spcPts val="0"/>
              </a:spcBef>
              <a:buNone/>
            </a:pPr>
            <a:r>
              <a:rPr lang="it-IT" dirty="0"/>
              <a:t>Le 5 principali istituzioni </a:t>
            </a:r>
            <a:br>
              <a:rPr lang="it-IT" dirty="0"/>
            </a:br>
            <a:r>
              <a:rPr lang="it-IT" dirty="0"/>
              <a:t>europee</a:t>
            </a:r>
          </a:p>
        </p:txBody>
      </p:sp>
      <p:sp>
        <p:nvSpPr>
          <p:cNvPr id="3" name="Shape 50"/>
          <p:cNvSpPr/>
          <p:nvPr/>
        </p:nvSpPr>
        <p:spPr>
          <a:xfrm>
            <a:off x="2298836" y="2043411"/>
            <a:ext cx="1661914" cy="1257722"/>
          </a:xfrm>
          <a:prstGeom prst="ellipse">
            <a:avLst/>
          </a:prstGeom>
          <a:solidFill>
            <a:srgbClr val="0070C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4" name="Shape 51"/>
          <p:cNvSpPr/>
          <p:nvPr/>
        </p:nvSpPr>
        <p:spPr>
          <a:xfrm>
            <a:off x="1405890" y="3571550"/>
            <a:ext cx="1714120" cy="1242491"/>
          </a:xfrm>
          <a:prstGeom prst="ellipse">
            <a:avLst/>
          </a:prstGeom>
          <a:solidFill>
            <a:srgbClr val="00B05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5" name="Shape 52"/>
          <p:cNvSpPr/>
          <p:nvPr/>
        </p:nvSpPr>
        <p:spPr>
          <a:xfrm>
            <a:off x="5663462" y="2058649"/>
            <a:ext cx="1703298" cy="1242491"/>
          </a:xfrm>
          <a:prstGeom prst="ellipse">
            <a:avLst/>
          </a:prstGeom>
          <a:solidFill>
            <a:srgbClr val="FFFF0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 name="Shape 53"/>
          <p:cNvSpPr/>
          <p:nvPr/>
        </p:nvSpPr>
        <p:spPr>
          <a:xfrm>
            <a:off x="3960392" y="4322089"/>
            <a:ext cx="1703298" cy="1265382"/>
          </a:xfrm>
          <a:prstGeom prst="ellipse">
            <a:avLst/>
          </a:prstGeom>
          <a:solidFill>
            <a:srgbClr val="D07375"/>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7" name="Shape 54" descr="The European flag — colour"/>
          <p:cNvPicPr preferRelativeResize="0"/>
          <p:nvPr/>
        </p:nvPicPr>
        <p:blipFill rotWithShape="1">
          <a:blip r:embed="rId3">
            <a:alphaModFix/>
          </a:blip>
          <a:srcRect/>
          <a:stretch/>
        </p:blipFill>
        <p:spPr>
          <a:xfrm>
            <a:off x="4097713" y="2957655"/>
            <a:ext cx="1428750" cy="952500"/>
          </a:xfrm>
          <a:prstGeom prst="rect">
            <a:avLst/>
          </a:prstGeom>
          <a:noFill/>
          <a:ln>
            <a:noFill/>
          </a:ln>
        </p:spPr>
      </p:pic>
      <p:sp>
        <p:nvSpPr>
          <p:cNvPr id="8" name="Shape 55"/>
          <p:cNvSpPr/>
          <p:nvPr/>
        </p:nvSpPr>
        <p:spPr>
          <a:xfrm>
            <a:off x="6366407" y="3548659"/>
            <a:ext cx="1703298" cy="1265382"/>
          </a:xfrm>
          <a:prstGeom prst="ellipse">
            <a:avLst/>
          </a:prstGeom>
          <a:solidFill>
            <a:srgbClr val="FFC000"/>
          </a:solidFill>
          <a:ln w="25400" cap="flat" cmpd="sng">
            <a:solidFill>
              <a:srgbClr val="70262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9" name="Shape 56"/>
          <p:cNvSpPr txBox="1"/>
          <p:nvPr/>
        </p:nvSpPr>
        <p:spPr>
          <a:xfrm>
            <a:off x="2503228" y="2292175"/>
            <a:ext cx="1219200" cy="73723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Il Parlamento Europeo</a:t>
            </a:r>
            <a:endParaRPr lang="it-IT" dirty="0"/>
          </a:p>
        </p:txBody>
      </p:sp>
      <p:sp>
        <p:nvSpPr>
          <p:cNvPr id="10" name="Shape 57"/>
          <p:cNvSpPr txBox="1"/>
          <p:nvPr/>
        </p:nvSpPr>
        <p:spPr>
          <a:xfrm>
            <a:off x="1645978" y="3835225"/>
            <a:ext cx="1473835" cy="73723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Il Consiglio dell’Unione Europea</a:t>
            </a:r>
            <a:endParaRPr lang="it-IT" dirty="0"/>
          </a:p>
        </p:txBody>
      </p:sp>
      <p:sp>
        <p:nvSpPr>
          <p:cNvPr id="11" name="Shape 58"/>
          <p:cNvSpPr txBox="1"/>
          <p:nvPr/>
        </p:nvSpPr>
        <p:spPr>
          <a:xfrm>
            <a:off x="4183277" y="4572460"/>
            <a:ext cx="1480185" cy="73638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La Commissione Europea</a:t>
            </a:r>
            <a:endParaRPr lang="it-IT" dirty="0"/>
          </a:p>
        </p:txBody>
      </p:sp>
      <p:sp>
        <p:nvSpPr>
          <p:cNvPr id="12" name="Shape 59"/>
          <p:cNvSpPr txBox="1"/>
          <p:nvPr/>
        </p:nvSpPr>
        <p:spPr>
          <a:xfrm>
            <a:off x="5875078" y="2399490"/>
            <a:ext cx="1491615" cy="52197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La Corte di Giustizia</a:t>
            </a:r>
            <a:endParaRPr lang="it-IT" dirty="0"/>
          </a:p>
        </p:txBody>
      </p:sp>
      <p:sp>
        <p:nvSpPr>
          <p:cNvPr id="13" name="Shape 60"/>
          <p:cNvSpPr txBox="1"/>
          <p:nvPr/>
        </p:nvSpPr>
        <p:spPr>
          <a:xfrm>
            <a:off x="6503728" y="3910155"/>
            <a:ext cx="1565910" cy="52197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it-IT" sz="1400" b="0" i="0" u="none" strike="noStrike" cap="none" dirty="0">
                <a:solidFill>
                  <a:srgbClr val="000000"/>
                </a:solidFill>
                <a:sym typeface="Arial"/>
              </a:rPr>
              <a:t>La Corte dei Conti</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Il Parlamento Europeo</a:t>
            </a:r>
          </a:p>
        </p:txBody>
      </p:sp>
      <p:pic>
        <p:nvPicPr>
          <p:cNvPr id="3" name="Shape 68" descr="Parliament — coloured emblem"/>
          <p:cNvPicPr preferRelativeResize="0"/>
          <p:nvPr/>
        </p:nvPicPr>
        <p:blipFill rotWithShape="1">
          <a:blip r:embed="rId3">
            <a:alphaModFix/>
          </a:blip>
          <a:srcRect/>
          <a:stretch/>
        </p:blipFill>
        <p:spPr>
          <a:xfrm>
            <a:off x="594995" y="2085340"/>
            <a:ext cx="1530350" cy="966470"/>
          </a:xfrm>
          <a:prstGeom prst="rect">
            <a:avLst/>
          </a:prstGeom>
          <a:noFill/>
          <a:ln>
            <a:noFill/>
          </a:ln>
        </p:spPr>
      </p:pic>
      <p:sp>
        <p:nvSpPr>
          <p:cNvPr id="4" name="Shape 69"/>
          <p:cNvSpPr txBox="1"/>
          <p:nvPr/>
        </p:nvSpPr>
        <p:spPr>
          <a:xfrm>
            <a:off x="2939094" y="1806735"/>
            <a:ext cx="5513705" cy="372186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Noto Sans Symbols"/>
              <a:buNone/>
            </a:pPr>
            <a:r>
              <a:rPr lang="it-IT" sz="2000" b="0" i="0" u="none" strike="noStrike" cap="none" dirty="0">
                <a:solidFill>
                  <a:srgbClr val="000000"/>
                </a:solidFill>
                <a:latin typeface="+mj-lt"/>
                <a:ea typeface="Times New Roman"/>
                <a:cs typeface="Times New Roman"/>
                <a:sym typeface="Times New Roman"/>
              </a:rPr>
              <a:t>Responsabilità:</a:t>
            </a:r>
            <a:endParaRPr lang="it-IT" sz="2000" dirty="0">
              <a:latin typeface="+mj-lt"/>
            </a:endParaRPr>
          </a:p>
          <a:p>
            <a:pPr marL="285750" indent="-285750">
              <a:buFont typeface="Wingdings" panose="05000000000000000000" pitchFamily="2" charset="2"/>
              <a:buChar char="Ø"/>
            </a:pPr>
            <a:r>
              <a:rPr lang="it-IT" sz="2000" b="1" dirty="0">
                <a:latin typeface="+mj-lt"/>
              </a:rPr>
              <a:t>Legislazione</a:t>
            </a:r>
            <a:r>
              <a:rPr lang="it-IT" sz="2000" dirty="0">
                <a:latin typeface="+mj-lt"/>
              </a:rPr>
              <a:t> - Questo potere è condiviso con il Consiglio dell'Unione europea.</a:t>
            </a:r>
          </a:p>
          <a:p>
            <a:pPr marL="285750" indent="-285750">
              <a:buFont typeface="Wingdings" panose="05000000000000000000" pitchFamily="2" charset="2"/>
              <a:buChar char="Ø"/>
            </a:pPr>
            <a:r>
              <a:rPr lang="it-IT" sz="2000" b="1" dirty="0">
                <a:latin typeface="+mj-lt"/>
              </a:rPr>
              <a:t>Finanza</a:t>
            </a:r>
            <a:r>
              <a:rPr lang="it-IT" sz="2000" dirty="0">
                <a:latin typeface="+mj-lt"/>
              </a:rPr>
              <a:t> - La supervisione della spesa dell'UE. Questa responsabilità è condivisa anche con il Consiglio dell'Unione europea.</a:t>
            </a:r>
          </a:p>
          <a:p>
            <a:pPr marL="285750" indent="-285750">
              <a:buFont typeface="Wingdings" panose="05000000000000000000" pitchFamily="2" charset="2"/>
              <a:buChar char="Ø"/>
            </a:pPr>
            <a:r>
              <a:rPr lang="it-IT" sz="2000" b="1" dirty="0">
                <a:latin typeface="+mj-lt"/>
              </a:rPr>
              <a:t>Supervisione democratica</a:t>
            </a:r>
            <a:r>
              <a:rPr lang="it-IT" sz="2000" dirty="0">
                <a:latin typeface="+mj-lt"/>
              </a:rPr>
              <a:t>: tutte le attività della Comunità europea sono supervisionate dal Parlamento.</a:t>
            </a:r>
            <a:endParaRPr lang="it-IT" sz="2000" dirty="0">
              <a:latin typeface="+mj-lt"/>
              <a:cs typeface="Times New Roman"/>
              <a:sym typeface="Times New Roman"/>
            </a:endParaRPr>
          </a:p>
          <a:p>
            <a:pPr marL="285750" indent="-285750">
              <a:buFont typeface="Wingdings" panose="05000000000000000000" pitchFamily="2" charset="2"/>
              <a:buChar char="Ø"/>
            </a:pPr>
            <a:r>
              <a:rPr lang="it-IT" sz="2000" dirty="0">
                <a:latin typeface="+mj-lt"/>
              </a:rPr>
              <a:t>Il Parlamento europeo monitora inoltre i </a:t>
            </a:r>
            <a:r>
              <a:rPr lang="it-IT" sz="2000" b="1" dirty="0">
                <a:latin typeface="+mj-lt"/>
              </a:rPr>
              <a:t>negoziati</a:t>
            </a:r>
            <a:r>
              <a:rPr lang="it-IT" sz="2000" dirty="0">
                <a:latin typeface="+mj-lt"/>
              </a:rPr>
              <a:t> con i Paesi che desiderano aderire all'UE e ha il potere di approvare o porre il veto alla loro adesione.</a:t>
            </a:r>
            <a:r>
              <a:rPr lang="it-IT" sz="2000" b="0" i="0" u="none" strike="noStrike" cap="none" dirty="0">
                <a:solidFill>
                  <a:srgbClr val="000000"/>
                </a:solidFill>
                <a:latin typeface="+mj-lt"/>
                <a:ea typeface="Times New Roman"/>
                <a:cs typeface="Times New Roman"/>
                <a:sym typeface="Times New Roman"/>
              </a:rPr>
              <a:t> </a:t>
            </a:r>
            <a:endParaRPr lang="it-IT" sz="2000" dirty="0">
              <a:latin typeface="+mj-lt"/>
            </a:endParaRPr>
          </a:p>
        </p:txBody>
      </p:sp>
    </p:spTree>
    <p:extLst>
      <p:ext uri="{BB962C8B-B14F-4D97-AF65-F5344CB8AC3E}">
        <p14:creationId xmlns:p14="http://schemas.microsoft.com/office/powerpoint/2010/main" val="117632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Il Consiglio </a:t>
            </a:r>
            <a:br>
              <a:rPr lang="it-IT" dirty="0"/>
            </a:br>
            <a:r>
              <a:rPr lang="it-IT" dirty="0"/>
              <a:t>dell’Unione Europea</a:t>
            </a:r>
          </a:p>
        </p:txBody>
      </p:sp>
      <p:pic>
        <p:nvPicPr>
          <p:cNvPr id="3" name="Shape 77" descr="European Council — coloured emblem"/>
          <p:cNvPicPr preferRelativeResize="0"/>
          <p:nvPr/>
        </p:nvPicPr>
        <p:blipFill rotWithShape="1">
          <a:blip r:embed="rId3">
            <a:alphaModFix/>
          </a:blip>
          <a:srcRect/>
          <a:stretch/>
        </p:blipFill>
        <p:spPr>
          <a:xfrm>
            <a:off x="1104900" y="2735759"/>
            <a:ext cx="1216660" cy="975360"/>
          </a:xfrm>
          <a:prstGeom prst="rect">
            <a:avLst/>
          </a:prstGeom>
          <a:noFill/>
          <a:ln>
            <a:noFill/>
          </a:ln>
        </p:spPr>
      </p:pic>
      <p:sp>
        <p:nvSpPr>
          <p:cNvPr id="4" name="Shape 78"/>
          <p:cNvSpPr txBox="1"/>
          <p:nvPr/>
        </p:nvSpPr>
        <p:spPr>
          <a:xfrm>
            <a:off x="3301680" y="2150448"/>
            <a:ext cx="5151120" cy="3420357"/>
          </a:xfrm>
          <a:prstGeom prst="rect">
            <a:avLst/>
          </a:prstGeom>
          <a:noFill/>
          <a:ln>
            <a:noFill/>
          </a:ln>
        </p:spPr>
        <p:txBody>
          <a:bodyPr spcFirstLastPara="1" wrap="square" lIns="91425" tIns="45700" rIns="91425" bIns="45700" anchor="t" anchorCtr="0">
            <a:noAutofit/>
          </a:bodyPr>
          <a:lstStyle/>
          <a:p>
            <a:pPr marL="342900" lvl="0" indent="-342900">
              <a:buClr>
                <a:srgbClr val="000000"/>
              </a:buClr>
              <a:buSzPts val="1800"/>
              <a:buFont typeface="Noto Sans Symbols"/>
              <a:buChar char="➢"/>
            </a:pPr>
            <a:r>
              <a:rPr lang="it-IT" sz="2000" b="0" i="0" u="none" strike="noStrike" cap="none" dirty="0">
                <a:solidFill>
                  <a:srgbClr val="000000"/>
                </a:solidFill>
                <a:latin typeface="+mj-lt"/>
                <a:ea typeface="Times New Roman"/>
                <a:cs typeface="Times New Roman"/>
                <a:sym typeface="Times New Roman"/>
              </a:rPr>
              <a:t>Il Consiglio dell’Unione Europea </a:t>
            </a:r>
            <a:r>
              <a:rPr lang="it-IT" sz="2000" dirty="0">
                <a:latin typeface="+mj-lt"/>
              </a:rPr>
              <a:t>è il principale organo decisionale dell'UE. </a:t>
            </a:r>
          </a:p>
          <a:p>
            <a:pPr marL="342900" lvl="0" indent="-342900">
              <a:buClr>
                <a:srgbClr val="000000"/>
              </a:buClr>
              <a:buSzPts val="1800"/>
              <a:buFont typeface="Noto Sans Symbols"/>
              <a:buChar char="➢"/>
            </a:pPr>
            <a:r>
              <a:rPr lang="it-IT" sz="2000" dirty="0">
                <a:latin typeface="+mj-lt"/>
              </a:rPr>
              <a:t>Condivide il potere legislativo con il Parlamento europeo </a:t>
            </a:r>
            <a:r>
              <a:rPr lang="it-IT" sz="2000" b="0" i="0" u="none" strike="noStrike" cap="none" dirty="0">
                <a:solidFill>
                  <a:srgbClr val="000000"/>
                </a:solidFill>
                <a:latin typeface="+mj-lt"/>
                <a:ea typeface="Times New Roman"/>
                <a:cs typeface="Times New Roman"/>
                <a:sym typeface="Times New Roman"/>
              </a:rPr>
              <a:t>. </a:t>
            </a:r>
            <a:endParaRPr lang="it-IT" sz="2000" dirty="0">
              <a:latin typeface="+mj-lt"/>
            </a:endParaRPr>
          </a:p>
          <a:p>
            <a:pPr marL="342900" lvl="0" indent="-342900">
              <a:buClr>
                <a:srgbClr val="000000"/>
              </a:buClr>
              <a:buSzPts val="1800"/>
              <a:buFont typeface="Noto Sans Symbols"/>
              <a:buChar char="➢"/>
            </a:pPr>
            <a:r>
              <a:rPr lang="it-IT" sz="2000" dirty="0">
                <a:latin typeface="+mj-lt"/>
              </a:rPr>
              <a:t>Condivide la responsabilità delle spese dell'UE con il Parlamento europeo</a:t>
            </a:r>
            <a:r>
              <a:rPr lang="it-IT" sz="2000" b="0" i="0" u="none" strike="noStrike" cap="none" dirty="0">
                <a:solidFill>
                  <a:srgbClr val="000000"/>
                </a:solidFill>
                <a:latin typeface="+mj-lt"/>
                <a:ea typeface="Times New Roman"/>
                <a:cs typeface="Times New Roman"/>
                <a:sym typeface="Times New Roman"/>
              </a:rPr>
              <a:t>. </a:t>
            </a:r>
            <a:endParaRPr lang="it-IT" sz="2000" dirty="0">
              <a:latin typeface="+mj-lt"/>
            </a:endParaRPr>
          </a:p>
          <a:p>
            <a:pPr marL="342900" marR="0" lvl="0" indent="-342900" algn="l" rtl="0">
              <a:lnSpc>
                <a:spcPct val="100000"/>
              </a:lnSpc>
              <a:spcBef>
                <a:spcPts val="0"/>
              </a:spcBef>
              <a:spcAft>
                <a:spcPts val="0"/>
              </a:spcAft>
              <a:buClr>
                <a:srgbClr val="000000"/>
              </a:buClr>
              <a:buSzPts val="1800"/>
              <a:buFont typeface="Noto Sans Symbols"/>
              <a:buChar char="➢"/>
            </a:pPr>
            <a:r>
              <a:rPr lang="it-IT" sz="2000" b="0" i="0" u="none" strike="noStrike" cap="none" dirty="0">
                <a:solidFill>
                  <a:srgbClr val="000000"/>
                </a:solidFill>
                <a:latin typeface="+mj-lt"/>
                <a:ea typeface="Times New Roman"/>
                <a:cs typeface="Times New Roman"/>
                <a:sym typeface="Times New Roman"/>
              </a:rPr>
              <a:t>È composto da 28 membri – uno per ogni Stato membro.</a:t>
            </a:r>
            <a:endParaRPr lang="it-IT" sz="2000" dirty="0">
              <a:latin typeface="+mj-lt"/>
            </a:endParaRPr>
          </a:p>
          <a:p>
            <a:pPr marL="342900" marR="0" lvl="0" indent="-342900" algn="l" rtl="0">
              <a:lnSpc>
                <a:spcPct val="100000"/>
              </a:lnSpc>
              <a:spcBef>
                <a:spcPts val="0"/>
              </a:spcBef>
              <a:spcAft>
                <a:spcPts val="0"/>
              </a:spcAft>
              <a:buClr>
                <a:srgbClr val="000000"/>
              </a:buClr>
              <a:buSzPts val="1800"/>
              <a:buFont typeface="Noto Sans Symbols"/>
              <a:buChar char="➢"/>
            </a:pPr>
            <a:r>
              <a:rPr lang="it-IT" sz="2000" dirty="0">
                <a:latin typeface="+mj-lt"/>
              </a:rPr>
              <a:t>Ogni Stato membro detiene la presidenza con una rotazione di 6 mesi.</a:t>
            </a:r>
          </a:p>
        </p:txBody>
      </p:sp>
    </p:spTree>
    <p:extLst>
      <p:ext uri="{BB962C8B-B14F-4D97-AF65-F5344CB8AC3E}">
        <p14:creationId xmlns:p14="http://schemas.microsoft.com/office/powerpoint/2010/main" val="3807712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Commissione Europea</a:t>
            </a:r>
          </a:p>
        </p:txBody>
      </p:sp>
      <p:pic>
        <p:nvPicPr>
          <p:cNvPr id="3" name="Shape 90" descr="Commission — coloured emblem"/>
          <p:cNvPicPr preferRelativeResize="0"/>
          <p:nvPr/>
        </p:nvPicPr>
        <p:blipFill rotWithShape="1">
          <a:blip r:embed="rId3">
            <a:alphaModFix/>
          </a:blip>
          <a:srcRect/>
          <a:stretch/>
        </p:blipFill>
        <p:spPr>
          <a:xfrm>
            <a:off x="1157035" y="2361553"/>
            <a:ext cx="1527175" cy="1028065"/>
          </a:xfrm>
          <a:prstGeom prst="rect">
            <a:avLst/>
          </a:prstGeom>
          <a:noFill/>
          <a:ln>
            <a:noFill/>
          </a:ln>
        </p:spPr>
      </p:pic>
      <p:sp>
        <p:nvSpPr>
          <p:cNvPr id="4" name="Shape 91"/>
          <p:cNvSpPr txBox="1"/>
          <p:nvPr/>
        </p:nvSpPr>
        <p:spPr>
          <a:xfrm>
            <a:off x="3164905" y="2228202"/>
            <a:ext cx="4851400" cy="3694295"/>
          </a:xfrm>
          <a:prstGeom prst="rect">
            <a:avLst/>
          </a:prstGeom>
          <a:noFill/>
          <a:ln>
            <a:noFill/>
          </a:ln>
        </p:spPr>
        <p:txBody>
          <a:bodyPr spcFirstLastPara="1" wrap="square" lIns="91425" tIns="45700" rIns="91425" bIns="45700" anchor="t" anchorCtr="0">
            <a:noAutofit/>
          </a:bodyPr>
          <a:lstStyle/>
          <a:p>
            <a:pPr marL="342900" lvl="0" indent="-342900">
              <a:buClr>
                <a:srgbClr val="000000"/>
              </a:buClr>
              <a:buSzPts val="1800"/>
              <a:buFont typeface="Noto Sans Symbols"/>
              <a:buChar char="➢"/>
            </a:pPr>
            <a:r>
              <a:rPr lang="it-IT" sz="1800" dirty="0">
                <a:latin typeface="+mj-lt"/>
              </a:rPr>
              <a:t>La Commissione avvia una nuova legislazione formulando proposte e attuando le decisioni prese dal Parlamento europeo e dal Consiglio dell'Unione Europea.</a:t>
            </a:r>
          </a:p>
          <a:p>
            <a:pPr marL="342900" lvl="0" indent="-342900">
              <a:buClr>
                <a:srgbClr val="000000"/>
              </a:buClr>
              <a:buSzPts val="1800"/>
              <a:buFont typeface="Noto Sans Symbols"/>
              <a:buChar char="➢"/>
            </a:pPr>
            <a:r>
              <a:rPr lang="it-IT" sz="1800" dirty="0">
                <a:latin typeface="+mj-lt"/>
              </a:rPr>
              <a:t>Ha la responsabilità, insieme alla Corte di Giustizia, di garantire che la legislazione dell'UE sia applicata dai Paesi membri.</a:t>
            </a:r>
          </a:p>
          <a:p>
            <a:pPr marL="342900" lvl="0" indent="-342900">
              <a:buClr>
                <a:srgbClr val="000000"/>
              </a:buClr>
              <a:buSzPts val="1800"/>
              <a:buFont typeface="Noto Sans Symbols"/>
              <a:buChar char="➢"/>
            </a:pPr>
            <a:r>
              <a:rPr lang="it-IT" sz="1800" dirty="0">
                <a:latin typeface="+mj-lt"/>
              </a:rPr>
              <a:t>Rappresenta l'UE a livello internazionale, negoziando accordi commerciali con paesi non UE e collaborando con organismi internazionali su questioni come l'aiuto umanitario.</a:t>
            </a:r>
            <a:endParaRPr sz="1800" dirty="0">
              <a:latin typeface="+mj-lt"/>
            </a:endParaRPr>
          </a:p>
        </p:txBody>
      </p:sp>
    </p:spTree>
    <p:extLst>
      <p:ext uri="{BB962C8B-B14F-4D97-AF65-F5344CB8AC3E}">
        <p14:creationId xmlns:p14="http://schemas.microsoft.com/office/powerpoint/2010/main" val="2567655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La Corte di Giustizia</a:t>
            </a:r>
          </a:p>
        </p:txBody>
      </p:sp>
      <p:pic>
        <p:nvPicPr>
          <p:cNvPr id="3" name="Shape 99" descr="Court of Justice — coloured emblem"/>
          <p:cNvPicPr preferRelativeResize="0"/>
          <p:nvPr/>
        </p:nvPicPr>
        <p:blipFill rotWithShape="1">
          <a:blip r:embed="rId3">
            <a:alphaModFix/>
          </a:blip>
          <a:srcRect/>
          <a:stretch/>
        </p:blipFill>
        <p:spPr>
          <a:xfrm>
            <a:off x="691200" y="2125308"/>
            <a:ext cx="1265555" cy="1272540"/>
          </a:xfrm>
          <a:prstGeom prst="rect">
            <a:avLst/>
          </a:prstGeom>
          <a:noFill/>
          <a:ln>
            <a:noFill/>
          </a:ln>
        </p:spPr>
      </p:pic>
      <p:sp>
        <p:nvSpPr>
          <p:cNvPr id="4" name="Shape 100"/>
          <p:cNvSpPr txBox="1"/>
          <p:nvPr/>
        </p:nvSpPr>
        <p:spPr>
          <a:xfrm>
            <a:off x="3268665" y="2125308"/>
            <a:ext cx="4657090" cy="3138170"/>
          </a:xfrm>
          <a:prstGeom prst="rect">
            <a:avLst/>
          </a:prstGeom>
          <a:noFill/>
          <a:ln>
            <a:noFill/>
          </a:ln>
        </p:spPr>
        <p:txBody>
          <a:bodyPr spcFirstLastPara="1" wrap="square" lIns="91425" tIns="45700" rIns="91425" bIns="45700" anchor="t" anchorCtr="0">
            <a:noAutofit/>
          </a:bodyPr>
          <a:lstStyle/>
          <a:p>
            <a:pPr marL="342900" lvl="0" indent="-342900">
              <a:buClr>
                <a:srgbClr val="000000"/>
              </a:buClr>
              <a:buSzPts val="1800"/>
              <a:buFont typeface="Noto Sans Symbols"/>
              <a:buChar char="➢"/>
            </a:pPr>
            <a:r>
              <a:rPr lang="it-IT" sz="1800" dirty="0"/>
              <a:t>Responsabilità della Corte di Giustizia europea (CGE) è di garantire che la legge europea sia interpretata e applicata in ogni Stato membro.</a:t>
            </a:r>
          </a:p>
          <a:p>
            <a:pPr marL="342900" lvl="0" indent="-342900">
              <a:buClr>
                <a:srgbClr val="000000"/>
              </a:buClr>
              <a:buSzPts val="1800"/>
              <a:buFont typeface="Noto Sans Symbols"/>
              <a:buChar char="➢"/>
            </a:pPr>
            <a:r>
              <a:rPr lang="it-IT" sz="1800" dirty="0"/>
              <a:t>Comprende 28 giudici, uno per ogni stato membro.</a:t>
            </a:r>
          </a:p>
          <a:p>
            <a:pPr marL="342900" lvl="0" indent="-342900">
              <a:buClr>
                <a:srgbClr val="000000"/>
              </a:buClr>
              <a:buSzPts val="1800"/>
              <a:buFont typeface="Noto Sans Symbols"/>
              <a:buChar char="➢"/>
            </a:pPr>
            <a:r>
              <a:rPr lang="it-IT" sz="1800" dirty="0"/>
              <a:t>Inoltre, ci sono 8 Avvocati Generali che assistono la CGE nel prendere decisioni.</a:t>
            </a:r>
          </a:p>
          <a:p>
            <a:pPr marL="342900" lvl="0" indent="-342900">
              <a:buClr>
                <a:srgbClr val="000000"/>
              </a:buClr>
              <a:buSzPts val="1800"/>
              <a:buFont typeface="Noto Sans Symbols"/>
              <a:buChar char="➢"/>
            </a:pPr>
            <a:r>
              <a:rPr lang="it-IT" sz="1800" dirty="0"/>
              <a:t>I giudici e gli avvocati generali devono essere adeguatamente qualificati</a:t>
            </a:r>
          </a:p>
          <a:p>
            <a:pPr marL="342900" lvl="0" indent="-342900">
              <a:buClr>
                <a:srgbClr val="000000"/>
              </a:buClr>
              <a:buSzPts val="1800"/>
              <a:buFont typeface="Noto Sans Symbols"/>
              <a:buChar char="➢"/>
            </a:pPr>
            <a:r>
              <a:rPr lang="it-IT" sz="1800" dirty="0"/>
              <a:t>Il loro mandato dura 6 anni e può essere rinnovato.</a:t>
            </a:r>
            <a:endParaRPr sz="1800" dirty="0"/>
          </a:p>
        </p:txBody>
      </p:sp>
    </p:spTree>
    <p:extLst>
      <p:ext uri="{BB962C8B-B14F-4D97-AF65-F5344CB8AC3E}">
        <p14:creationId xmlns:p14="http://schemas.microsoft.com/office/powerpoint/2010/main" val="103931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3" name="Shape 108" descr="Court of Auditors — coloured emblem"/>
          <p:cNvPicPr preferRelativeResize="0"/>
          <p:nvPr/>
        </p:nvPicPr>
        <p:blipFill rotWithShape="1">
          <a:blip r:embed="rId3">
            <a:alphaModFix/>
          </a:blip>
          <a:srcRect/>
          <a:stretch/>
        </p:blipFill>
        <p:spPr>
          <a:xfrm>
            <a:off x="891540" y="2319643"/>
            <a:ext cx="1268730" cy="1129030"/>
          </a:xfrm>
          <a:prstGeom prst="rect">
            <a:avLst/>
          </a:prstGeom>
          <a:noFill/>
          <a:ln>
            <a:noFill/>
          </a:ln>
        </p:spPr>
      </p:pic>
      <p:sp>
        <p:nvSpPr>
          <p:cNvPr id="4" name="Shape 109"/>
          <p:cNvSpPr txBox="1"/>
          <p:nvPr/>
        </p:nvSpPr>
        <p:spPr>
          <a:xfrm>
            <a:off x="2879725" y="2164703"/>
            <a:ext cx="5248275" cy="3138170"/>
          </a:xfrm>
          <a:prstGeom prst="rect">
            <a:avLst/>
          </a:prstGeom>
          <a:noFill/>
          <a:ln>
            <a:noFill/>
          </a:ln>
        </p:spPr>
        <p:txBody>
          <a:bodyPr spcFirstLastPara="1" wrap="square" lIns="91425" tIns="45700" rIns="91425" bIns="45700" anchor="t" anchorCtr="0">
            <a:noAutofit/>
          </a:bodyPr>
          <a:lstStyle/>
          <a:p>
            <a:pPr marL="342900" lvl="0" indent="-342900">
              <a:buClr>
                <a:srgbClr val="000000"/>
              </a:buClr>
              <a:buSzPts val="1800"/>
              <a:buFont typeface="Noto Sans Symbols"/>
              <a:buChar char="➢"/>
            </a:pPr>
            <a:r>
              <a:rPr lang="it-IT" sz="1800" dirty="0"/>
              <a:t>La Corte dei Conti Europea controlla e verifica i bilanci e i conti delle istituzioni dell'Unione europea.</a:t>
            </a:r>
          </a:p>
          <a:p>
            <a:pPr marL="342900" lvl="0" indent="-342900">
              <a:buClr>
                <a:srgbClr val="000000"/>
              </a:buClr>
              <a:buSzPts val="1800"/>
              <a:buFont typeface="Noto Sans Symbols"/>
              <a:buChar char="➢"/>
            </a:pPr>
            <a:r>
              <a:rPr lang="it-IT" sz="1800" dirty="0"/>
              <a:t>La Corte dei Conti comprende 28 membri, uno per ogni Stato, con esperienza nella revisione contabile delle finanze pubbliche.</a:t>
            </a:r>
          </a:p>
          <a:p>
            <a:pPr marL="342900" lvl="0" indent="-342900">
              <a:buClr>
                <a:srgbClr val="000000"/>
              </a:buClr>
              <a:buSzPts val="1800"/>
              <a:buFont typeface="Noto Sans Symbols"/>
              <a:buChar char="➢"/>
            </a:pPr>
            <a:r>
              <a:rPr lang="it-IT" sz="1800" dirty="0"/>
              <a:t>I candidati sono nominati dal Consiglio dell'Unione europea e dal Parlamento europeo per un periodo rinnovabile di 6 anni.</a:t>
            </a:r>
          </a:p>
          <a:p>
            <a:pPr marL="342900" lvl="0" indent="-342900">
              <a:buClr>
                <a:srgbClr val="000000"/>
              </a:buClr>
              <a:buSzPts val="1800"/>
              <a:buFont typeface="Noto Sans Symbols"/>
              <a:buChar char="➢"/>
            </a:pPr>
            <a:r>
              <a:rPr lang="it-IT" sz="1800" dirty="0"/>
              <a:t>I membri della Corte eleggono un presidente per un mandato di 3 anni.</a:t>
            </a:r>
            <a:endParaRPr dirty="0"/>
          </a:p>
        </p:txBody>
      </p:sp>
      <p:sp>
        <p:nvSpPr>
          <p:cNvPr id="6" name="Title 1"/>
          <p:cNvSpPr>
            <a:spLocks noGrp="1"/>
          </p:cNvSpPr>
          <p:nvPr>
            <p:ph type="title"/>
          </p:nvPr>
        </p:nvSpPr>
        <p:spPr/>
        <p:txBody>
          <a:bodyPr/>
          <a:lstStyle/>
          <a:p>
            <a:r>
              <a:rPr lang="it-IT" dirty="0"/>
              <a:t>La Corte dei Conti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1200" y="1"/>
            <a:ext cx="7761600" cy="1402514"/>
          </a:xfrm>
        </p:spPr>
        <p:txBody>
          <a:bodyPr/>
          <a:lstStyle/>
          <a:p>
            <a:r>
              <a:rPr lang="it-IT" dirty="0"/>
              <a:t>I miei diritti come cittadino </a:t>
            </a:r>
            <a:br>
              <a:rPr lang="it-IT" dirty="0"/>
            </a:br>
            <a:r>
              <a:rPr lang="it-IT" dirty="0"/>
              <a:t>europeo…</a:t>
            </a:r>
          </a:p>
        </p:txBody>
      </p:sp>
      <p:sp>
        <p:nvSpPr>
          <p:cNvPr id="3" name="Shape 117"/>
          <p:cNvSpPr txBox="1"/>
          <p:nvPr/>
        </p:nvSpPr>
        <p:spPr>
          <a:xfrm>
            <a:off x="3454400" y="2073589"/>
            <a:ext cx="5689600" cy="3415030"/>
          </a:xfrm>
          <a:prstGeom prst="rect">
            <a:avLst/>
          </a:prstGeom>
          <a:noFill/>
          <a:ln>
            <a:noFill/>
          </a:ln>
        </p:spPr>
        <p:txBody>
          <a:bodyPr spcFirstLastPara="1" wrap="square" lIns="91425" tIns="45700" rIns="91425" bIns="45700" anchor="t" anchorCtr="0">
            <a:noAutofit/>
          </a:bodyPr>
          <a:lstStyle/>
          <a:p>
            <a:pPr marL="342900" lvl="0" indent="-342900">
              <a:buClr>
                <a:srgbClr val="000000"/>
              </a:buClr>
              <a:buSzPts val="1800"/>
              <a:buFont typeface="Noto Sans Symbols"/>
              <a:buChar char="➢"/>
            </a:pPr>
            <a:r>
              <a:rPr lang="it-IT" sz="1800" dirty="0"/>
              <a:t>Il diritto alla libera circolazione e al soggiorno nel territorio degli Stati membri.</a:t>
            </a:r>
          </a:p>
          <a:p>
            <a:pPr marL="342900" lvl="0" indent="-342900">
              <a:buClr>
                <a:srgbClr val="000000"/>
              </a:buClr>
              <a:buSzPts val="1800"/>
              <a:buFont typeface="Noto Sans Symbols"/>
              <a:buChar char="➢"/>
            </a:pPr>
            <a:r>
              <a:rPr lang="it-IT" sz="1800" dirty="0"/>
              <a:t>Il diritto di votare e candidarsi alle elezioni europee e locali.</a:t>
            </a:r>
          </a:p>
          <a:p>
            <a:pPr marL="342900" lvl="0" indent="-342900">
              <a:buClr>
                <a:srgbClr val="000000"/>
              </a:buClr>
              <a:buSzPts val="1800"/>
              <a:buFont typeface="Noto Sans Symbols"/>
              <a:buChar char="➢"/>
            </a:pPr>
            <a:r>
              <a:rPr lang="it-IT" sz="1800" dirty="0"/>
              <a:t>Il diritto alla protezione diplomatica nei paesi terzi.</a:t>
            </a:r>
          </a:p>
          <a:p>
            <a:pPr marL="342900" lvl="0" indent="-342900">
              <a:buClr>
                <a:srgbClr val="000000"/>
              </a:buClr>
              <a:buSzPts val="1800"/>
              <a:buFont typeface="Noto Sans Symbols"/>
              <a:buChar char="➢"/>
            </a:pPr>
            <a:r>
              <a:rPr lang="it-IT" sz="1800" dirty="0"/>
              <a:t>Il diritto di presentare petizioni al Parlamento europeo.</a:t>
            </a:r>
          </a:p>
          <a:p>
            <a:pPr marL="342900" lvl="0" indent="-342900">
              <a:buClr>
                <a:srgbClr val="000000"/>
              </a:buClr>
              <a:buSzPts val="1800"/>
              <a:buFont typeface="Noto Sans Symbols"/>
              <a:buChar char="➢"/>
            </a:pPr>
            <a:r>
              <a:rPr lang="it-IT" sz="1800" dirty="0"/>
              <a:t>Il diritto di presentare denunce dinanzi al Mediatore europeo.</a:t>
            </a:r>
          </a:p>
          <a:p>
            <a:pPr marL="342900" lvl="0" indent="-342900">
              <a:buClr>
                <a:srgbClr val="000000"/>
              </a:buClr>
              <a:buSzPts val="1800"/>
              <a:buFont typeface="Noto Sans Symbols"/>
              <a:buChar char="➢"/>
            </a:pPr>
            <a:r>
              <a:rPr lang="it-IT" sz="1800" dirty="0"/>
              <a:t>Il diritto di rivolgersi a una delle istituzioni o degli organi dell'Unione in una delle lingue ufficiali e di ricevere una risposta nella stessa lingua.</a:t>
            </a:r>
            <a:endParaRPr sz="1800" b="0" i="0" u="none" strike="noStrike" cap="none" dirty="0">
              <a:solidFill>
                <a:srgbClr val="000000"/>
              </a:solidFill>
              <a:latin typeface="Times New Roman"/>
              <a:ea typeface="Times New Roman"/>
              <a:cs typeface="Times New Roman"/>
              <a:sym typeface="Times New Roman"/>
            </a:endParaRPr>
          </a:p>
        </p:txBody>
      </p:sp>
      <p:pic>
        <p:nvPicPr>
          <p:cNvPr id="5" name="Picture 4" descr="girls-1031538_64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336" y="2615131"/>
            <a:ext cx="3197064" cy="2128046"/>
          </a:xfrm>
          <a:prstGeom prst="rect">
            <a:avLst/>
          </a:prstGeom>
        </p:spPr>
      </p:pic>
    </p:spTree>
    <p:extLst>
      <p:ext uri="{BB962C8B-B14F-4D97-AF65-F5344CB8AC3E}">
        <p14:creationId xmlns:p14="http://schemas.microsoft.com/office/powerpoint/2010/main" val="4115909815"/>
      </p:ext>
    </p:extLst>
  </p:cSld>
  <p:clrMapOvr>
    <a:masterClrMapping/>
  </p:clrMapOvr>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EngagePowerpoint Template</Template>
  <TotalTime>135</TotalTime>
  <Words>2012</Words>
  <Application>Microsoft Office PowerPoint</Application>
  <PresentationFormat>Presentazione su schermo (4:3)</PresentationFormat>
  <Paragraphs>119</Paragraphs>
  <Slides>12</Slides>
  <Notes>12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Wingdings</vt:lpstr>
      <vt:lpstr>Times New Roman</vt:lpstr>
      <vt:lpstr>Montserrat</vt:lpstr>
      <vt:lpstr>Noto Sans Symbols</vt:lpstr>
      <vt:lpstr>Arial</vt:lpstr>
      <vt:lpstr>EngagePowerpoint Template</vt:lpstr>
      <vt:lpstr>Istituzioni della Unione Europea</vt:lpstr>
      <vt:lpstr>Cos’è l’Unione Europea?</vt:lpstr>
      <vt:lpstr>Le 5 principali istituzioni  europee</vt:lpstr>
      <vt:lpstr>Il Parlamento Europeo</vt:lpstr>
      <vt:lpstr>Il Consiglio  dell’Unione Europea</vt:lpstr>
      <vt:lpstr>La Commissione Europea</vt:lpstr>
      <vt:lpstr>La Corte di Giustizia</vt:lpstr>
      <vt:lpstr>La Corte dei Conti</vt:lpstr>
      <vt:lpstr>I miei diritti come cittadino  europeo…</vt:lpstr>
      <vt:lpstr>Attività 1 – Inserisci i nomi dei  Paesi europei</vt:lpstr>
      <vt:lpstr>Presentazione standard di PowerPoint</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Betti Cannova</cp:lastModifiedBy>
  <cp:revision>103</cp:revision>
  <dcterms:created xsi:type="dcterms:W3CDTF">2017-10-27T16:23:16Z</dcterms:created>
  <dcterms:modified xsi:type="dcterms:W3CDTF">2019-09-25T21:47:38Z</dcterms:modified>
</cp:coreProperties>
</file>