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6"/>
  </p:notesMasterIdLst>
  <p:sldIdLst>
    <p:sldId id="256" r:id="rId2"/>
    <p:sldId id="264" r:id="rId3"/>
    <p:sldId id="260" r:id="rId4"/>
    <p:sldId id="289" r:id="rId5"/>
    <p:sldId id="290" r:id="rId6"/>
    <p:sldId id="291" r:id="rId7"/>
    <p:sldId id="292" r:id="rId8"/>
    <p:sldId id="262" r:id="rId9"/>
    <p:sldId id="295" r:id="rId10"/>
    <p:sldId id="293" r:id="rId11"/>
    <p:sldId id="296" r:id="rId12"/>
    <p:sldId id="297" r:id="rId13"/>
    <p:sldId id="298" r:id="rId14"/>
    <p:sldId id="274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8643"/>
    <a:srgbClr val="669900"/>
    <a:srgbClr val="990099"/>
    <a:srgbClr val="CCCC00"/>
    <a:srgbClr val="FFFFFF"/>
    <a:srgbClr val="3366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57817E-EC5C-4880-A810-ED7F254FEA46}">
  <a:tblStyle styleId="{7257817E-EC5C-4880-A810-ED7F254FEA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2535" autoAdjust="0"/>
    <p:restoredTop sz="84133" autoAdjust="0"/>
  </p:normalViewPr>
  <p:slideViewPr>
    <p:cSldViewPr snapToGrid="0" snapToObjects="1">
      <p:cViewPr varScale="1">
        <p:scale>
          <a:sx n="91" d="100"/>
          <a:sy n="91" d="100"/>
        </p:scale>
        <p:origin x="9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7AFAC1-2360-48AA-87C7-8D0EDC863F5D}" type="doc">
      <dgm:prSet loTypeId="urn:microsoft.com/office/officeart/2005/8/layout/venn1" loCatId="relationship" qsTypeId="urn:microsoft.com/office/officeart/2005/8/quickstyle/simple5" qsCatId="simple" csTypeId="urn:microsoft.com/office/officeart/2005/8/colors/colorful2" csCatId="colorful" phldr="1"/>
      <dgm:spPr/>
    </dgm:pt>
    <dgm:pt modelId="{1AD782B8-6F2F-4F3E-8ECC-4EBE95D8BFED}">
      <dgm:prSet phldrT="[Text]"/>
      <dgm:spPr/>
      <dgm:t>
        <a:bodyPr/>
        <a:lstStyle/>
        <a:p>
          <a:r>
            <a:rPr lang="de-AT" dirty="0" smtClean="0"/>
            <a:t>Was du willst</a:t>
          </a:r>
          <a:endParaRPr lang="en-GB" dirty="0"/>
        </a:p>
      </dgm:t>
    </dgm:pt>
    <dgm:pt modelId="{4823A4A9-669A-4802-91F9-6D06157A11BC}" type="parTrans" cxnId="{BA3988D2-E4C7-41B3-B0C5-81B4447958B2}">
      <dgm:prSet/>
      <dgm:spPr/>
      <dgm:t>
        <a:bodyPr/>
        <a:lstStyle/>
        <a:p>
          <a:endParaRPr lang="en-GB"/>
        </a:p>
      </dgm:t>
    </dgm:pt>
    <dgm:pt modelId="{36C2DC9E-9620-4B66-8249-CCE5C271C41F}" type="sibTrans" cxnId="{BA3988D2-E4C7-41B3-B0C5-81B4447958B2}">
      <dgm:prSet/>
      <dgm:spPr/>
      <dgm:t>
        <a:bodyPr/>
        <a:lstStyle/>
        <a:p>
          <a:endParaRPr lang="en-GB"/>
        </a:p>
      </dgm:t>
    </dgm:pt>
    <dgm:pt modelId="{D58FE167-2833-4B6A-92AB-045AC8D601A8}">
      <dgm:prSet phldrT="[Text]"/>
      <dgm:spPr/>
      <dgm:t>
        <a:bodyPr/>
        <a:lstStyle/>
        <a:p>
          <a:r>
            <a:rPr lang="de-AT" dirty="0" smtClean="0"/>
            <a:t>Was andere wollen</a:t>
          </a:r>
          <a:endParaRPr lang="en-GB" dirty="0"/>
        </a:p>
      </dgm:t>
    </dgm:pt>
    <dgm:pt modelId="{3FA477A2-07A4-45D8-9FB6-1E2194A94032}" type="parTrans" cxnId="{034798EB-1D9C-4320-858C-EED886174484}">
      <dgm:prSet/>
      <dgm:spPr/>
      <dgm:t>
        <a:bodyPr/>
        <a:lstStyle/>
        <a:p>
          <a:endParaRPr lang="en-GB"/>
        </a:p>
      </dgm:t>
    </dgm:pt>
    <dgm:pt modelId="{262C7815-FF37-45C0-9024-69ECB478FF9D}" type="sibTrans" cxnId="{034798EB-1D9C-4320-858C-EED886174484}">
      <dgm:prSet/>
      <dgm:spPr/>
      <dgm:t>
        <a:bodyPr/>
        <a:lstStyle/>
        <a:p>
          <a:endParaRPr lang="en-GB"/>
        </a:p>
      </dgm:t>
    </dgm:pt>
    <dgm:pt modelId="{28B227D3-8838-4FEE-97AD-7C691B539C6F}" type="pres">
      <dgm:prSet presAssocID="{737AFAC1-2360-48AA-87C7-8D0EDC863F5D}" presName="compositeShape" presStyleCnt="0">
        <dgm:presLayoutVars>
          <dgm:chMax val="7"/>
          <dgm:dir/>
          <dgm:resizeHandles val="exact"/>
        </dgm:presLayoutVars>
      </dgm:prSet>
      <dgm:spPr/>
    </dgm:pt>
    <dgm:pt modelId="{B4F25B78-AAA1-4C9A-BCC5-39D9EC19F8C7}" type="pres">
      <dgm:prSet presAssocID="{1AD782B8-6F2F-4F3E-8ECC-4EBE95D8BFED}" presName="circ1" presStyleLbl="vennNode1" presStyleIdx="0" presStyleCnt="2"/>
      <dgm:spPr/>
      <dgm:t>
        <a:bodyPr/>
        <a:lstStyle/>
        <a:p>
          <a:endParaRPr lang="en-GB"/>
        </a:p>
      </dgm:t>
    </dgm:pt>
    <dgm:pt modelId="{F95680ED-DA12-4D59-B2A0-14F36DA67E7A}" type="pres">
      <dgm:prSet presAssocID="{1AD782B8-6F2F-4F3E-8ECC-4EBE95D8BFE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6D4DC6-716D-4C4B-BE4B-1BB1E617C642}" type="pres">
      <dgm:prSet presAssocID="{D58FE167-2833-4B6A-92AB-045AC8D601A8}" presName="circ2" presStyleLbl="vennNode1" presStyleIdx="1" presStyleCnt="2"/>
      <dgm:spPr/>
      <dgm:t>
        <a:bodyPr/>
        <a:lstStyle/>
        <a:p>
          <a:endParaRPr lang="en-GB"/>
        </a:p>
      </dgm:t>
    </dgm:pt>
    <dgm:pt modelId="{489C8FA3-EF16-47D1-89AE-C170F377C064}" type="pres">
      <dgm:prSet presAssocID="{D58FE167-2833-4B6A-92AB-045AC8D601A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7D1FB74-63E7-4650-A35C-E3DC4A3A7886}" type="presOf" srcId="{1AD782B8-6F2F-4F3E-8ECC-4EBE95D8BFED}" destId="{F95680ED-DA12-4D59-B2A0-14F36DA67E7A}" srcOrd="1" destOrd="0" presId="urn:microsoft.com/office/officeart/2005/8/layout/venn1"/>
    <dgm:cxn modelId="{034798EB-1D9C-4320-858C-EED886174484}" srcId="{737AFAC1-2360-48AA-87C7-8D0EDC863F5D}" destId="{D58FE167-2833-4B6A-92AB-045AC8D601A8}" srcOrd="1" destOrd="0" parTransId="{3FA477A2-07A4-45D8-9FB6-1E2194A94032}" sibTransId="{262C7815-FF37-45C0-9024-69ECB478FF9D}"/>
    <dgm:cxn modelId="{3F5389D4-5DAB-4DA7-854F-80B4A632ADA5}" type="presOf" srcId="{D58FE167-2833-4B6A-92AB-045AC8D601A8}" destId="{8A6D4DC6-716D-4C4B-BE4B-1BB1E617C642}" srcOrd="0" destOrd="0" presId="urn:microsoft.com/office/officeart/2005/8/layout/venn1"/>
    <dgm:cxn modelId="{6A91F88D-26AB-4B7E-BA22-6FCAF9A46AC0}" type="presOf" srcId="{1AD782B8-6F2F-4F3E-8ECC-4EBE95D8BFED}" destId="{B4F25B78-AAA1-4C9A-BCC5-39D9EC19F8C7}" srcOrd="0" destOrd="0" presId="urn:microsoft.com/office/officeart/2005/8/layout/venn1"/>
    <dgm:cxn modelId="{BA3988D2-E4C7-41B3-B0C5-81B4447958B2}" srcId="{737AFAC1-2360-48AA-87C7-8D0EDC863F5D}" destId="{1AD782B8-6F2F-4F3E-8ECC-4EBE95D8BFED}" srcOrd="0" destOrd="0" parTransId="{4823A4A9-669A-4802-91F9-6D06157A11BC}" sibTransId="{36C2DC9E-9620-4B66-8249-CCE5C271C41F}"/>
    <dgm:cxn modelId="{865D8A87-86C7-44F8-BC7D-9F0D2D5BDA20}" type="presOf" srcId="{737AFAC1-2360-48AA-87C7-8D0EDC863F5D}" destId="{28B227D3-8838-4FEE-97AD-7C691B539C6F}" srcOrd="0" destOrd="0" presId="urn:microsoft.com/office/officeart/2005/8/layout/venn1"/>
    <dgm:cxn modelId="{9B49E54D-4436-4231-88FC-A83032D18CCC}" type="presOf" srcId="{D58FE167-2833-4B6A-92AB-045AC8D601A8}" destId="{489C8FA3-EF16-47D1-89AE-C170F377C064}" srcOrd="1" destOrd="0" presId="urn:microsoft.com/office/officeart/2005/8/layout/venn1"/>
    <dgm:cxn modelId="{7508747E-A4D7-4723-9D44-7AC7BBA3CD8A}" type="presParOf" srcId="{28B227D3-8838-4FEE-97AD-7C691B539C6F}" destId="{B4F25B78-AAA1-4C9A-BCC5-39D9EC19F8C7}" srcOrd="0" destOrd="0" presId="urn:microsoft.com/office/officeart/2005/8/layout/venn1"/>
    <dgm:cxn modelId="{E113AF06-2C4B-4973-9255-3731010B9A3A}" type="presParOf" srcId="{28B227D3-8838-4FEE-97AD-7C691B539C6F}" destId="{F95680ED-DA12-4D59-B2A0-14F36DA67E7A}" srcOrd="1" destOrd="0" presId="urn:microsoft.com/office/officeart/2005/8/layout/venn1"/>
    <dgm:cxn modelId="{8D460700-D846-44D1-8394-F1F85F8F2F10}" type="presParOf" srcId="{28B227D3-8838-4FEE-97AD-7C691B539C6F}" destId="{8A6D4DC6-716D-4C4B-BE4B-1BB1E617C642}" srcOrd="2" destOrd="0" presId="urn:microsoft.com/office/officeart/2005/8/layout/venn1"/>
    <dgm:cxn modelId="{6B62F0A3-CE16-4455-98DB-B4C7841B6E48}" type="presParOf" srcId="{28B227D3-8838-4FEE-97AD-7C691B539C6F}" destId="{489C8FA3-EF16-47D1-89AE-C170F377C064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0BCFC9-E907-44BB-B040-84A91425361E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C15360ED-53DB-4DC6-8F52-AA7DFE1A55E4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AT" sz="1050" noProof="0" dirty="0" smtClean="0"/>
            <a:t>Langsam und deutlich sprechen</a:t>
          </a:r>
          <a:endParaRPr lang="de-AT" sz="1050" noProof="0" dirty="0"/>
        </a:p>
      </dgm:t>
    </dgm:pt>
    <dgm:pt modelId="{0B0A665E-AB39-45BF-97A4-06EFC6888B1F}" type="parTrans" cxnId="{7B41FAB3-30DB-4F43-825A-B75E712740BA}">
      <dgm:prSet/>
      <dgm:spPr/>
      <dgm:t>
        <a:bodyPr/>
        <a:lstStyle/>
        <a:p>
          <a:endParaRPr lang="en-IE"/>
        </a:p>
      </dgm:t>
    </dgm:pt>
    <dgm:pt modelId="{71CA1A92-023F-4B15-B63E-0E44AA50F87B}" type="sibTrans" cxnId="{7B41FAB3-30DB-4F43-825A-B75E712740BA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IE"/>
        </a:p>
      </dgm:t>
    </dgm:pt>
    <dgm:pt modelId="{BC7C42E3-B794-4061-B9B6-C39411124B85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AT" sz="1050" noProof="0" dirty="0" smtClean="0"/>
            <a:t>Zeit geben für eine Antwort</a:t>
          </a:r>
          <a:endParaRPr lang="de-AT" sz="1050" noProof="0" dirty="0"/>
        </a:p>
      </dgm:t>
    </dgm:pt>
    <dgm:pt modelId="{AA48067B-AADE-4F58-BF26-0A92FBF6F0C0}" type="parTrans" cxnId="{59518D6C-67D5-4D6B-9595-7EA1F55E3BBF}">
      <dgm:prSet/>
      <dgm:spPr/>
      <dgm:t>
        <a:bodyPr/>
        <a:lstStyle/>
        <a:p>
          <a:endParaRPr lang="en-IE"/>
        </a:p>
      </dgm:t>
    </dgm:pt>
    <dgm:pt modelId="{9DF03E68-7CB7-4D80-91A4-38D0B0C16510}" type="sibTrans" cxnId="{59518D6C-67D5-4D6B-9595-7EA1F55E3BBF}">
      <dgm:prSet/>
      <dgm:spPr/>
      <dgm:t>
        <a:bodyPr/>
        <a:lstStyle/>
        <a:p>
          <a:endParaRPr lang="en-IE"/>
        </a:p>
      </dgm:t>
    </dgm:pt>
    <dgm:pt modelId="{17FD8897-4243-4915-959A-9A670F0FBB8C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AT" sz="1050" noProof="0" dirty="0" smtClean="0"/>
            <a:t>Metaphern und Jargon vermeiden</a:t>
          </a:r>
          <a:endParaRPr lang="de-AT" sz="1050" noProof="0" dirty="0"/>
        </a:p>
      </dgm:t>
    </dgm:pt>
    <dgm:pt modelId="{C0691825-D31D-4EAE-87A8-DDC2E6EF622D}" type="parTrans" cxnId="{9C0E9566-E5DA-4A56-ADE5-742D28F447B0}">
      <dgm:prSet/>
      <dgm:spPr/>
      <dgm:t>
        <a:bodyPr/>
        <a:lstStyle/>
        <a:p>
          <a:endParaRPr lang="en-IE"/>
        </a:p>
      </dgm:t>
    </dgm:pt>
    <dgm:pt modelId="{361623DA-4442-415C-BC77-2DF7703E2C3C}" type="sibTrans" cxnId="{9C0E9566-E5DA-4A56-ADE5-742D28F447B0}">
      <dgm:prSet/>
      <dgm:spPr/>
      <dgm:t>
        <a:bodyPr/>
        <a:lstStyle/>
        <a:p>
          <a:endParaRPr lang="en-IE"/>
        </a:p>
      </dgm:t>
    </dgm:pt>
    <dgm:pt modelId="{5ACF9A62-1F63-42C0-85D2-B451D883BD30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AT" sz="1050" noProof="0" dirty="0" smtClean="0"/>
            <a:t>Bedeutung klären</a:t>
          </a:r>
          <a:endParaRPr lang="de-AT" sz="1050" noProof="0" dirty="0"/>
        </a:p>
      </dgm:t>
    </dgm:pt>
    <dgm:pt modelId="{8DCEAAFC-C610-475B-8848-53E386DC6895}" type="parTrans" cxnId="{83A3E550-A9E9-4633-AFFE-26E32C881E54}">
      <dgm:prSet/>
      <dgm:spPr/>
      <dgm:t>
        <a:bodyPr/>
        <a:lstStyle/>
        <a:p>
          <a:endParaRPr lang="en-IE"/>
        </a:p>
      </dgm:t>
    </dgm:pt>
    <dgm:pt modelId="{C48C52D7-3E68-4793-AC21-4F0AD1C25631}" type="sibTrans" cxnId="{83A3E550-A9E9-4633-AFFE-26E32C881E54}">
      <dgm:prSet/>
      <dgm:spPr/>
      <dgm:t>
        <a:bodyPr/>
        <a:lstStyle/>
        <a:p>
          <a:endParaRPr lang="en-IE"/>
        </a:p>
      </dgm:t>
    </dgm:pt>
    <dgm:pt modelId="{A4F2E41C-4730-4693-8C9B-527004D7B752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AT" sz="1050" noProof="0" dirty="0" smtClean="0"/>
            <a:t>Unterstützung zeigen</a:t>
          </a:r>
          <a:endParaRPr lang="de-AT" sz="1050" noProof="0" dirty="0"/>
        </a:p>
      </dgm:t>
    </dgm:pt>
    <dgm:pt modelId="{BB66D030-0777-46D3-B758-5F49BF45CDA4}" type="parTrans" cxnId="{AB78F03B-9ABC-4494-913A-C0BBBEC8A4D8}">
      <dgm:prSet/>
      <dgm:spPr/>
      <dgm:t>
        <a:bodyPr/>
        <a:lstStyle/>
        <a:p>
          <a:endParaRPr lang="en-IE"/>
        </a:p>
      </dgm:t>
    </dgm:pt>
    <dgm:pt modelId="{7A9C0F5E-0FF5-4E51-BD8F-1C38271F702D}" type="sibTrans" cxnId="{AB78F03B-9ABC-4494-913A-C0BBBEC8A4D8}">
      <dgm:prSet/>
      <dgm:spPr/>
      <dgm:t>
        <a:bodyPr/>
        <a:lstStyle/>
        <a:p>
          <a:endParaRPr lang="en-IE"/>
        </a:p>
      </dgm:t>
    </dgm:pt>
    <dgm:pt modelId="{6F9AC746-9079-42B5-A4E4-9496353E07BD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AT" sz="1050" noProof="0" dirty="0" smtClean="0"/>
            <a:t>Annahmen vermeiden</a:t>
          </a:r>
          <a:endParaRPr lang="de-AT" sz="1050" noProof="0" dirty="0"/>
        </a:p>
      </dgm:t>
    </dgm:pt>
    <dgm:pt modelId="{23D2C87B-B79A-45C0-A9EE-646333CABE74}" type="parTrans" cxnId="{5C3FA539-137A-4686-A1B5-F38258013D50}">
      <dgm:prSet/>
      <dgm:spPr/>
      <dgm:t>
        <a:bodyPr/>
        <a:lstStyle/>
        <a:p>
          <a:endParaRPr lang="en-IE"/>
        </a:p>
      </dgm:t>
    </dgm:pt>
    <dgm:pt modelId="{58BA72EA-DA7F-43DE-8D6D-BC561D87385E}" type="sibTrans" cxnId="{5C3FA539-137A-4686-A1B5-F38258013D50}">
      <dgm:prSet/>
      <dgm:spPr/>
      <dgm:t>
        <a:bodyPr/>
        <a:lstStyle/>
        <a:p>
          <a:endParaRPr lang="en-IE"/>
        </a:p>
      </dgm:t>
    </dgm:pt>
    <dgm:pt modelId="{8FEBAE33-C6B3-430B-AE44-ACAB16430B0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AT" sz="1050" noProof="0" dirty="0" smtClean="0"/>
            <a:t>Respekt anderen gegenüber </a:t>
          </a:r>
        </a:p>
      </dgm:t>
    </dgm:pt>
    <dgm:pt modelId="{43523B77-7254-4CC5-BC85-851AB17AC623}" type="parTrans" cxnId="{7BC78200-C718-4FBD-8D37-3E7AC191EE0C}">
      <dgm:prSet/>
      <dgm:spPr/>
      <dgm:t>
        <a:bodyPr/>
        <a:lstStyle/>
        <a:p>
          <a:endParaRPr lang="en-IE"/>
        </a:p>
      </dgm:t>
    </dgm:pt>
    <dgm:pt modelId="{77AFDB2C-D9B3-4855-9F4B-703ED15A54DC}" type="sibTrans" cxnId="{7BC78200-C718-4FBD-8D37-3E7AC191EE0C}">
      <dgm:prSet/>
      <dgm:spPr/>
      <dgm:t>
        <a:bodyPr/>
        <a:lstStyle/>
        <a:p>
          <a:endParaRPr lang="en-IE"/>
        </a:p>
      </dgm:t>
    </dgm:pt>
    <dgm:pt modelId="{517E943A-833C-43F6-9854-0A98767528F8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AT" sz="1050" noProof="0" dirty="0" smtClean="0"/>
            <a:t>Fragen stellen</a:t>
          </a:r>
        </a:p>
      </dgm:t>
    </dgm:pt>
    <dgm:pt modelId="{154773C4-80E6-43E6-96EB-7B1DE77F45E7}" type="parTrans" cxnId="{3AACD67B-CDC2-461B-94A7-18DDB4DA7480}">
      <dgm:prSet/>
      <dgm:spPr/>
      <dgm:t>
        <a:bodyPr/>
        <a:lstStyle/>
        <a:p>
          <a:endParaRPr lang="en-IE"/>
        </a:p>
      </dgm:t>
    </dgm:pt>
    <dgm:pt modelId="{A5055F9E-00A7-497C-B135-A20672C7B4D4}" type="sibTrans" cxnId="{3AACD67B-CDC2-461B-94A7-18DDB4DA7480}">
      <dgm:prSet/>
      <dgm:spPr/>
      <dgm:t>
        <a:bodyPr/>
        <a:lstStyle/>
        <a:p>
          <a:endParaRPr lang="en-IE"/>
        </a:p>
      </dgm:t>
    </dgm:pt>
    <dgm:pt modelId="{D6BAEA31-B4ED-4409-8993-524BEEC97A7C}" type="pres">
      <dgm:prSet presAssocID="{0F0BCFC9-E907-44BB-B040-84A9142536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4BC7E207-EDDC-4C6D-B720-01EA62612E50}" type="pres">
      <dgm:prSet presAssocID="{0F0BCFC9-E907-44BB-B040-84A91425361E}" presName="cycle" presStyleCnt="0"/>
      <dgm:spPr/>
    </dgm:pt>
    <dgm:pt modelId="{0448DDB1-26E6-4C44-9752-597BFCD51197}" type="pres">
      <dgm:prSet presAssocID="{C15360ED-53DB-4DC6-8F52-AA7DFE1A55E4}" presName="node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AFD1F5A-52D5-4574-9868-F570C292AEA5}" type="pres">
      <dgm:prSet presAssocID="{71CA1A92-023F-4B15-B63E-0E44AA50F87B}" presName="sibTransFirstNode" presStyleLbl="bgShp" presStyleIdx="0" presStyleCnt="1" custScaleX="183581"/>
      <dgm:spPr/>
      <dgm:t>
        <a:bodyPr/>
        <a:lstStyle/>
        <a:p>
          <a:endParaRPr lang="en-IE"/>
        </a:p>
      </dgm:t>
    </dgm:pt>
    <dgm:pt modelId="{A1D4A8F3-24C9-41B9-A3D7-CEC950D9BE5B}" type="pres">
      <dgm:prSet presAssocID="{8FEBAE33-C6B3-430B-AE44-ACAB16430B07}" presName="nodeFollowingNodes" presStyleLbl="node1" presStyleIdx="1" presStyleCnt="8" custRadScaleRad="149190" custRadScaleInc="4099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A857C57-5647-4530-94B6-FB7687891041}" type="pres">
      <dgm:prSet presAssocID="{517E943A-833C-43F6-9854-0A98767528F8}" presName="nodeFollowingNodes" presStyleLbl="node1" presStyleIdx="2" presStyleCnt="8" custRadScaleRad="100116" custRadScaleInc="22838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F8DBFAF-0C74-4021-B690-0AC181F4F0FD}" type="pres">
      <dgm:prSet presAssocID="{BC7C42E3-B794-4061-B9B6-C39411124B85}" presName="nodeFollowingNodes" presStyleLbl="node1" presStyleIdx="3" presStyleCnt="8" custRadScaleRad="152833" custRadScaleInc="-4626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A32212A-AB94-4DFF-B6DA-3B1FF91B7E7A}" type="pres">
      <dgm:prSet presAssocID="{17FD8897-4243-4915-959A-9A670F0FBB8C}" presName="nodeFollowingNodes" presStyleLbl="node1" presStyleIdx="4" presStyleCnt="8" custRadScaleRad="193904" custRadScaleInc="-22859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4BA8645-E78D-4418-A006-D1223A95A373}" type="pres">
      <dgm:prSet presAssocID="{5ACF9A62-1F63-42C0-85D2-B451D883BD30}" presName="nodeFollowingNodes" presStyleLbl="node1" presStyleIdx="5" presStyleCnt="8" custRadScaleRad="151380" custRadScaleInc="4482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903A466-5E91-4F09-8C1F-A71BD0478CEA}" type="pres">
      <dgm:prSet presAssocID="{A4F2E41C-4730-4693-8C9B-527004D7B752}" presName="nodeFollowingNodes" presStyleLbl="node1" presStyleIdx="6" presStyleCnt="8" custScaleX="106188" custRadScaleRad="200237" custRadScaleInc="519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FF52DC5-82F7-4315-969F-31965C00AFB7}" type="pres">
      <dgm:prSet presAssocID="{6F9AC746-9079-42B5-A4E4-9496353E07BD}" presName="nodeFollowingNodes" presStyleLbl="node1" presStyleIdx="7" presStyleCnt="8" custScaleX="97726" custRadScaleRad="153064" custRadScaleInc="-4314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83A3E550-A9E9-4633-AFFE-26E32C881E54}" srcId="{0F0BCFC9-E907-44BB-B040-84A91425361E}" destId="{5ACF9A62-1F63-42C0-85D2-B451D883BD30}" srcOrd="5" destOrd="0" parTransId="{8DCEAAFC-C610-475B-8848-53E386DC6895}" sibTransId="{C48C52D7-3E68-4793-AC21-4F0AD1C25631}"/>
    <dgm:cxn modelId="{DB85E731-3530-1740-83DA-6BC12E771FD1}" type="presOf" srcId="{6F9AC746-9079-42B5-A4E4-9496353E07BD}" destId="{3FF52DC5-82F7-4315-969F-31965C00AFB7}" srcOrd="0" destOrd="0" presId="urn:microsoft.com/office/officeart/2005/8/layout/cycle3"/>
    <dgm:cxn modelId="{A9A427B0-4AC7-7846-9460-2D5B900EA4E7}" type="presOf" srcId="{0F0BCFC9-E907-44BB-B040-84A91425361E}" destId="{D6BAEA31-B4ED-4409-8993-524BEEC97A7C}" srcOrd="0" destOrd="0" presId="urn:microsoft.com/office/officeart/2005/8/layout/cycle3"/>
    <dgm:cxn modelId="{3AACD67B-CDC2-461B-94A7-18DDB4DA7480}" srcId="{0F0BCFC9-E907-44BB-B040-84A91425361E}" destId="{517E943A-833C-43F6-9854-0A98767528F8}" srcOrd="2" destOrd="0" parTransId="{154773C4-80E6-43E6-96EB-7B1DE77F45E7}" sibTransId="{A5055F9E-00A7-497C-B135-A20672C7B4D4}"/>
    <dgm:cxn modelId="{E93FA2B3-19D8-1443-AAA3-3E0C7A74C575}" type="presOf" srcId="{5ACF9A62-1F63-42C0-85D2-B451D883BD30}" destId="{34BA8645-E78D-4418-A006-D1223A95A373}" srcOrd="0" destOrd="0" presId="urn:microsoft.com/office/officeart/2005/8/layout/cycle3"/>
    <dgm:cxn modelId="{967B067F-D363-5242-A28D-44EE677A92F6}" type="presOf" srcId="{71CA1A92-023F-4B15-B63E-0E44AA50F87B}" destId="{CAFD1F5A-52D5-4574-9868-F570C292AEA5}" srcOrd="0" destOrd="0" presId="urn:microsoft.com/office/officeart/2005/8/layout/cycle3"/>
    <dgm:cxn modelId="{3E015CD8-6536-1149-A8D6-7F74BE025844}" type="presOf" srcId="{BC7C42E3-B794-4061-B9B6-C39411124B85}" destId="{BF8DBFAF-0C74-4021-B690-0AC181F4F0FD}" srcOrd="0" destOrd="0" presId="urn:microsoft.com/office/officeart/2005/8/layout/cycle3"/>
    <dgm:cxn modelId="{6C3CC730-A2B5-F042-A657-5178A89E93C8}" type="presOf" srcId="{17FD8897-4243-4915-959A-9A670F0FBB8C}" destId="{4A32212A-AB94-4DFF-B6DA-3B1FF91B7E7A}" srcOrd="0" destOrd="0" presId="urn:microsoft.com/office/officeart/2005/8/layout/cycle3"/>
    <dgm:cxn modelId="{6D1910AF-6E9D-5844-8C7F-3C241D90F521}" type="presOf" srcId="{C15360ED-53DB-4DC6-8F52-AA7DFE1A55E4}" destId="{0448DDB1-26E6-4C44-9752-597BFCD51197}" srcOrd="0" destOrd="0" presId="urn:microsoft.com/office/officeart/2005/8/layout/cycle3"/>
    <dgm:cxn modelId="{5C3FA539-137A-4686-A1B5-F38258013D50}" srcId="{0F0BCFC9-E907-44BB-B040-84A91425361E}" destId="{6F9AC746-9079-42B5-A4E4-9496353E07BD}" srcOrd="7" destOrd="0" parTransId="{23D2C87B-B79A-45C0-A9EE-646333CABE74}" sibTransId="{58BA72EA-DA7F-43DE-8D6D-BC561D87385E}"/>
    <dgm:cxn modelId="{AB78F03B-9ABC-4494-913A-C0BBBEC8A4D8}" srcId="{0F0BCFC9-E907-44BB-B040-84A91425361E}" destId="{A4F2E41C-4730-4693-8C9B-527004D7B752}" srcOrd="6" destOrd="0" parTransId="{BB66D030-0777-46D3-B758-5F49BF45CDA4}" sibTransId="{7A9C0F5E-0FF5-4E51-BD8F-1C38271F702D}"/>
    <dgm:cxn modelId="{54F60AF9-DA11-434B-902A-0B071FF7F871}" type="presOf" srcId="{8FEBAE33-C6B3-430B-AE44-ACAB16430B07}" destId="{A1D4A8F3-24C9-41B9-A3D7-CEC950D9BE5B}" srcOrd="0" destOrd="0" presId="urn:microsoft.com/office/officeart/2005/8/layout/cycle3"/>
    <dgm:cxn modelId="{7BC78200-C718-4FBD-8D37-3E7AC191EE0C}" srcId="{0F0BCFC9-E907-44BB-B040-84A91425361E}" destId="{8FEBAE33-C6B3-430B-AE44-ACAB16430B07}" srcOrd="1" destOrd="0" parTransId="{43523B77-7254-4CC5-BC85-851AB17AC623}" sibTransId="{77AFDB2C-D9B3-4855-9F4B-703ED15A54DC}"/>
    <dgm:cxn modelId="{8932D1B3-C9BD-694B-956D-45CEE9D080B2}" type="presOf" srcId="{517E943A-833C-43F6-9854-0A98767528F8}" destId="{BA857C57-5647-4530-94B6-FB7687891041}" srcOrd="0" destOrd="0" presId="urn:microsoft.com/office/officeart/2005/8/layout/cycle3"/>
    <dgm:cxn modelId="{7B41FAB3-30DB-4F43-825A-B75E712740BA}" srcId="{0F0BCFC9-E907-44BB-B040-84A91425361E}" destId="{C15360ED-53DB-4DC6-8F52-AA7DFE1A55E4}" srcOrd="0" destOrd="0" parTransId="{0B0A665E-AB39-45BF-97A4-06EFC6888B1F}" sibTransId="{71CA1A92-023F-4B15-B63E-0E44AA50F87B}"/>
    <dgm:cxn modelId="{9C0E9566-E5DA-4A56-ADE5-742D28F447B0}" srcId="{0F0BCFC9-E907-44BB-B040-84A91425361E}" destId="{17FD8897-4243-4915-959A-9A670F0FBB8C}" srcOrd="4" destOrd="0" parTransId="{C0691825-D31D-4EAE-87A8-DDC2E6EF622D}" sibTransId="{361623DA-4442-415C-BC77-2DF7703E2C3C}"/>
    <dgm:cxn modelId="{31F76240-4CF0-0F4A-8CE0-859D09D1C010}" type="presOf" srcId="{A4F2E41C-4730-4693-8C9B-527004D7B752}" destId="{A903A466-5E91-4F09-8C1F-A71BD0478CEA}" srcOrd="0" destOrd="0" presId="urn:microsoft.com/office/officeart/2005/8/layout/cycle3"/>
    <dgm:cxn modelId="{59518D6C-67D5-4D6B-9595-7EA1F55E3BBF}" srcId="{0F0BCFC9-E907-44BB-B040-84A91425361E}" destId="{BC7C42E3-B794-4061-B9B6-C39411124B85}" srcOrd="3" destOrd="0" parTransId="{AA48067B-AADE-4F58-BF26-0A92FBF6F0C0}" sibTransId="{9DF03E68-7CB7-4D80-91A4-38D0B0C16510}"/>
    <dgm:cxn modelId="{1018363C-D1B4-2E43-9AFF-15701EB4DAED}" type="presParOf" srcId="{D6BAEA31-B4ED-4409-8993-524BEEC97A7C}" destId="{4BC7E207-EDDC-4C6D-B720-01EA62612E50}" srcOrd="0" destOrd="0" presId="urn:microsoft.com/office/officeart/2005/8/layout/cycle3"/>
    <dgm:cxn modelId="{27AACF76-CA77-2E41-A0BA-A8A8B1CEEC30}" type="presParOf" srcId="{4BC7E207-EDDC-4C6D-B720-01EA62612E50}" destId="{0448DDB1-26E6-4C44-9752-597BFCD51197}" srcOrd="0" destOrd="0" presId="urn:microsoft.com/office/officeart/2005/8/layout/cycle3"/>
    <dgm:cxn modelId="{05C49DB1-ECD6-ED46-B746-0416E19D75EC}" type="presParOf" srcId="{4BC7E207-EDDC-4C6D-B720-01EA62612E50}" destId="{CAFD1F5A-52D5-4574-9868-F570C292AEA5}" srcOrd="1" destOrd="0" presId="urn:microsoft.com/office/officeart/2005/8/layout/cycle3"/>
    <dgm:cxn modelId="{55437295-6740-8542-8A3C-A90E138062CC}" type="presParOf" srcId="{4BC7E207-EDDC-4C6D-B720-01EA62612E50}" destId="{A1D4A8F3-24C9-41B9-A3D7-CEC950D9BE5B}" srcOrd="2" destOrd="0" presId="urn:microsoft.com/office/officeart/2005/8/layout/cycle3"/>
    <dgm:cxn modelId="{A39AF31E-68F1-7546-9C0D-5E0FF2EC38AF}" type="presParOf" srcId="{4BC7E207-EDDC-4C6D-B720-01EA62612E50}" destId="{BA857C57-5647-4530-94B6-FB7687891041}" srcOrd="3" destOrd="0" presId="urn:microsoft.com/office/officeart/2005/8/layout/cycle3"/>
    <dgm:cxn modelId="{A271DFD9-4D34-5842-BCD3-B26CD162BFDF}" type="presParOf" srcId="{4BC7E207-EDDC-4C6D-B720-01EA62612E50}" destId="{BF8DBFAF-0C74-4021-B690-0AC181F4F0FD}" srcOrd="4" destOrd="0" presId="urn:microsoft.com/office/officeart/2005/8/layout/cycle3"/>
    <dgm:cxn modelId="{C757A836-645B-8146-AD8B-58C834B50D37}" type="presParOf" srcId="{4BC7E207-EDDC-4C6D-B720-01EA62612E50}" destId="{4A32212A-AB94-4DFF-B6DA-3B1FF91B7E7A}" srcOrd="5" destOrd="0" presId="urn:microsoft.com/office/officeart/2005/8/layout/cycle3"/>
    <dgm:cxn modelId="{5A3AC47B-2138-B841-B2AD-AAC604D065C5}" type="presParOf" srcId="{4BC7E207-EDDC-4C6D-B720-01EA62612E50}" destId="{34BA8645-E78D-4418-A006-D1223A95A373}" srcOrd="6" destOrd="0" presId="urn:microsoft.com/office/officeart/2005/8/layout/cycle3"/>
    <dgm:cxn modelId="{92161A02-BC28-664C-B987-FD17028DD207}" type="presParOf" srcId="{4BC7E207-EDDC-4C6D-B720-01EA62612E50}" destId="{A903A466-5E91-4F09-8C1F-A71BD0478CEA}" srcOrd="7" destOrd="0" presId="urn:microsoft.com/office/officeart/2005/8/layout/cycle3"/>
    <dgm:cxn modelId="{B9CE84A6-5172-9F42-B332-4BFA14ACA32B}" type="presParOf" srcId="{4BC7E207-EDDC-4C6D-B720-01EA62612E50}" destId="{3FF52DC5-82F7-4315-969F-31965C00AFB7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25B78-AAA1-4C9A-BCC5-39D9EC19F8C7}">
      <dsp:nvSpPr>
        <dsp:cNvPr id="0" name=""/>
        <dsp:cNvSpPr/>
      </dsp:nvSpPr>
      <dsp:spPr>
        <a:xfrm>
          <a:off x="117860" y="420440"/>
          <a:ext cx="2907228" cy="290722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4200" kern="1200" dirty="0" smtClean="0"/>
            <a:t>Was du willst</a:t>
          </a:r>
          <a:endParaRPr lang="en-GB" sz="4200" kern="1200" dirty="0"/>
        </a:p>
      </dsp:txBody>
      <dsp:txXfrm>
        <a:off x="523824" y="763265"/>
        <a:ext cx="1676240" cy="2221579"/>
      </dsp:txXfrm>
    </dsp:sp>
    <dsp:sp modelId="{8A6D4DC6-716D-4C4B-BE4B-1BB1E617C642}">
      <dsp:nvSpPr>
        <dsp:cNvPr id="0" name=""/>
        <dsp:cNvSpPr/>
      </dsp:nvSpPr>
      <dsp:spPr>
        <a:xfrm>
          <a:off x="2213160" y="420440"/>
          <a:ext cx="2907228" cy="290722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2387787"/>
                <a:satOff val="-22785"/>
                <a:lumOff val="-705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2387787"/>
                <a:satOff val="-22785"/>
                <a:lumOff val="-705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4200" kern="1200" dirty="0" smtClean="0"/>
            <a:t>Was andere wollen</a:t>
          </a:r>
          <a:endParaRPr lang="en-GB" sz="4200" kern="1200" dirty="0"/>
        </a:p>
      </dsp:txBody>
      <dsp:txXfrm>
        <a:off x="3038185" y="763265"/>
        <a:ext cx="1676240" cy="2221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D1F5A-52D5-4574-9868-F570C292AEA5}">
      <dsp:nvSpPr>
        <dsp:cNvPr id="0" name=""/>
        <dsp:cNvSpPr/>
      </dsp:nvSpPr>
      <dsp:spPr>
        <a:xfrm>
          <a:off x="859741" y="-28695"/>
          <a:ext cx="6168179" cy="3359922"/>
        </a:xfrm>
        <a:prstGeom prst="circularArrow">
          <a:avLst>
            <a:gd name="adj1" fmla="val 5544"/>
            <a:gd name="adj2" fmla="val 330680"/>
            <a:gd name="adj3" fmla="val 14642325"/>
            <a:gd name="adj4" fmla="val 16878162"/>
            <a:gd name="adj5" fmla="val 5757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48DDB1-26E6-4C44-9752-597BFCD51197}">
      <dsp:nvSpPr>
        <dsp:cNvPr id="0" name=""/>
        <dsp:cNvSpPr/>
      </dsp:nvSpPr>
      <dsp:spPr>
        <a:xfrm>
          <a:off x="3468040" y="1256"/>
          <a:ext cx="951581" cy="47579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050" kern="1200" noProof="0" dirty="0" smtClean="0"/>
            <a:t>Langsam und deutlich sprechen</a:t>
          </a:r>
          <a:endParaRPr lang="de-AT" sz="1050" kern="1200" noProof="0" dirty="0"/>
        </a:p>
      </dsp:txBody>
      <dsp:txXfrm>
        <a:off x="3491266" y="24482"/>
        <a:ext cx="905129" cy="429338"/>
      </dsp:txXfrm>
    </dsp:sp>
    <dsp:sp modelId="{A1D4A8F3-24C9-41B9-A3D7-CEC950D9BE5B}">
      <dsp:nvSpPr>
        <dsp:cNvPr id="0" name=""/>
        <dsp:cNvSpPr/>
      </dsp:nvSpPr>
      <dsp:spPr>
        <a:xfrm>
          <a:off x="5344779" y="410743"/>
          <a:ext cx="951581" cy="47579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050" kern="1200" noProof="0" dirty="0" smtClean="0"/>
            <a:t>Respekt anderen gegenüber </a:t>
          </a:r>
        </a:p>
      </dsp:txBody>
      <dsp:txXfrm>
        <a:off x="5368005" y="433969"/>
        <a:ext cx="905129" cy="429338"/>
      </dsp:txXfrm>
    </dsp:sp>
    <dsp:sp modelId="{BA857C57-5647-4530-94B6-FB7687891041}">
      <dsp:nvSpPr>
        <dsp:cNvPr id="0" name=""/>
        <dsp:cNvSpPr/>
      </dsp:nvSpPr>
      <dsp:spPr>
        <a:xfrm>
          <a:off x="3434134" y="2868119"/>
          <a:ext cx="951581" cy="47579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050" kern="1200" noProof="0" dirty="0" smtClean="0"/>
            <a:t>Fragen stellen</a:t>
          </a:r>
        </a:p>
      </dsp:txBody>
      <dsp:txXfrm>
        <a:off x="3457360" y="2891345"/>
        <a:ext cx="905129" cy="429338"/>
      </dsp:txXfrm>
    </dsp:sp>
    <dsp:sp modelId="{BF8DBFAF-0C74-4021-B690-0AC181F4F0FD}">
      <dsp:nvSpPr>
        <dsp:cNvPr id="0" name=""/>
        <dsp:cNvSpPr/>
      </dsp:nvSpPr>
      <dsp:spPr>
        <a:xfrm>
          <a:off x="5427872" y="2410922"/>
          <a:ext cx="951581" cy="47579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050" kern="1200" noProof="0" dirty="0" smtClean="0"/>
            <a:t>Zeit geben für eine Antwort</a:t>
          </a:r>
          <a:endParaRPr lang="de-AT" sz="1050" kern="1200" noProof="0" dirty="0"/>
        </a:p>
      </dsp:txBody>
      <dsp:txXfrm>
        <a:off x="5451098" y="2434148"/>
        <a:ext cx="905129" cy="429338"/>
      </dsp:txXfrm>
    </dsp:sp>
    <dsp:sp modelId="{4A32212A-AB94-4DFF-B6DA-3B1FF91B7E7A}">
      <dsp:nvSpPr>
        <dsp:cNvPr id="0" name=""/>
        <dsp:cNvSpPr/>
      </dsp:nvSpPr>
      <dsp:spPr>
        <a:xfrm>
          <a:off x="6245429" y="1364435"/>
          <a:ext cx="951581" cy="47579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050" kern="1200" noProof="0" dirty="0" smtClean="0"/>
            <a:t>Metaphern und Jargon vermeiden</a:t>
          </a:r>
          <a:endParaRPr lang="de-AT" sz="1050" kern="1200" noProof="0" dirty="0"/>
        </a:p>
      </dsp:txBody>
      <dsp:txXfrm>
        <a:off x="6268655" y="1387661"/>
        <a:ext cx="905129" cy="429338"/>
      </dsp:txXfrm>
    </dsp:sp>
    <dsp:sp modelId="{34BA8645-E78D-4418-A006-D1223A95A373}">
      <dsp:nvSpPr>
        <dsp:cNvPr id="0" name=""/>
        <dsp:cNvSpPr/>
      </dsp:nvSpPr>
      <dsp:spPr>
        <a:xfrm>
          <a:off x="1536651" y="2421074"/>
          <a:ext cx="951581" cy="47579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050" kern="1200" noProof="0" dirty="0" smtClean="0"/>
            <a:t>Bedeutung klären</a:t>
          </a:r>
          <a:endParaRPr lang="de-AT" sz="1050" kern="1200" noProof="0" dirty="0"/>
        </a:p>
      </dsp:txBody>
      <dsp:txXfrm>
        <a:off x="1559877" y="2444300"/>
        <a:ext cx="905129" cy="429338"/>
      </dsp:txXfrm>
    </dsp:sp>
    <dsp:sp modelId="{A903A466-5E91-4F09-8C1F-A71BD0478CEA}">
      <dsp:nvSpPr>
        <dsp:cNvPr id="0" name=""/>
        <dsp:cNvSpPr/>
      </dsp:nvSpPr>
      <dsp:spPr>
        <a:xfrm>
          <a:off x="571480" y="1330109"/>
          <a:ext cx="1010465" cy="47579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050" kern="1200" noProof="0" dirty="0" smtClean="0"/>
            <a:t>Unterstützung zeigen</a:t>
          </a:r>
          <a:endParaRPr lang="de-AT" sz="1050" kern="1200" noProof="0" dirty="0"/>
        </a:p>
      </dsp:txBody>
      <dsp:txXfrm>
        <a:off x="594706" y="1353335"/>
        <a:ext cx="964013" cy="429338"/>
      </dsp:txXfrm>
    </dsp:sp>
    <dsp:sp modelId="{3FF52DC5-82F7-4315-969F-31965C00AFB7}">
      <dsp:nvSpPr>
        <dsp:cNvPr id="0" name=""/>
        <dsp:cNvSpPr/>
      </dsp:nvSpPr>
      <dsp:spPr>
        <a:xfrm>
          <a:off x="1537881" y="413121"/>
          <a:ext cx="929942" cy="47579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050" kern="1200" noProof="0" dirty="0" smtClean="0"/>
            <a:t>Annahmen vermeiden</a:t>
          </a:r>
          <a:endParaRPr lang="de-AT" sz="1050" kern="1200" noProof="0" dirty="0"/>
        </a:p>
      </dsp:txBody>
      <dsp:txXfrm>
        <a:off x="1561107" y="436347"/>
        <a:ext cx="883490" cy="429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17590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88136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1285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0879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902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576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46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097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47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541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56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D5D85A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012325" y="2960550"/>
            <a:ext cx="5445900" cy="240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r">
              <a:spcBef>
                <a:spcPts val="0"/>
              </a:spcBef>
              <a:buSzPct val="100000"/>
              <a:defRPr sz="4800"/>
            </a:lvl1pPr>
            <a:lvl2pPr lvl="1" algn="r">
              <a:spcBef>
                <a:spcPts val="0"/>
              </a:spcBef>
              <a:buSzPct val="100000"/>
              <a:defRPr sz="6000"/>
            </a:lvl2pPr>
            <a:lvl3pPr lvl="2" algn="r">
              <a:spcBef>
                <a:spcPts val="0"/>
              </a:spcBef>
              <a:buSzPct val="100000"/>
              <a:defRPr sz="6000"/>
            </a:lvl3pPr>
            <a:lvl4pPr lvl="3" algn="r">
              <a:spcBef>
                <a:spcPts val="0"/>
              </a:spcBef>
              <a:buSzPct val="100000"/>
              <a:defRPr sz="6000"/>
            </a:lvl4pPr>
            <a:lvl5pPr lvl="4" algn="r">
              <a:spcBef>
                <a:spcPts val="0"/>
              </a:spcBef>
              <a:buSzPct val="100000"/>
              <a:defRPr sz="6000"/>
            </a:lvl5pPr>
            <a:lvl6pPr lvl="5" algn="r">
              <a:spcBef>
                <a:spcPts val="0"/>
              </a:spcBef>
              <a:buSzPct val="100000"/>
              <a:defRPr sz="6000"/>
            </a:lvl6pPr>
            <a:lvl7pPr lvl="6" algn="r">
              <a:spcBef>
                <a:spcPts val="0"/>
              </a:spcBef>
              <a:buSzPct val="100000"/>
              <a:defRPr sz="6000"/>
            </a:lvl7pPr>
            <a:lvl8pPr lvl="7" algn="r">
              <a:spcBef>
                <a:spcPts val="0"/>
              </a:spcBef>
              <a:buSzPct val="100000"/>
              <a:defRPr sz="6000"/>
            </a:lvl8pPr>
            <a:lvl9pPr lvl="8" algn="r">
              <a:spcBef>
                <a:spcPts val="0"/>
              </a:spcBef>
              <a:buSzPct val="100000"/>
              <a:defRPr sz="6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6208125" y="5619450"/>
            <a:ext cx="22500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D5D85A"/>
              </a:buClr>
              <a:defRPr/>
            </a:lvl1pPr>
            <a:lvl2pPr lvl="1">
              <a:spcBef>
                <a:spcPts val="0"/>
              </a:spcBef>
              <a:buClr>
                <a:srgbClr val="D5D85A"/>
              </a:buClr>
              <a:defRPr/>
            </a:lvl2pPr>
            <a:lvl3pPr lvl="2">
              <a:spcBef>
                <a:spcPts val="0"/>
              </a:spcBef>
              <a:buClr>
                <a:srgbClr val="D5D85A"/>
              </a:buClr>
              <a:defRPr/>
            </a:lvl3pPr>
            <a:lvl4pPr lvl="3">
              <a:spcBef>
                <a:spcPts val="0"/>
              </a:spcBef>
              <a:buClr>
                <a:srgbClr val="D5D85A"/>
              </a:buClr>
              <a:defRPr/>
            </a:lvl4pPr>
            <a:lvl5pPr lvl="4">
              <a:spcBef>
                <a:spcPts val="0"/>
              </a:spcBef>
              <a:buClr>
                <a:srgbClr val="D5D85A"/>
              </a:buClr>
              <a:defRPr/>
            </a:lvl5pPr>
            <a:lvl6pPr lvl="5">
              <a:spcBef>
                <a:spcPts val="0"/>
              </a:spcBef>
              <a:buClr>
                <a:srgbClr val="D5D85A"/>
              </a:buClr>
              <a:defRPr/>
            </a:lvl6pPr>
            <a:lvl7pPr lvl="6">
              <a:spcBef>
                <a:spcPts val="0"/>
              </a:spcBef>
              <a:buClr>
                <a:srgbClr val="D5D85A"/>
              </a:buClr>
              <a:defRPr/>
            </a:lvl7pPr>
            <a:lvl8pPr lvl="7">
              <a:spcBef>
                <a:spcPts val="0"/>
              </a:spcBef>
              <a:buClr>
                <a:srgbClr val="D5D85A"/>
              </a:buClr>
              <a:defRPr/>
            </a:lvl8pPr>
            <a:lvl9pPr lvl="8">
              <a:spcBef>
                <a:spcPts val="0"/>
              </a:spcBef>
              <a:buClr>
                <a:srgbClr val="D5D85A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hape 27"/>
          <p:cNvSpPr/>
          <p:nvPr/>
        </p:nvSpPr>
        <p:spPr>
          <a:xfrm>
            <a:off x="813273" y="1506189"/>
            <a:ext cx="15336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" name="Shape 28"/>
          <p:cNvSpPr/>
          <p:nvPr/>
        </p:nvSpPr>
        <p:spPr>
          <a:xfrm>
            <a:off x="0" y="0"/>
            <a:ext cx="137700" cy="6858000"/>
          </a:xfrm>
          <a:prstGeom prst="rect">
            <a:avLst/>
          </a:prstGeom>
          <a:solidFill>
            <a:srgbClr val="D5D85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91200" y="1857900"/>
            <a:ext cx="3767400" cy="471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85500" y="1857900"/>
            <a:ext cx="3767400" cy="471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Shape 33"/>
          <p:cNvSpPr/>
          <p:nvPr/>
        </p:nvSpPr>
        <p:spPr>
          <a:xfrm>
            <a:off x="813273" y="1506189"/>
            <a:ext cx="15336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" name="Shape 34"/>
          <p:cNvSpPr/>
          <p:nvPr/>
        </p:nvSpPr>
        <p:spPr>
          <a:xfrm>
            <a:off x="0" y="0"/>
            <a:ext cx="137700" cy="6858000"/>
          </a:xfrm>
          <a:prstGeom prst="rect">
            <a:avLst/>
          </a:prstGeom>
          <a:solidFill>
            <a:srgbClr val="D5D85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D5D85A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-4" y="6720300"/>
            <a:ext cx="91440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D5D85A"/>
              </a:buClr>
              <a:buSzPct val="100000"/>
              <a:buFont typeface="Montserrat"/>
              <a:buChar char="▣"/>
              <a:defRPr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480"/>
              </a:spcBef>
              <a:buClr>
                <a:srgbClr val="D5D85A"/>
              </a:buClr>
              <a:buSzPct val="100000"/>
              <a:buFont typeface="Montserrat"/>
              <a:buChar char="□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480"/>
              </a:spcBef>
              <a:buClr>
                <a:srgbClr val="D5D85A"/>
              </a:buClr>
              <a:buSzPct val="100000"/>
              <a:buFont typeface="Montserrat"/>
              <a:buChar char="■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360"/>
              </a:spcBef>
              <a:buClr>
                <a:srgbClr val="608643"/>
              </a:buClr>
              <a:buSzPct val="1000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8" name="Shape 8" descr="engag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5543" y="229225"/>
            <a:ext cx="2230756" cy="10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9" descr="erasmusplus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4563" y="5966788"/>
            <a:ext cx="2371725" cy="6762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eutschlernerblog.d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012325" y="2960550"/>
            <a:ext cx="5445900" cy="2405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-AT" dirty="0" smtClean="0"/>
              <a:t>Effektiv kommunizieren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1200" y="334851"/>
            <a:ext cx="7761600" cy="12921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de-AT" dirty="0" smtClean="0"/>
              <a:t>Muster Interkultureller </a:t>
            </a:r>
            <a:br>
              <a:rPr lang="de-AT" dirty="0" smtClean="0"/>
            </a:br>
            <a:r>
              <a:rPr lang="de-AT" dirty="0" smtClean="0"/>
              <a:t>Kommunikation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1200" y="2518364"/>
            <a:ext cx="419608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AT" b="1" dirty="0" smtClean="0">
                <a:solidFill>
                  <a:srgbClr val="336600"/>
                </a:solidFill>
              </a:rPr>
              <a:t>Kollektivistische Kulturen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 smtClean="0">
                <a:solidFill>
                  <a:srgbClr val="336600"/>
                </a:solidFill>
              </a:rPr>
              <a:t>Weniger </a:t>
            </a:r>
            <a:r>
              <a:rPr lang="de-AT" dirty="0">
                <a:solidFill>
                  <a:srgbClr val="336600"/>
                </a:solidFill>
              </a:rPr>
              <a:t>Fokus auf verbale Interaktionen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>
                <a:solidFill>
                  <a:srgbClr val="336600"/>
                </a:solidFill>
              </a:rPr>
              <a:t>Mehr Fokus auf </a:t>
            </a:r>
            <a:r>
              <a:rPr lang="de-AT" dirty="0" smtClean="0">
                <a:solidFill>
                  <a:srgbClr val="336600"/>
                </a:solidFill>
              </a:rPr>
              <a:t>non-verbale </a:t>
            </a:r>
            <a:r>
              <a:rPr lang="de-AT" dirty="0">
                <a:solidFill>
                  <a:srgbClr val="336600"/>
                </a:solidFill>
              </a:rPr>
              <a:t>Interaktionen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 smtClean="0">
                <a:solidFill>
                  <a:srgbClr val="336600"/>
                </a:solidFill>
              </a:rPr>
              <a:t>Eher indirekter Kommunikationsstil</a:t>
            </a:r>
            <a:endParaRPr lang="de-AT" dirty="0">
              <a:solidFill>
                <a:srgbClr val="3366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 smtClean="0">
                <a:solidFill>
                  <a:srgbClr val="336600"/>
                </a:solidFill>
              </a:rPr>
              <a:t>Gesprächs</a:t>
            </a:r>
            <a:r>
              <a:rPr lang="de-AT" i="1" dirty="0" smtClean="0">
                <a:solidFill>
                  <a:srgbClr val="336600"/>
                </a:solidFill>
              </a:rPr>
              <a:t>kontext</a:t>
            </a:r>
            <a:r>
              <a:rPr lang="de-AT" dirty="0" smtClean="0">
                <a:solidFill>
                  <a:srgbClr val="336600"/>
                </a:solidFill>
              </a:rPr>
              <a:t> eher relevant</a:t>
            </a:r>
            <a:endParaRPr lang="de-AT" dirty="0">
              <a:solidFill>
                <a:srgbClr val="3366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>
                <a:solidFill>
                  <a:srgbClr val="336600"/>
                </a:solidFill>
              </a:rPr>
              <a:t>Sozial voneinander abhängig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>
                <a:solidFill>
                  <a:srgbClr val="336600"/>
                </a:solidFill>
              </a:rPr>
              <a:t>Pflichten </a:t>
            </a:r>
            <a:r>
              <a:rPr lang="de-AT" dirty="0" smtClean="0">
                <a:solidFill>
                  <a:srgbClr val="336600"/>
                </a:solidFill>
              </a:rPr>
              <a:t>definieren </a:t>
            </a:r>
            <a:r>
              <a:rPr lang="de-AT" dirty="0">
                <a:solidFill>
                  <a:srgbClr val="336600"/>
                </a:solidFill>
              </a:rPr>
              <a:t>das Verhalten</a:t>
            </a:r>
            <a:endParaRPr lang="en-IE" dirty="0">
              <a:solidFill>
                <a:srgbClr val="33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5200" y="2518364"/>
            <a:ext cx="4216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AT" b="1" dirty="0" smtClean="0">
                <a:solidFill>
                  <a:srgbClr val="669900"/>
                </a:solidFill>
              </a:rPr>
              <a:t>Individualistische Kulturen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 smtClean="0">
                <a:solidFill>
                  <a:srgbClr val="669900"/>
                </a:solidFill>
              </a:rPr>
              <a:t>Mehr </a:t>
            </a:r>
            <a:r>
              <a:rPr lang="de-AT" dirty="0">
                <a:solidFill>
                  <a:srgbClr val="669900"/>
                </a:solidFill>
              </a:rPr>
              <a:t>Fokus auf verbale Interaktionen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>
                <a:solidFill>
                  <a:srgbClr val="669900"/>
                </a:solidFill>
              </a:rPr>
              <a:t>Weniger Fokus auf </a:t>
            </a:r>
            <a:r>
              <a:rPr lang="de-AT" dirty="0" smtClean="0">
                <a:solidFill>
                  <a:srgbClr val="669900"/>
                </a:solidFill>
              </a:rPr>
              <a:t>non-verbale </a:t>
            </a:r>
            <a:r>
              <a:rPr lang="de-AT" dirty="0">
                <a:solidFill>
                  <a:srgbClr val="669900"/>
                </a:solidFill>
              </a:rPr>
              <a:t>Interaktionen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 smtClean="0">
                <a:solidFill>
                  <a:srgbClr val="669900"/>
                </a:solidFill>
              </a:rPr>
              <a:t>Eher direkter </a:t>
            </a:r>
            <a:r>
              <a:rPr lang="de-AT" dirty="0">
                <a:solidFill>
                  <a:srgbClr val="669900"/>
                </a:solidFill>
              </a:rPr>
              <a:t>Kommunikationsstil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 smtClean="0">
                <a:solidFill>
                  <a:srgbClr val="669900"/>
                </a:solidFill>
              </a:rPr>
              <a:t>Gesprächs</a:t>
            </a:r>
            <a:r>
              <a:rPr lang="de-AT" i="1" dirty="0" smtClean="0">
                <a:solidFill>
                  <a:srgbClr val="669900"/>
                </a:solidFill>
              </a:rPr>
              <a:t>inhalt </a:t>
            </a:r>
            <a:r>
              <a:rPr lang="de-AT" dirty="0" smtClean="0">
                <a:solidFill>
                  <a:srgbClr val="669900"/>
                </a:solidFill>
              </a:rPr>
              <a:t>eher relevant</a:t>
            </a:r>
            <a:endParaRPr lang="de-AT" dirty="0">
              <a:solidFill>
                <a:srgbClr val="6699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>
                <a:solidFill>
                  <a:srgbClr val="669900"/>
                </a:solidFill>
              </a:rPr>
              <a:t>Unabhängig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>
                <a:solidFill>
                  <a:srgbClr val="669900"/>
                </a:solidFill>
              </a:rPr>
              <a:t>Einstellungen und persönliche Bedürfnisse definieren das Verhalten</a:t>
            </a:r>
            <a:endParaRPr lang="en-IE" dirty="0">
              <a:solidFill>
                <a:srgbClr val="66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9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„Low &amp; High Context“ Kulturen</a:t>
            </a:r>
            <a:endParaRPr lang="de-AT" dirty="0"/>
          </a:p>
        </p:txBody>
      </p:sp>
      <p:sp>
        <p:nvSpPr>
          <p:cNvPr id="15" name="Left-Right Arrow 14"/>
          <p:cNvSpPr/>
          <p:nvPr/>
        </p:nvSpPr>
        <p:spPr>
          <a:xfrm>
            <a:off x="1186098" y="5094878"/>
            <a:ext cx="7266702" cy="627402"/>
          </a:xfrm>
          <a:prstGeom prst="left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Low Context			High Context</a:t>
            </a:r>
            <a:endParaRPr lang="en-IE" dirty="0"/>
          </a:p>
        </p:txBody>
      </p:sp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234" y="2202243"/>
            <a:ext cx="1021509" cy="67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158" y="2665444"/>
            <a:ext cx="1066959" cy="65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199" y="2290305"/>
            <a:ext cx="10477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23" y="2635976"/>
            <a:ext cx="1047750" cy="65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817" y="3141780"/>
            <a:ext cx="982980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Flagge, Land, Ãsterreic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369389" y="3708232"/>
            <a:ext cx="1136124" cy="65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apan, Flagge, Asien, National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463418" y="3038094"/>
            <a:ext cx="930722" cy="62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63418" y="3038094"/>
            <a:ext cx="930722" cy="67013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31" y="3667474"/>
            <a:ext cx="1076008" cy="71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93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AT" dirty="0" smtClean="0"/>
              <a:t>Tipps für effektive interkulturelle</a:t>
            </a:r>
            <a:br>
              <a:rPr lang="de-AT" dirty="0" smtClean="0"/>
            </a:br>
            <a:r>
              <a:rPr lang="de-AT" dirty="0" smtClean="0"/>
              <a:t>Kommunikation</a:t>
            </a:r>
            <a:endParaRPr lang="de-AT" dirty="0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750797319"/>
              </p:ext>
            </p:extLst>
          </p:nvPr>
        </p:nvGraphicFramePr>
        <p:xfrm>
          <a:off x="691200" y="2174863"/>
          <a:ext cx="7858220" cy="3343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11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AT" dirty="0" smtClean="0"/>
              <a:t>Effektive Kommunikation</a:t>
            </a:r>
            <a:br>
              <a:rPr lang="de-AT" dirty="0" smtClean="0"/>
            </a:br>
            <a:r>
              <a:rPr lang="de-AT" dirty="0" smtClean="0"/>
              <a:t>Arbeitsblatt &amp; Spiele</a:t>
            </a:r>
            <a:endParaRPr lang="de-AT" dirty="0"/>
          </a:p>
        </p:txBody>
      </p:sp>
      <p:sp>
        <p:nvSpPr>
          <p:cNvPr id="4" name="TextBox 3"/>
          <p:cNvSpPr txBox="1"/>
          <p:nvPr/>
        </p:nvSpPr>
        <p:spPr>
          <a:xfrm>
            <a:off x="4809556" y="2070891"/>
            <a:ext cx="3911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Wir </a:t>
            </a:r>
            <a:r>
              <a:rPr lang="de-AT" dirty="0" smtClean="0"/>
              <a:t>verwenden Redewendungen in </a:t>
            </a:r>
            <a:r>
              <a:rPr lang="de-AT" dirty="0"/>
              <a:t>einer </a:t>
            </a:r>
            <a:r>
              <a:rPr lang="de-AT" dirty="0" smtClean="0"/>
              <a:t>Sprache, um sie interessanter und abwechslungsreicher zu gestalten.</a:t>
            </a:r>
            <a:endParaRPr lang="de-AT" dirty="0"/>
          </a:p>
          <a:p>
            <a:r>
              <a:rPr lang="de-AT" dirty="0"/>
              <a:t>Das Verständnis von </a:t>
            </a:r>
            <a:r>
              <a:rPr lang="de-AT" dirty="0" smtClean="0"/>
              <a:t>Redewendungen </a:t>
            </a:r>
            <a:r>
              <a:rPr lang="de-AT" dirty="0"/>
              <a:t>ist ein wesentlicher Bestandteil der Sprachkompetenz und eine wesentliche Kompetenz für die Integration in die Aufnahmegemeinschaften.</a:t>
            </a:r>
          </a:p>
          <a:p>
            <a:endParaRPr lang="de-AT" dirty="0"/>
          </a:p>
          <a:p>
            <a:r>
              <a:rPr lang="de-AT" dirty="0"/>
              <a:t>Klicken Sie auf den unten stehenden Link, um </a:t>
            </a:r>
            <a:r>
              <a:rPr lang="de-AT" dirty="0" smtClean="0"/>
              <a:t>Redewendungen besser zu verstehen und </a:t>
            </a:r>
            <a:r>
              <a:rPr lang="de-AT" dirty="0"/>
              <a:t>Ihre </a:t>
            </a:r>
            <a:r>
              <a:rPr lang="de-AT" dirty="0" smtClean="0"/>
              <a:t>Sprachkenntnisse </a:t>
            </a:r>
            <a:r>
              <a:rPr lang="de-AT" dirty="0"/>
              <a:t>zu entwickeln</a:t>
            </a:r>
            <a:r>
              <a:rPr lang="de-AT" dirty="0" smtClean="0"/>
              <a:t>.</a:t>
            </a:r>
          </a:p>
          <a:p>
            <a:endParaRPr lang="en-IE" dirty="0"/>
          </a:p>
          <a:p>
            <a:r>
              <a:rPr lang="de-AT" dirty="0" smtClean="0">
                <a:hlinkClick r:id="rId3"/>
              </a:rPr>
              <a:t>https://deutschlernerblog.de/</a:t>
            </a:r>
            <a:r>
              <a:rPr lang="de-AT" dirty="0" smtClean="0"/>
              <a:t> </a:t>
            </a:r>
            <a:endParaRPr lang="de-AT" dirty="0"/>
          </a:p>
        </p:txBody>
      </p:sp>
      <p:sp>
        <p:nvSpPr>
          <p:cNvPr id="6" name="TextBox 5"/>
          <p:cNvSpPr txBox="1"/>
          <p:nvPr/>
        </p:nvSpPr>
        <p:spPr>
          <a:xfrm>
            <a:off x="284480" y="1917002"/>
            <a:ext cx="4257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 smtClean="0">
                <a:solidFill>
                  <a:srgbClr val="800080"/>
                </a:solidFill>
              </a:rPr>
              <a:t>Redewendungen verstehen</a:t>
            </a:r>
            <a:endParaRPr lang="de-AT" b="1" dirty="0">
              <a:solidFill>
                <a:srgbClr val="800080"/>
              </a:solidFill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691200" y="3593206"/>
            <a:ext cx="1721800" cy="824248"/>
          </a:xfrm>
          <a:prstGeom prst="wedgeEllipseCallout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Durch die Blume sagen</a:t>
            </a:r>
            <a:endParaRPr lang="en-GB" dirty="0"/>
          </a:p>
        </p:txBody>
      </p:sp>
      <p:sp>
        <p:nvSpPr>
          <p:cNvPr id="7" name="Oval Callout 6"/>
          <p:cNvSpPr/>
          <p:nvPr/>
        </p:nvSpPr>
        <p:spPr>
          <a:xfrm>
            <a:off x="1820136" y="4786073"/>
            <a:ext cx="1721800" cy="824248"/>
          </a:xfrm>
          <a:prstGeom prst="wedgeEllipseCallout">
            <a:avLst/>
          </a:prstGeom>
          <a:solidFill>
            <a:srgbClr val="CCCC00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Blume=Pflanze und Blüten</a:t>
            </a:r>
            <a:endParaRPr lang="en-GB" dirty="0"/>
          </a:p>
        </p:txBody>
      </p:sp>
      <p:sp>
        <p:nvSpPr>
          <p:cNvPr id="8" name="Oval Callout 7"/>
          <p:cNvSpPr/>
          <p:nvPr/>
        </p:nvSpPr>
        <p:spPr>
          <a:xfrm>
            <a:off x="691200" y="2332150"/>
            <a:ext cx="1721800" cy="824248"/>
          </a:xfrm>
          <a:prstGeom prst="wedgeEllipseCallout">
            <a:avLst/>
          </a:prstGeom>
          <a:solidFill>
            <a:srgbClr val="CCCC00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Etwas indirekt formulieren</a:t>
            </a:r>
            <a:endParaRPr lang="en-GB" dirty="0"/>
          </a:p>
        </p:txBody>
      </p:sp>
      <p:sp>
        <p:nvSpPr>
          <p:cNvPr id="13" name="Oval Callout 12"/>
          <p:cNvSpPr/>
          <p:nvPr/>
        </p:nvSpPr>
        <p:spPr>
          <a:xfrm>
            <a:off x="2701093" y="3365392"/>
            <a:ext cx="1721800" cy="824248"/>
          </a:xfrm>
          <a:prstGeom prst="wedgeEllipseCallout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Mitbringen von Blumen als Geste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820136" y="3156398"/>
            <a:ext cx="0" cy="436808"/>
          </a:xfrm>
          <a:prstGeom prst="straightConnector1">
            <a:avLst/>
          </a:prstGeom>
          <a:ln>
            <a:solidFill>
              <a:srgbClr val="60864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" idx="6"/>
          </p:cNvCxnSpPr>
          <p:nvPr/>
        </p:nvCxnSpPr>
        <p:spPr>
          <a:xfrm flipV="1">
            <a:off x="2413000" y="3840606"/>
            <a:ext cx="381715" cy="164724"/>
          </a:xfrm>
          <a:prstGeom prst="straightConnector1">
            <a:avLst/>
          </a:prstGeom>
          <a:ln>
            <a:solidFill>
              <a:srgbClr val="60864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7" idx="1"/>
          </p:cNvCxnSpPr>
          <p:nvPr/>
        </p:nvCxnSpPr>
        <p:spPr>
          <a:xfrm>
            <a:off x="1820136" y="4417454"/>
            <a:ext cx="252152" cy="489327"/>
          </a:xfrm>
          <a:prstGeom prst="straightConnector1">
            <a:avLst/>
          </a:prstGeom>
          <a:ln>
            <a:solidFill>
              <a:srgbClr val="60864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40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>
            <a:off x="0" y="0"/>
            <a:ext cx="9144000" cy="26199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954" y="3196975"/>
            <a:ext cx="2906443" cy="25732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89817" y="5492269"/>
            <a:ext cx="66506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/>
              <a:t>Dieses Projekt wurde mit Unterstützung der Europäischen Kommission finanziert. </a:t>
            </a:r>
          </a:p>
          <a:p>
            <a:endParaRPr lang="de-AT" sz="1100" dirty="0" smtClean="0"/>
          </a:p>
          <a:p>
            <a:r>
              <a:rPr lang="de-AT" sz="1100" dirty="0" smtClean="0"/>
              <a:t>Die </a:t>
            </a:r>
            <a:r>
              <a:rPr lang="de-AT" sz="1100" dirty="0"/>
              <a:t>Verantwortung für den Inhalt dieser Veröffentlichung trägt allein der Verfasser; die Kommission haftet nicht für die weitere Verwendung der darin enthaltenen Angaben</a:t>
            </a:r>
            <a:r>
              <a:rPr lang="de-AT" sz="1100" dirty="0" smtClean="0"/>
              <a:t>.</a:t>
            </a:r>
            <a:endParaRPr lang="en-GB" sz="1100" dirty="0"/>
          </a:p>
          <a:p>
            <a:endParaRPr lang="en-GB" sz="1100" dirty="0"/>
          </a:p>
          <a:p>
            <a:r>
              <a:rPr lang="de-AT" sz="1100" dirty="0"/>
              <a:t>Projektnr.: 2017-1-FR01-KA204-037126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9817" y="4446756"/>
            <a:ext cx="46137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Alle hier verwendeten Bilder stammen von Pixabay.com</a:t>
            </a:r>
          </a:p>
          <a:p>
            <a:endParaRPr lang="de-AT" dirty="0" smtClean="0"/>
          </a:p>
          <a:p>
            <a:r>
              <a:rPr lang="de-AT" dirty="0" smtClean="0"/>
              <a:t>Link: </a:t>
            </a:r>
            <a:r>
              <a:rPr lang="de-AT" dirty="0"/>
              <a:t>https://deutschlernerblog.de</a:t>
            </a:r>
            <a:r>
              <a:rPr lang="de-AT" dirty="0" smtClean="0"/>
              <a:t>/</a:t>
            </a:r>
          </a:p>
          <a:p>
            <a:endParaRPr lang="de-AT" dirty="0"/>
          </a:p>
        </p:txBody>
      </p:sp>
      <p:sp>
        <p:nvSpPr>
          <p:cNvPr id="8" name="Shape 255"/>
          <p:cNvSpPr txBox="1">
            <a:spLocks/>
          </p:cNvSpPr>
          <p:nvPr/>
        </p:nvSpPr>
        <p:spPr>
          <a:xfrm>
            <a:off x="809410" y="1123675"/>
            <a:ext cx="7525180" cy="154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ct val="100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sz="4400" smtClean="0">
                <a:solidFill>
                  <a:srgbClr val="FFFFFF"/>
                </a:solidFill>
              </a:rPr>
              <a:t>Danke für Ihre Teilnahme!</a:t>
            </a:r>
            <a:endParaRPr lang="en" sz="4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91200" y="242325"/>
            <a:ext cx="5815500" cy="1236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-AT" dirty="0" smtClean="0"/>
              <a:t>Modell der effektiven Kommunikation</a:t>
            </a:r>
            <a:endParaRPr lang="de-AT" dirty="0"/>
          </a:p>
        </p:txBody>
      </p:sp>
      <p:pic>
        <p:nvPicPr>
          <p:cNvPr id="1028" name="Picture 4" descr="SchÃ¤del, Kopf, Menschliche, Menschen, Person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18" y="2188218"/>
            <a:ext cx="4933637" cy="347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0957" y="3500684"/>
            <a:ext cx="15622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/>
              <a:t>Sender:</a:t>
            </a:r>
          </a:p>
          <a:p>
            <a:r>
              <a:rPr lang="de-AT" dirty="0" smtClean="0"/>
              <a:t>- sendet eine   </a:t>
            </a:r>
          </a:p>
          <a:p>
            <a:r>
              <a:rPr lang="de-AT" dirty="0"/>
              <a:t> </a:t>
            </a:r>
            <a:r>
              <a:rPr lang="de-AT" dirty="0" smtClean="0"/>
              <a:t> Nachricht</a:t>
            </a:r>
          </a:p>
          <a:p>
            <a:r>
              <a:rPr lang="de-AT" dirty="0" smtClean="0"/>
              <a:t>- erklärt</a:t>
            </a:r>
          </a:p>
          <a:p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80942" y="3509047"/>
            <a:ext cx="17486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/>
              <a:t>Empfänger:</a:t>
            </a:r>
          </a:p>
          <a:p>
            <a:r>
              <a:rPr lang="de-AT" dirty="0" smtClean="0"/>
              <a:t>- hört zu und   </a:t>
            </a:r>
          </a:p>
          <a:p>
            <a:r>
              <a:rPr lang="de-AT" dirty="0"/>
              <a:t> </a:t>
            </a:r>
            <a:r>
              <a:rPr lang="de-AT" dirty="0" smtClean="0"/>
              <a:t> antwortet</a:t>
            </a:r>
          </a:p>
          <a:p>
            <a:r>
              <a:rPr lang="de-AT" dirty="0" smtClean="0"/>
              <a:t>- bestätigt</a:t>
            </a:r>
          </a:p>
          <a:p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Wie wir kommunizieren</a:t>
            </a:r>
            <a:endParaRPr lang="de-AT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705" y="2350202"/>
            <a:ext cx="6498590" cy="2853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Kommunikationsstile</a:t>
            </a:r>
            <a:endParaRPr lang="de-AT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95879" y="2241985"/>
            <a:ext cx="3260880" cy="288768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E" sz="18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en-IE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</a:pPr>
            <a:r>
              <a:rPr lang="de-AT" sz="2400" b="1" dirty="0" smtClean="0">
                <a:solidFill>
                  <a:srgbClr val="FFC000"/>
                </a:solidFill>
                <a:effectLst/>
                <a:latin typeface="Calibri"/>
                <a:ea typeface="Calibri"/>
                <a:cs typeface="Times New Roman"/>
              </a:rPr>
              <a:t>PASSIV</a:t>
            </a:r>
            <a:endParaRPr lang="de-AT" dirty="0" smtClean="0">
              <a:solidFill>
                <a:srgbClr val="FFC00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</a:pPr>
            <a:r>
              <a:rPr lang="de-AT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AGGRESSIV</a:t>
            </a:r>
            <a:endParaRPr lang="de-AT" dirty="0" smtClean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</a:pPr>
            <a:r>
              <a:rPr lang="de-AT" sz="2400" b="1" dirty="0" smtClean="0">
                <a:solidFill>
                  <a:srgbClr val="608643"/>
                </a:solidFill>
                <a:effectLst/>
                <a:latin typeface="Calibri"/>
                <a:ea typeface="Calibri"/>
                <a:cs typeface="Times New Roman"/>
              </a:rPr>
              <a:t>DURCHSETZUNGSFÄHIG</a:t>
            </a:r>
            <a:endParaRPr lang="de-AT" dirty="0">
              <a:solidFill>
                <a:srgbClr val="608643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61734803"/>
              </p:ext>
            </p:extLst>
          </p:nvPr>
        </p:nvGraphicFramePr>
        <p:xfrm>
          <a:off x="3321908" y="1420194"/>
          <a:ext cx="5238250" cy="3748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69735" y="2241985"/>
            <a:ext cx="400110" cy="184167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AT" dirty="0" smtClean="0"/>
              <a:t>Durchsetzungsfähig</a:t>
            </a:r>
            <a:endParaRPr lang="de-AT" dirty="0"/>
          </a:p>
        </p:txBody>
      </p:sp>
      <p:sp>
        <p:nvSpPr>
          <p:cNvPr id="5" name="TextBox 4"/>
          <p:cNvSpPr txBox="1"/>
          <p:nvPr/>
        </p:nvSpPr>
        <p:spPr>
          <a:xfrm>
            <a:off x="4288665" y="4083664"/>
            <a:ext cx="1056067" cy="309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Aggressiv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775152" y="4083663"/>
            <a:ext cx="1056067" cy="309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Passiv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3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</a:t>
            </a:r>
            <a:r>
              <a:rPr lang="de-AT" dirty="0" smtClean="0"/>
              <a:t>ssive</a:t>
            </a:r>
            <a:r>
              <a:rPr lang="en-US" dirty="0" smtClean="0"/>
              <a:t> </a:t>
            </a:r>
            <a:r>
              <a:rPr lang="de-AT" dirty="0" smtClean="0"/>
              <a:t>Kommunikatoren</a:t>
            </a:r>
            <a:endParaRPr lang="de-AT" dirty="0"/>
          </a:p>
        </p:txBody>
      </p:sp>
      <p:sp>
        <p:nvSpPr>
          <p:cNvPr id="7" name="TextBox 6"/>
          <p:cNvSpPr txBox="1"/>
          <p:nvPr/>
        </p:nvSpPr>
        <p:spPr>
          <a:xfrm>
            <a:off x="691200" y="2374247"/>
            <a:ext cx="70588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600" dirty="0">
                <a:solidFill>
                  <a:srgbClr val="336600"/>
                </a:solidFill>
              </a:rPr>
              <a:t>Hat Angst davor, etwas zu sagen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600" dirty="0">
                <a:solidFill>
                  <a:srgbClr val="336600"/>
                </a:solidFill>
              </a:rPr>
              <a:t>Vermeidet direkten Augenkontakt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600" dirty="0">
                <a:solidFill>
                  <a:srgbClr val="336600"/>
                </a:solidFill>
              </a:rPr>
              <a:t>Zeigt wenig oder keinen Ausdruck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600" dirty="0">
                <a:solidFill>
                  <a:srgbClr val="336600"/>
                </a:solidFill>
              </a:rPr>
              <a:t>Isoliert sich selbst von Gruppen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600" dirty="0">
                <a:solidFill>
                  <a:srgbClr val="336600"/>
                </a:solidFill>
              </a:rPr>
              <a:t>Stimmt mit anderen </a:t>
            </a:r>
            <a:r>
              <a:rPr lang="de-AT" sz="1600" dirty="0" smtClean="0">
                <a:solidFill>
                  <a:srgbClr val="336600"/>
                </a:solidFill>
              </a:rPr>
              <a:t>überein trotz Zweifel</a:t>
            </a:r>
            <a:endParaRPr lang="de-AT" sz="1600" dirty="0">
              <a:solidFill>
                <a:srgbClr val="3366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600" dirty="0" smtClean="0">
                <a:solidFill>
                  <a:srgbClr val="336600"/>
                </a:solidFill>
              </a:rPr>
              <a:t>Wertet sich </a:t>
            </a:r>
            <a:r>
              <a:rPr lang="de-AT" sz="1600" dirty="0">
                <a:solidFill>
                  <a:srgbClr val="336600"/>
                </a:solidFill>
              </a:rPr>
              <a:t>selbst weniger als andere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600" dirty="0">
                <a:solidFill>
                  <a:srgbClr val="336600"/>
                </a:solidFill>
              </a:rPr>
              <a:t>Erreicht keine </a:t>
            </a:r>
            <a:r>
              <a:rPr lang="de-AT" sz="1600" dirty="0" smtClean="0">
                <a:solidFill>
                  <a:srgbClr val="336600"/>
                </a:solidFill>
              </a:rPr>
              <a:t>Ziele</a:t>
            </a:r>
            <a:endParaRPr lang="de-AT" sz="1600" dirty="0">
              <a:solidFill>
                <a:srgbClr val="336600"/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71" y="2246767"/>
            <a:ext cx="1597218" cy="274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Durchsetzungsfähige </a:t>
            </a:r>
            <a:br>
              <a:rPr lang="de-AT" dirty="0" smtClean="0"/>
            </a:br>
            <a:r>
              <a:rPr lang="de-AT" dirty="0" smtClean="0"/>
              <a:t>Kommunikatoren</a:t>
            </a:r>
            <a:endParaRPr lang="de-AT" dirty="0"/>
          </a:p>
        </p:txBody>
      </p:sp>
      <p:sp>
        <p:nvSpPr>
          <p:cNvPr id="6" name="TextBox 5"/>
          <p:cNvSpPr txBox="1"/>
          <p:nvPr/>
        </p:nvSpPr>
        <p:spPr>
          <a:xfrm>
            <a:off x="802640" y="2468817"/>
            <a:ext cx="70588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600" dirty="0">
                <a:solidFill>
                  <a:srgbClr val="336600"/>
                </a:solidFill>
              </a:rPr>
              <a:t>Spricht offen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600" dirty="0" smtClean="0">
                <a:solidFill>
                  <a:srgbClr val="336600"/>
                </a:solidFill>
              </a:rPr>
              <a:t>Hält Blickkontakt</a:t>
            </a:r>
            <a:endParaRPr lang="de-AT" sz="1600" dirty="0">
              <a:solidFill>
                <a:srgbClr val="3366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600" dirty="0" smtClean="0">
                <a:solidFill>
                  <a:srgbClr val="336600"/>
                </a:solidFill>
              </a:rPr>
              <a:t>Zeigt Ausdruck, der </a:t>
            </a:r>
            <a:r>
              <a:rPr lang="de-AT" sz="1600" dirty="0">
                <a:solidFill>
                  <a:srgbClr val="336600"/>
                </a:solidFill>
              </a:rPr>
              <a:t>der Nachricht entspricht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600" dirty="0" smtClean="0">
                <a:solidFill>
                  <a:srgbClr val="336600"/>
                </a:solidFill>
              </a:rPr>
              <a:t>Beteiligt sich in Gruppen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600" dirty="0" smtClean="0">
                <a:solidFill>
                  <a:srgbClr val="336600"/>
                </a:solidFill>
              </a:rPr>
              <a:t>Spricht </a:t>
            </a:r>
            <a:r>
              <a:rPr lang="de-AT" sz="1600" dirty="0">
                <a:solidFill>
                  <a:srgbClr val="336600"/>
                </a:solidFill>
              </a:rPr>
              <a:t>auf den Punkt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600" dirty="0" smtClean="0">
                <a:solidFill>
                  <a:srgbClr val="336600"/>
                </a:solidFill>
              </a:rPr>
              <a:t>Wertet sich selbst mit anderen ebenbürtig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600" dirty="0" smtClean="0">
                <a:solidFill>
                  <a:srgbClr val="336600"/>
                </a:solidFill>
              </a:rPr>
              <a:t>Erreicht Ziele, ohne </a:t>
            </a:r>
            <a:r>
              <a:rPr lang="de-AT" sz="1600" dirty="0">
                <a:solidFill>
                  <a:srgbClr val="336600"/>
                </a:solidFill>
              </a:rPr>
              <a:t>andere zu </a:t>
            </a:r>
            <a:r>
              <a:rPr lang="de-AT" sz="1600" dirty="0" smtClean="0">
                <a:solidFill>
                  <a:srgbClr val="336600"/>
                </a:solidFill>
              </a:rPr>
              <a:t>schädigen</a:t>
            </a:r>
            <a:endParaRPr lang="en-IE" sz="1600" dirty="0">
              <a:solidFill>
                <a:srgbClr val="336600"/>
              </a:solidFill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69" y="2357826"/>
            <a:ext cx="1739959" cy="27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5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Aggressive Kommunikatoren</a:t>
            </a:r>
            <a:endParaRPr lang="de-AT" dirty="0"/>
          </a:p>
        </p:txBody>
      </p:sp>
      <p:sp>
        <p:nvSpPr>
          <p:cNvPr id="12" name="TextBox 11"/>
          <p:cNvSpPr txBox="1"/>
          <p:nvPr/>
        </p:nvSpPr>
        <p:spPr>
          <a:xfrm>
            <a:off x="937756" y="2239148"/>
            <a:ext cx="70588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600" dirty="0">
                <a:solidFill>
                  <a:srgbClr val="336600"/>
                </a:solidFill>
              </a:rPr>
              <a:t>Unterbricht und </a:t>
            </a:r>
            <a:r>
              <a:rPr lang="de-AT" sz="1600" dirty="0" smtClean="0">
                <a:solidFill>
                  <a:srgbClr val="336600"/>
                </a:solidFill>
              </a:rPr>
              <a:t>fällt anderen ins Wort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600" dirty="0">
                <a:solidFill>
                  <a:srgbClr val="336600"/>
                </a:solidFill>
              </a:rPr>
              <a:t>S</a:t>
            </a:r>
            <a:r>
              <a:rPr lang="de-AT" sz="1600" dirty="0" smtClean="0">
                <a:solidFill>
                  <a:srgbClr val="336600"/>
                </a:solidFill>
              </a:rPr>
              <a:t>tarrt auf andere</a:t>
            </a:r>
            <a:endParaRPr lang="de-AT" sz="1600" dirty="0">
              <a:solidFill>
                <a:srgbClr val="3366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600" dirty="0">
                <a:solidFill>
                  <a:srgbClr val="336600"/>
                </a:solidFill>
              </a:rPr>
              <a:t>Schüchtert </a:t>
            </a:r>
            <a:r>
              <a:rPr lang="de-AT" sz="1600" dirty="0" smtClean="0">
                <a:solidFill>
                  <a:srgbClr val="336600"/>
                </a:solidFill>
              </a:rPr>
              <a:t>andere durch Ausdrücke </a:t>
            </a:r>
            <a:r>
              <a:rPr lang="de-AT" sz="1600" dirty="0">
                <a:solidFill>
                  <a:srgbClr val="336600"/>
                </a:solidFill>
              </a:rPr>
              <a:t>ein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600" dirty="0">
                <a:solidFill>
                  <a:srgbClr val="336600"/>
                </a:solidFill>
              </a:rPr>
              <a:t>Dominiert und steuert Gruppen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600" dirty="0">
                <a:solidFill>
                  <a:srgbClr val="336600"/>
                </a:solidFill>
              </a:rPr>
              <a:t>Berücksichtigt nur eigene </a:t>
            </a:r>
            <a:r>
              <a:rPr lang="de-AT" sz="1600" dirty="0" smtClean="0">
                <a:solidFill>
                  <a:srgbClr val="336600"/>
                </a:solidFill>
              </a:rPr>
              <a:t>Befindungen</a:t>
            </a:r>
            <a:endParaRPr lang="de-AT" sz="1600" dirty="0">
              <a:solidFill>
                <a:srgbClr val="3366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600" dirty="0">
                <a:solidFill>
                  <a:srgbClr val="336600"/>
                </a:solidFill>
              </a:rPr>
              <a:t>Werte </a:t>
            </a:r>
            <a:r>
              <a:rPr lang="de-AT" sz="1600" dirty="0" smtClean="0">
                <a:solidFill>
                  <a:srgbClr val="336600"/>
                </a:solidFill>
              </a:rPr>
              <a:t>sich selbst höher als </a:t>
            </a:r>
            <a:r>
              <a:rPr lang="de-AT" sz="1600" dirty="0">
                <a:solidFill>
                  <a:srgbClr val="336600"/>
                </a:solidFill>
              </a:rPr>
              <a:t>andere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600" dirty="0">
                <a:solidFill>
                  <a:srgbClr val="336600"/>
                </a:solidFill>
              </a:rPr>
              <a:t>Erreicht Ziele </a:t>
            </a:r>
            <a:r>
              <a:rPr lang="de-AT" sz="1600" dirty="0" smtClean="0">
                <a:solidFill>
                  <a:srgbClr val="336600"/>
                </a:solidFill>
              </a:rPr>
              <a:t>ohne Rüksicht auf Auswirkungen für </a:t>
            </a:r>
            <a:r>
              <a:rPr lang="de-AT" sz="1600" dirty="0">
                <a:solidFill>
                  <a:srgbClr val="336600"/>
                </a:solidFill>
              </a:rPr>
              <a:t>andere</a:t>
            </a:r>
            <a:endParaRPr lang="en-IE" sz="1600" dirty="0">
              <a:solidFill>
                <a:srgbClr val="336600"/>
              </a:solidFill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28" y="1736872"/>
            <a:ext cx="1870772" cy="268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1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1200" y="0"/>
            <a:ext cx="7761600" cy="1418547"/>
          </a:xfrm>
        </p:spPr>
        <p:txBody>
          <a:bodyPr/>
          <a:lstStyle/>
          <a:p>
            <a:r>
              <a:rPr lang="de-AT" dirty="0" smtClean="0"/>
              <a:t>5 Aspekte für gute </a:t>
            </a:r>
            <a:r>
              <a:rPr lang="de-AT" dirty="0"/>
              <a:t/>
            </a:r>
            <a:br>
              <a:rPr lang="de-AT" dirty="0"/>
            </a:br>
            <a:r>
              <a:rPr lang="de-AT" dirty="0" smtClean="0"/>
              <a:t>Kommunikation</a:t>
            </a:r>
            <a:endParaRPr lang="de-AT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44880" y="2108279"/>
            <a:ext cx="6916620" cy="284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AT" sz="28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Klar und deutlich sprechen </a:t>
            </a:r>
            <a:r>
              <a:rPr lang="en-IE" sz="3200" b="1" i="1" dirty="0" smtClean="0">
                <a:solidFill>
                  <a:srgbClr val="FF5050"/>
                </a:solidFill>
                <a:effectLst/>
                <a:latin typeface="Calibri"/>
                <a:ea typeface="Calibri"/>
                <a:cs typeface="Times New Roman"/>
              </a:rPr>
              <a:t>√</a:t>
            </a:r>
            <a:endParaRPr lang="en-IE" sz="2800" b="1" i="1" dirty="0">
              <a:solidFill>
                <a:srgbClr val="FF505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de-AT" sz="28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Eintreten für eine gemeinsame </a:t>
            </a:r>
            <a:r>
              <a:rPr lang="de-AT" sz="28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Vision </a:t>
            </a:r>
            <a:r>
              <a:rPr lang="en-IE" sz="2800" b="1" i="1" dirty="0" smtClean="0">
                <a:solidFill>
                  <a:srgbClr val="FF5050"/>
                </a:solidFill>
                <a:latin typeface="Calibri"/>
                <a:ea typeface="Calibri"/>
                <a:cs typeface="Times New Roman"/>
              </a:rPr>
              <a:t>√</a:t>
            </a:r>
            <a:endParaRPr lang="en-IE" sz="2800" b="1" dirty="0">
              <a:solidFill>
                <a:schemeClr val="accent5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de-AT" sz="28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Aktiv zuhören </a:t>
            </a:r>
            <a:r>
              <a:rPr lang="en-IE" sz="2800" b="1" i="1" dirty="0" smtClean="0">
                <a:solidFill>
                  <a:srgbClr val="FF5050"/>
                </a:solidFill>
                <a:latin typeface="Calibri"/>
                <a:ea typeface="Calibri"/>
                <a:cs typeface="Times New Roman"/>
              </a:rPr>
              <a:t>√</a:t>
            </a:r>
            <a:endParaRPr lang="en-IE" sz="2800" b="1" dirty="0">
              <a:solidFill>
                <a:schemeClr val="accent5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de-AT" sz="28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Körpersprache effektiv verwenden </a:t>
            </a:r>
            <a:r>
              <a:rPr lang="en-IE" sz="2800" b="1" i="1" dirty="0" smtClean="0">
                <a:solidFill>
                  <a:srgbClr val="FF5050"/>
                </a:solidFill>
                <a:latin typeface="Calibri"/>
                <a:ea typeface="Calibri"/>
                <a:cs typeface="Times New Roman"/>
              </a:rPr>
              <a:t>√</a:t>
            </a:r>
            <a:endParaRPr lang="en-IE" sz="2800" b="1" dirty="0">
              <a:solidFill>
                <a:schemeClr val="accent5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de-AT" sz="28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Kulturelles und politisches Bewusstsein </a:t>
            </a:r>
            <a:r>
              <a:rPr lang="en-IE" sz="2800" b="1" i="1" dirty="0" smtClean="0">
                <a:solidFill>
                  <a:srgbClr val="FF5050"/>
                </a:solidFill>
                <a:latin typeface="Calibri"/>
                <a:ea typeface="Calibri"/>
                <a:cs typeface="Times New Roman"/>
              </a:rPr>
              <a:t>√</a:t>
            </a:r>
            <a:endParaRPr lang="en-IE" sz="2800" b="1" dirty="0">
              <a:solidFill>
                <a:schemeClr val="accent5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Interkulturelle Kommunikation</a:t>
            </a:r>
            <a:endParaRPr lang="de-AT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867" y="1804578"/>
            <a:ext cx="7373379" cy="24292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0233" y="4289403"/>
            <a:ext cx="8319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Eine </a:t>
            </a:r>
            <a:r>
              <a:rPr lang="de-AT" sz="1800" i="1" dirty="0">
                <a:latin typeface="Calibri" panose="020F0502020204030204" pitchFamily="34" charset="0"/>
                <a:cs typeface="Calibri" panose="020F0502020204030204" pitchFamily="34" charset="0"/>
              </a:rPr>
              <a:t>andere Sprache ist nicht nur ein Wörterbuch von </a:t>
            </a:r>
            <a:r>
              <a:rPr lang="de-AT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Begriffen, </a:t>
            </a:r>
            <a:r>
              <a:rPr lang="de-AT" sz="1800" i="1" dirty="0">
                <a:latin typeface="Calibri" panose="020F0502020204030204" pitchFamily="34" charset="0"/>
                <a:cs typeface="Calibri" panose="020F0502020204030204" pitchFamily="34" charset="0"/>
              </a:rPr>
              <a:t>Lauten und Syntax. Es ist eine andere Art, die Realität zu interpretieren, verfeinert von den Generationen, die die Sprache entwickelt haben. </a:t>
            </a:r>
            <a:r>
              <a:rPr lang="en-I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IE" sz="1800" dirty="0">
              <a:latin typeface="Calibri" panose="020F0502020204030204" pitchFamily="34" charset="0"/>
            </a:endParaRPr>
          </a:p>
          <a:p>
            <a:pPr algn="r"/>
            <a:r>
              <a:rPr lang="en-IE" sz="1800" dirty="0">
                <a:latin typeface="Calibri" panose="020F0502020204030204" pitchFamily="34" charset="0"/>
                <a:sym typeface="Symbol" panose="05050102010706020507" pitchFamily="18" charset="2"/>
              </a:rPr>
              <a:t></a:t>
            </a:r>
            <a:r>
              <a:rPr lang="en-IE" sz="1800" dirty="0" smtClean="0">
                <a:latin typeface="Calibri" panose="020F0502020204030204" pitchFamily="34" charset="0"/>
              </a:rPr>
              <a:t>Federico </a:t>
            </a:r>
            <a:r>
              <a:rPr lang="en-IE" sz="1800" dirty="0">
                <a:latin typeface="Calibri" panose="020F0502020204030204" pitchFamily="34" charset="0"/>
              </a:rPr>
              <a:t>Fellini</a:t>
            </a:r>
          </a:p>
        </p:txBody>
      </p:sp>
    </p:spTree>
    <p:extLst>
      <p:ext uri="{BB962C8B-B14F-4D97-AF65-F5344CB8AC3E}">
        <p14:creationId xmlns:p14="http://schemas.microsoft.com/office/powerpoint/2010/main" val="41159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agePowerpoi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EngagePowerpoint Template</Template>
  <TotalTime>0</TotalTime>
  <Words>435</Words>
  <Application>Microsoft Office PowerPoint</Application>
  <PresentationFormat>Bildschirmpräsentation (4:3)</PresentationFormat>
  <Paragraphs>101</Paragraphs>
  <Slides>14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Calibri</vt:lpstr>
      <vt:lpstr>Symbol</vt:lpstr>
      <vt:lpstr>Times New Roman</vt:lpstr>
      <vt:lpstr>Montserrat</vt:lpstr>
      <vt:lpstr>Arial</vt:lpstr>
      <vt:lpstr>EngagePowerpoint Template</vt:lpstr>
      <vt:lpstr>Effektiv kommunizieren</vt:lpstr>
      <vt:lpstr>Modell der effektiven Kommunikation</vt:lpstr>
      <vt:lpstr>Wie wir kommunizieren</vt:lpstr>
      <vt:lpstr>Kommunikationsstile</vt:lpstr>
      <vt:lpstr>Passive Kommunikatoren</vt:lpstr>
      <vt:lpstr>Durchsetzungsfähige  Kommunikatoren</vt:lpstr>
      <vt:lpstr>Aggressive Kommunikatoren</vt:lpstr>
      <vt:lpstr>5 Aspekte für gute  Kommunikation</vt:lpstr>
      <vt:lpstr>Interkulturelle Kommunikation</vt:lpstr>
      <vt:lpstr> Muster Interkultureller  Kommunikation </vt:lpstr>
      <vt:lpstr>„Low &amp; High Context“ Kulturen</vt:lpstr>
      <vt:lpstr>Tipps für effektive interkulturelle Kommunikation</vt:lpstr>
      <vt:lpstr>Effektive Kommunikation Arbeitsblatt &amp; Spiele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Philip Land</dc:creator>
  <cp:lastModifiedBy>Katrin Schnabl</cp:lastModifiedBy>
  <cp:revision>106</cp:revision>
  <dcterms:created xsi:type="dcterms:W3CDTF">2017-10-27T16:23:16Z</dcterms:created>
  <dcterms:modified xsi:type="dcterms:W3CDTF">2018-09-13T10:13:43Z</dcterms:modified>
</cp:coreProperties>
</file>