
<file path=[Content_Types].xml><?xml version="1.0" encoding="utf-8"?>
<Types xmlns="http://schemas.openxmlformats.org/package/2006/content-types">
  <Default Extension="xml" ContentType="application/xml"/>
  <Default Extension="png" ContentType="image/pn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6"/>
  </p:notesMasterIdLst>
  <p:handoutMasterIdLst>
    <p:handoutMasterId r:id="rId17"/>
  </p:handoutMasterIdLst>
  <p:sldIdLst>
    <p:sldId id="256" r:id="rId2"/>
    <p:sldId id="264" r:id="rId3"/>
    <p:sldId id="260" r:id="rId4"/>
    <p:sldId id="289" r:id="rId5"/>
    <p:sldId id="290" r:id="rId6"/>
    <p:sldId id="291" r:id="rId7"/>
    <p:sldId id="292" r:id="rId8"/>
    <p:sldId id="262" r:id="rId9"/>
    <p:sldId id="295" r:id="rId10"/>
    <p:sldId id="293" r:id="rId11"/>
    <p:sldId id="296" r:id="rId12"/>
    <p:sldId id="297" r:id="rId13"/>
    <p:sldId id="298" r:id="rId14"/>
    <p:sldId id="300"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9900"/>
    <a:srgbClr val="336600"/>
    <a:srgbClr val="608643"/>
    <a:srgbClr val="99CC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57817E-EC5C-4880-A810-ED7F254FEA46}">
  <a:tblStyle styleId="{7257817E-EC5C-4880-A810-ED7F254FEA46}"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08" autoAdjust="0"/>
    <p:restoredTop sz="65379" autoAdjust="0"/>
  </p:normalViewPr>
  <p:slideViewPr>
    <p:cSldViewPr snapToGrid="0" snapToObjects="1">
      <p:cViewPr>
        <p:scale>
          <a:sx n="114" d="100"/>
          <a:sy n="114" d="100"/>
        </p:scale>
        <p:origin x="608" y="-152"/>
      </p:cViewPr>
      <p:guideLst>
        <p:guide orient="horz" pos="2160"/>
        <p:guide pos="2880"/>
      </p:guideLst>
    </p:cSldViewPr>
  </p:slideViewPr>
  <p:outlineViewPr>
    <p:cViewPr>
      <p:scale>
        <a:sx n="55" d="100"/>
        <a:sy n="5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384" y="16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0BCFC9-E907-44BB-B040-84A91425361E}"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IE"/>
        </a:p>
      </dgm:t>
    </dgm:pt>
    <dgm:pt modelId="{C15360ED-53DB-4DC6-8F52-AA7DFE1A55E4}">
      <dgm:prSet phldrT="[Text]" custT="1"/>
      <dgm:spPr>
        <a:solidFill>
          <a:srgbClr val="800080"/>
        </a:solidFill>
      </dgm:spPr>
      <dgm:t>
        <a:bodyPr/>
        <a:lstStyle/>
        <a:p>
          <a:r>
            <a:rPr lang="fr-FR" sz="1050" dirty="0" smtClean="0"/>
            <a:t>Parlez clairement et lentement</a:t>
          </a:r>
          <a:endParaRPr lang="en-IE" sz="1050" dirty="0"/>
        </a:p>
      </dgm:t>
    </dgm:pt>
    <dgm:pt modelId="{0B0A665E-AB39-45BF-97A4-06EFC6888B1F}" type="parTrans" cxnId="{7B41FAB3-30DB-4F43-825A-B75E712740BA}">
      <dgm:prSet/>
      <dgm:spPr/>
      <dgm:t>
        <a:bodyPr/>
        <a:lstStyle/>
        <a:p>
          <a:endParaRPr lang="en-IE"/>
        </a:p>
      </dgm:t>
    </dgm:pt>
    <dgm:pt modelId="{71CA1A92-023F-4B15-B63E-0E44AA50F87B}" type="sibTrans" cxnId="{7B41FAB3-30DB-4F43-825A-B75E712740BA}">
      <dgm:prSet/>
      <dgm:spPr>
        <a:solidFill>
          <a:schemeClr val="bg1">
            <a:lumMod val="65000"/>
          </a:schemeClr>
        </a:solidFill>
      </dgm:spPr>
      <dgm:t>
        <a:bodyPr/>
        <a:lstStyle/>
        <a:p>
          <a:endParaRPr lang="en-IE"/>
        </a:p>
      </dgm:t>
    </dgm:pt>
    <dgm:pt modelId="{0B337E40-A891-EF4B-B5E2-4C53CE47E213}">
      <dgm:prSet phldrT="[Text]" custT="1"/>
      <dgm:spPr>
        <a:solidFill>
          <a:srgbClr val="800080"/>
        </a:solidFill>
      </dgm:spPr>
      <dgm:t>
        <a:bodyPr/>
        <a:lstStyle/>
        <a:p>
          <a:r>
            <a:rPr lang="fr-FR" sz="1050" dirty="0" smtClean="0"/>
            <a:t>Montrez du respect pour les autres</a:t>
          </a:r>
          <a:endParaRPr lang="en-IE" sz="1050" dirty="0"/>
        </a:p>
      </dgm:t>
    </dgm:pt>
    <dgm:pt modelId="{F46365B0-A3E4-4049-B8C4-6D5812A3775B}" type="parTrans" cxnId="{8724F118-34BA-8E4F-91F8-A66E8AB44301}">
      <dgm:prSet/>
      <dgm:spPr/>
      <dgm:t>
        <a:bodyPr/>
        <a:lstStyle/>
        <a:p>
          <a:endParaRPr lang="fr-FR"/>
        </a:p>
      </dgm:t>
    </dgm:pt>
    <dgm:pt modelId="{883FD2D4-3819-1F4D-B625-41BD2348D320}" type="sibTrans" cxnId="{8724F118-34BA-8E4F-91F8-A66E8AB44301}">
      <dgm:prSet/>
      <dgm:spPr/>
      <dgm:t>
        <a:bodyPr/>
        <a:lstStyle/>
        <a:p>
          <a:endParaRPr lang="fr-FR"/>
        </a:p>
      </dgm:t>
    </dgm:pt>
    <dgm:pt modelId="{2573BB7B-DC22-B846-8ABD-9BD3040C6A42}">
      <dgm:prSet phldrT="[Text]" custT="1"/>
      <dgm:spPr>
        <a:solidFill>
          <a:srgbClr val="800080"/>
        </a:solidFill>
      </dgm:spPr>
      <dgm:t>
        <a:bodyPr/>
        <a:lstStyle/>
        <a:p>
          <a:r>
            <a:rPr lang="fr-FR" sz="1050" dirty="0" smtClean="0"/>
            <a:t>Poser des questions</a:t>
          </a:r>
          <a:endParaRPr lang="en-IE" sz="1050" dirty="0"/>
        </a:p>
      </dgm:t>
    </dgm:pt>
    <dgm:pt modelId="{A720C206-B4FB-264F-99C7-A9297E48F676}" type="parTrans" cxnId="{CAB9ACD6-18D9-824A-A9B0-879ED3EB7A7D}">
      <dgm:prSet/>
      <dgm:spPr/>
      <dgm:t>
        <a:bodyPr/>
        <a:lstStyle/>
        <a:p>
          <a:endParaRPr lang="fr-FR"/>
        </a:p>
      </dgm:t>
    </dgm:pt>
    <dgm:pt modelId="{054FA751-20A2-4649-8979-1137CE8B77CE}" type="sibTrans" cxnId="{CAB9ACD6-18D9-824A-A9B0-879ED3EB7A7D}">
      <dgm:prSet/>
      <dgm:spPr/>
      <dgm:t>
        <a:bodyPr/>
        <a:lstStyle/>
        <a:p>
          <a:endParaRPr lang="fr-FR"/>
        </a:p>
      </dgm:t>
    </dgm:pt>
    <dgm:pt modelId="{C5B2043C-1108-2F42-86AC-BDB3AE083C53}">
      <dgm:prSet phldrT="[Text]" custT="1"/>
      <dgm:spPr>
        <a:solidFill>
          <a:srgbClr val="800080"/>
        </a:solidFill>
      </dgm:spPr>
      <dgm:t>
        <a:bodyPr/>
        <a:lstStyle/>
        <a:p>
          <a:r>
            <a:rPr lang="fr-FR" sz="1050" dirty="0" smtClean="0"/>
            <a:t>Prévoyez du temps pour une réponse</a:t>
          </a:r>
          <a:endParaRPr lang="en-IE" sz="1050" dirty="0"/>
        </a:p>
      </dgm:t>
    </dgm:pt>
    <dgm:pt modelId="{222D8073-7CC1-8941-AE3A-DD099BDD8F6D}" type="parTrans" cxnId="{4B2BD18D-E8A0-8246-B96F-137780061447}">
      <dgm:prSet/>
      <dgm:spPr/>
      <dgm:t>
        <a:bodyPr/>
        <a:lstStyle/>
        <a:p>
          <a:endParaRPr lang="fr-FR"/>
        </a:p>
      </dgm:t>
    </dgm:pt>
    <dgm:pt modelId="{AB02C536-D9A1-6840-88F4-0D212CAC19C1}" type="sibTrans" cxnId="{4B2BD18D-E8A0-8246-B96F-137780061447}">
      <dgm:prSet/>
      <dgm:spPr/>
      <dgm:t>
        <a:bodyPr/>
        <a:lstStyle/>
        <a:p>
          <a:endParaRPr lang="fr-FR"/>
        </a:p>
      </dgm:t>
    </dgm:pt>
    <dgm:pt modelId="{A02D6D3C-FB7F-064C-964B-A2D3F48D86D3}">
      <dgm:prSet phldrT="[Text]" custT="1"/>
      <dgm:spPr>
        <a:solidFill>
          <a:srgbClr val="800080"/>
        </a:solidFill>
      </dgm:spPr>
      <dgm:t>
        <a:bodyPr/>
        <a:lstStyle/>
        <a:p>
          <a:r>
            <a:rPr lang="fr-FR" sz="1050" dirty="0" smtClean="0"/>
            <a:t>Évitez le jargon ou les métaphores</a:t>
          </a:r>
          <a:endParaRPr lang="en-IE" sz="1050" dirty="0"/>
        </a:p>
      </dgm:t>
    </dgm:pt>
    <dgm:pt modelId="{EFD655A0-F05C-2840-BE6B-7E5AF075AEB8}" type="parTrans" cxnId="{02A6FA9E-92AD-7645-9903-6ACB5B09C37C}">
      <dgm:prSet/>
      <dgm:spPr/>
      <dgm:t>
        <a:bodyPr/>
        <a:lstStyle/>
        <a:p>
          <a:endParaRPr lang="fr-FR"/>
        </a:p>
      </dgm:t>
    </dgm:pt>
    <dgm:pt modelId="{5A1CD9D5-5A9C-9B45-BF86-31A9198E62D7}" type="sibTrans" cxnId="{02A6FA9E-92AD-7645-9903-6ACB5B09C37C}">
      <dgm:prSet/>
      <dgm:spPr/>
      <dgm:t>
        <a:bodyPr/>
        <a:lstStyle/>
        <a:p>
          <a:endParaRPr lang="fr-FR"/>
        </a:p>
      </dgm:t>
    </dgm:pt>
    <dgm:pt modelId="{18015837-14A8-2C44-9242-7CE7658BEEE1}">
      <dgm:prSet phldrT="[Text]" custT="1"/>
      <dgm:spPr>
        <a:solidFill>
          <a:srgbClr val="800080"/>
        </a:solidFill>
      </dgm:spPr>
      <dgm:t>
        <a:bodyPr/>
        <a:lstStyle/>
        <a:p>
          <a:r>
            <a:rPr lang="fr-FR" sz="1050" dirty="0" smtClean="0"/>
            <a:t>Vérifier les significations</a:t>
          </a:r>
          <a:endParaRPr lang="en-IE" sz="1050" dirty="0"/>
        </a:p>
      </dgm:t>
    </dgm:pt>
    <dgm:pt modelId="{5A3927E0-E652-1A42-9498-BBB0A38412B6}" type="parTrans" cxnId="{88E6FACB-26AB-2D48-B5DD-4715E7A9009C}">
      <dgm:prSet/>
      <dgm:spPr/>
      <dgm:t>
        <a:bodyPr/>
        <a:lstStyle/>
        <a:p>
          <a:endParaRPr lang="fr-FR"/>
        </a:p>
      </dgm:t>
    </dgm:pt>
    <dgm:pt modelId="{0870C8F6-8CF0-A14F-81D5-5D6245B84927}" type="sibTrans" cxnId="{88E6FACB-26AB-2D48-B5DD-4715E7A9009C}">
      <dgm:prSet/>
      <dgm:spPr/>
      <dgm:t>
        <a:bodyPr/>
        <a:lstStyle/>
        <a:p>
          <a:endParaRPr lang="fr-FR"/>
        </a:p>
      </dgm:t>
    </dgm:pt>
    <dgm:pt modelId="{8F667D5A-83B3-314E-B6A7-20442E7B6F35}">
      <dgm:prSet phldrT="[Text]" custT="1"/>
      <dgm:spPr>
        <a:solidFill>
          <a:srgbClr val="800080"/>
        </a:solidFill>
      </dgm:spPr>
      <dgm:t>
        <a:bodyPr/>
        <a:lstStyle/>
        <a:p>
          <a:r>
            <a:rPr lang="fr-FR" sz="1050" dirty="0" smtClean="0"/>
            <a:t>Être favorable</a:t>
          </a:r>
          <a:endParaRPr lang="en-IE" sz="1050" dirty="0"/>
        </a:p>
      </dgm:t>
    </dgm:pt>
    <dgm:pt modelId="{0AFB7276-99DE-5647-850E-5C1A1C923628}" type="parTrans" cxnId="{7C3E4224-64F0-D048-94A1-C99793ACC1B7}">
      <dgm:prSet/>
      <dgm:spPr/>
      <dgm:t>
        <a:bodyPr/>
        <a:lstStyle/>
        <a:p>
          <a:endParaRPr lang="fr-FR"/>
        </a:p>
      </dgm:t>
    </dgm:pt>
    <dgm:pt modelId="{3558F2D4-9B8B-B14F-B1D2-EEC5B96FFFC1}" type="sibTrans" cxnId="{7C3E4224-64F0-D048-94A1-C99793ACC1B7}">
      <dgm:prSet/>
      <dgm:spPr/>
      <dgm:t>
        <a:bodyPr/>
        <a:lstStyle/>
        <a:p>
          <a:endParaRPr lang="fr-FR"/>
        </a:p>
      </dgm:t>
    </dgm:pt>
    <dgm:pt modelId="{B19257C7-1126-8442-A231-5A8B0423ABE6}">
      <dgm:prSet phldrT="[Text]" custT="1"/>
      <dgm:spPr>
        <a:solidFill>
          <a:srgbClr val="800080"/>
        </a:solidFill>
      </dgm:spPr>
      <dgm:t>
        <a:bodyPr/>
        <a:lstStyle/>
        <a:p>
          <a:r>
            <a:rPr lang="fr-FR" sz="1050" dirty="0" smtClean="0"/>
            <a:t>Évitez de faire des suppositions</a:t>
          </a:r>
          <a:endParaRPr lang="en-IE" sz="1050" dirty="0"/>
        </a:p>
      </dgm:t>
    </dgm:pt>
    <dgm:pt modelId="{BB7E2653-FA48-7745-9903-4EA37B1E4B39}" type="parTrans" cxnId="{C062EB92-FA53-0C40-9A12-8DA5E7464EB0}">
      <dgm:prSet/>
      <dgm:spPr/>
      <dgm:t>
        <a:bodyPr/>
        <a:lstStyle/>
        <a:p>
          <a:endParaRPr lang="fr-FR"/>
        </a:p>
      </dgm:t>
    </dgm:pt>
    <dgm:pt modelId="{9354D23B-FEC7-E946-9EBD-04005FF3234A}" type="sibTrans" cxnId="{C062EB92-FA53-0C40-9A12-8DA5E7464EB0}">
      <dgm:prSet/>
      <dgm:spPr/>
      <dgm:t>
        <a:bodyPr/>
        <a:lstStyle/>
        <a:p>
          <a:endParaRPr lang="fr-FR"/>
        </a:p>
      </dgm:t>
    </dgm:pt>
    <dgm:pt modelId="{D6BAEA31-B4ED-4409-8993-524BEEC97A7C}" type="pres">
      <dgm:prSet presAssocID="{0F0BCFC9-E907-44BB-B040-84A91425361E}" presName="Name0" presStyleCnt="0">
        <dgm:presLayoutVars>
          <dgm:dir/>
          <dgm:resizeHandles val="exact"/>
        </dgm:presLayoutVars>
      </dgm:prSet>
      <dgm:spPr/>
      <dgm:t>
        <a:bodyPr/>
        <a:lstStyle/>
        <a:p>
          <a:endParaRPr lang="en-IE"/>
        </a:p>
      </dgm:t>
    </dgm:pt>
    <dgm:pt modelId="{4BC7E207-EDDC-4C6D-B720-01EA62612E50}" type="pres">
      <dgm:prSet presAssocID="{0F0BCFC9-E907-44BB-B040-84A91425361E}" presName="cycle" presStyleCnt="0"/>
      <dgm:spPr/>
    </dgm:pt>
    <dgm:pt modelId="{0448DDB1-26E6-4C44-9752-597BFCD51197}" type="pres">
      <dgm:prSet presAssocID="{C15360ED-53DB-4DC6-8F52-AA7DFE1A55E4}" presName="nodeFirstNode" presStyleLbl="node1" presStyleIdx="0" presStyleCnt="8">
        <dgm:presLayoutVars>
          <dgm:bulletEnabled val="1"/>
        </dgm:presLayoutVars>
      </dgm:prSet>
      <dgm:spPr/>
      <dgm:t>
        <a:bodyPr/>
        <a:lstStyle/>
        <a:p>
          <a:endParaRPr lang="en-IE"/>
        </a:p>
      </dgm:t>
    </dgm:pt>
    <dgm:pt modelId="{CAFD1F5A-52D5-4574-9868-F570C292AEA5}" type="pres">
      <dgm:prSet presAssocID="{71CA1A92-023F-4B15-B63E-0E44AA50F87B}" presName="sibTransFirstNode" presStyleLbl="bgShp" presStyleIdx="0" presStyleCnt="1" custScaleX="183581"/>
      <dgm:spPr/>
      <dgm:t>
        <a:bodyPr/>
        <a:lstStyle/>
        <a:p>
          <a:endParaRPr lang="en-IE"/>
        </a:p>
      </dgm:t>
    </dgm:pt>
    <dgm:pt modelId="{E28CA601-1123-E840-B918-A7671CC1F044}" type="pres">
      <dgm:prSet presAssocID="{0B337E40-A891-EF4B-B5E2-4C53CE47E213}" presName="nodeFollowingNodes" presStyleLbl="node1" presStyleIdx="1" presStyleCnt="8">
        <dgm:presLayoutVars>
          <dgm:bulletEnabled val="1"/>
        </dgm:presLayoutVars>
      </dgm:prSet>
      <dgm:spPr/>
      <dgm:t>
        <a:bodyPr/>
        <a:lstStyle/>
        <a:p>
          <a:endParaRPr lang="fr-FR"/>
        </a:p>
      </dgm:t>
    </dgm:pt>
    <dgm:pt modelId="{5A228146-9CB7-5D46-9F90-42511259DC9E}" type="pres">
      <dgm:prSet presAssocID="{2573BB7B-DC22-B846-8ABD-9BD3040C6A42}" presName="nodeFollowingNodes" presStyleLbl="node1" presStyleIdx="2" presStyleCnt="8">
        <dgm:presLayoutVars>
          <dgm:bulletEnabled val="1"/>
        </dgm:presLayoutVars>
      </dgm:prSet>
      <dgm:spPr/>
      <dgm:t>
        <a:bodyPr/>
        <a:lstStyle/>
        <a:p>
          <a:endParaRPr lang="fr-FR"/>
        </a:p>
      </dgm:t>
    </dgm:pt>
    <dgm:pt modelId="{FFAB6B8A-23F8-4C42-A0F8-0E4998B9B093}" type="pres">
      <dgm:prSet presAssocID="{C5B2043C-1108-2F42-86AC-BDB3AE083C53}" presName="nodeFollowingNodes" presStyleLbl="node1" presStyleIdx="3" presStyleCnt="8">
        <dgm:presLayoutVars>
          <dgm:bulletEnabled val="1"/>
        </dgm:presLayoutVars>
      </dgm:prSet>
      <dgm:spPr/>
      <dgm:t>
        <a:bodyPr/>
        <a:lstStyle/>
        <a:p>
          <a:endParaRPr lang="fr-FR"/>
        </a:p>
      </dgm:t>
    </dgm:pt>
    <dgm:pt modelId="{7BD16996-CE10-D541-85CE-5BF5FFDF86DB}" type="pres">
      <dgm:prSet presAssocID="{A02D6D3C-FB7F-064C-964B-A2D3F48D86D3}" presName="nodeFollowingNodes" presStyleLbl="node1" presStyleIdx="4" presStyleCnt="8">
        <dgm:presLayoutVars>
          <dgm:bulletEnabled val="1"/>
        </dgm:presLayoutVars>
      </dgm:prSet>
      <dgm:spPr/>
      <dgm:t>
        <a:bodyPr/>
        <a:lstStyle/>
        <a:p>
          <a:endParaRPr lang="fr-FR"/>
        </a:p>
      </dgm:t>
    </dgm:pt>
    <dgm:pt modelId="{3D8FEDBB-D206-5D4A-9294-683B3EEDD6D1}" type="pres">
      <dgm:prSet presAssocID="{18015837-14A8-2C44-9242-7CE7658BEEE1}" presName="nodeFollowingNodes" presStyleLbl="node1" presStyleIdx="5" presStyleCnt="8">
        <dgm:presLayoutVars>
          <dgm:bulletEnabled val="1"/>
        </dgm:presLayoutVars>
      </dgm:prSet>
      <dgm:spPr/>
      <dgm:t>
        <a:bodyPr/>
        <a:lstStyle/>
        <a:p>
          <a:endParaRPr lang="fr-FR"/>
        </a:p>
      </dgm:t>
    </dgm:pt>
    <dgm:pt modelId="{1A047ABB-1305-FD49-8C7B-D23A865C40B7}" type="pres">
      <dgm:prSet presAssocID="{8F667D5A-83B3-314E-B6A7-20442E7B6F35}" presName="nodeFollowingNodes" presStyleLbl="node1" presStyleIdx="6" presStyleCnt="8">
        <dgm:presLayoutVars>
          <dgm:bulletEnabled val="1"/>
        </dgm:presLayoutVars>
      </dgm:prSet>
      <dgm:spPr/>
      <dgm:t>
        <a:bodyPr/>
        <a:lstStyle/>
        <a:p>
          <a:endParaRPr lang="fr-FR"/>
        </a:p>
      </dgm:t>
    </dgm:pt>
    <dgm:pt modelId="{1970C42D-9776-6646-B706-87348FE7AA95}" type="pres">
      <dgm:prSet presAssocID="{B19257C7-1126-8442-A231-5A8B0423ABE6}" presName="nodeFollowingNodes" presStyleLbl="node1" presStyleIdx="7" presStyleCnt="8">
        <dgm:presLayoutVars>
          <dgm:bulletEnabled val="1"/>
        </dgm:presLayoutVars>
      </dgm:prSet>
      <dgm:spPr/>
      <dgm:t>
        <a:bodyPr/>
        <a:lstStyle/>
        <a:p>
          <a:endParaRPr lang="fr-FR"/>
        </a:p>
      </dgm:t>
    </dgm:pt>
  </dgm:ptLst>
  <dgm:cxnLst>
    <dgm:cxn modelId="{A9A427B0-4AC7-7846-9460-2D5B900EA4E7}" type="presOf" srcId="{0F0BCFC9-E907-44BB-B040-84A91425361E}" destId="{D6BAEA31-B4ED-4409-8993-524BEEC97A7C}" srcOrd="0" destOrd="0" presId="urn:microsoft.com/office/officeart/2005/8/layout/cycle3"/>
    <dgm:cxn modelId="{02A6FA9E-92AD-7645-9903-6ACB5B09C37C}" srcId="{0F0BCFC9-E907-44BB-B040-84A91425361E}" destId="{A02D6D3C-FB7F-064C-964B-A2D3F48D86D3}" srcOrd="4" destOrd="0" parTransId="{EFD655A0-F05C-2840-BE6B-7E5AF075AEB8}" sibTransId="{5A1CD9D5-5A9C-9B45-BF86-31A9198E62D7}"/>
    <dgm:cxn modelId="{88E6FACB-26AB-2D48-B5DD-4715E7A9009C}" srcId="{0F0BCFC9-E907-44BB-B040-84A91425361E}" destId="{18015837-14A8-2C44-9242-7CE7658BEEE1}" srcOrd="5" destOrd="0" parTransId="{5A3927E0-E652-1A42-9498-BBB0A38412B6}" sibTransId="{0870C8F6-8CF0-A14F-81D5-5D6245B84927}"/>
    <dgm:cxn modelId="{061B44D6-C9EB-844D-8300-AC02D87EDB66}" type="presOf" srcId="{8F667D5A-83B3-314E-B6A7-20442E7B6F35}" destId="{1A047ABB-1305-FD49-8C7B-D23A865C40B7}" srcOrd="0" destOrd="0" presId="urn:microsoft.com/office/officeart/2005/8/layout/cycle3"/>
    <dgm:cxn modelId="{601F7E86-CFFF-3F42-B8B3-7B04986A88BA}" type="presOf" srcId="{71CA1A92-023F-4B15-B63E-0E44AA50F87B}" destId="{CAFD1F5A-52D5-4574-9868-F570C292AEA5}" srcOrd="0" destOrd="0" presId="urn:microsoft.com/office/officeart/2005/8/layout/cycle3"/>
    <dgm:cxn modelId="{2DA94F71-E20F-1346-92B9-8DF00D2FA12E}" type="presOf" srcId="{18015837-14A8-2C44-9242-7CE7658BEEE1}" destId="{3D8FEDBB-D206-5D4A-9294-683B3EEDD6D1}" srcOrd="0" destOrd="0" presId="urn:microsoft.com/office/officeart/2005/8/layout/cycle3"/>
    <dgm:cxn modelId="{19FD6027-080E-D341-A9FE-37F9B8104D84}" type="presOf" srcId="{A02D6D3C-FB7F-064C-964B-A2D3F48D86D3}" destId="{7BD16996-CE10-D541-85CE-5BF5FFDF86DB}" srcOrd="0" destOrd="0" presId="urn:microsoft.com/office/officeart/2005/8/layout/cycle3"/>
    <dgm:cxn modelId="{F6D0E33A-C2BD-C745-A796-06455DF2FA6F}" type="presOf" srcId="{2573BB7B-DC22-B846-8ABD-9BD3040C6A42}" destId="{5A228146-9CB7-5D46-9F90-42511259DC9E}" srcOrd="0" destOrd="0" presId="urn:microsoft.com/office/officeart/2005/8/layout/cycle3"/>
    <dgm:cxn modelId="{7C3E4224-64F0-D048-94A1-C99793ACC1B7}" srcId="{0F0BCFC9-E907-44BB-B040-84A91425361E}" destId="{8F667D5A-83B3-314E-B6A7-20442E7B6F35}" srcOrd="6" destOrd="0" parTransId="{0AFB7276-99DE-5647-850E-5C1A1C923628}" sibTransId="{3558F2D4-9B8B-B14F-B1D2-EEC5B96FFFC1}"/>
    <dgm:cxn modelId="{2E3551A9-C836-054A-A1D0-9D2D03AB0734}" type="presOf" srcId="{C5B2043C-1108-2F42-86AC-BDB3AE083C53}" destId="{FFAB6B8A-23F8-4C42-A0F8-0E4998B9B093}" srcOrd="0" destOrd="0" presId="urn:microsoft.com/office/officeart/2005/8/layout/cycle3"/>
    <dgm:cxn modelId="{8724F118-34BA-8E4F-91F8-A66E8AB44301}" srcId="{0F0BCFC9-E907-44BB-B040-84A91425361E}" destId="{0B337E40-A891-EF4B-B5E2-4C53CE47E213}" srcOrd="1" destOrd="0" parTransId="{F46365B0-A3E4-4049-B8C4-6D5812A3775B}" sibTransId="{883FD2D4-3819-1F4D-B625-41BD2348D320}"/>
    <dgm:cxn modelId="{CAB9ACD6-18D9-824A-A9B0-879ED3EB7A7D}" srcId="{0F0BCFC9-E907-44BB-B040-84A91425361E}" destId="{2573BB7B-DC22-B846-8ABD-9BD3040C6A42}" srcOrd="2" destOrd="0" parTransId="{A720C206-B4FB-264F-99C7-A9297E48F676}" sibTransId="{054FA751-20A2-4649-8979-1137CE8B77CE}"/>
    <dgm:cxn modelId="{4B2BD18D-E8A0-8246-B96F-137780061447}" srcId="{0F0BCFC9-E907-44BB-B040-84A91425361E}" destId="{C5B2043C-1108-2F42-86AC-BDB3AE083C53}" srcOrd="3" destOrd="0" parTransId="{222D8073-7CC1-8941-AE3A-DD099BDD8F6D}" sibTransId="{AB02C536-D9A1-6840-88F4-0D212CAC19C1}"/>
    <dgm:cxn modelId="{7B41FAB3-30DB-4F43-825A-B75E712740BA}" srcId="{0F0BCFC9-E907-44BB-B040-84A91425361E}" destId="{C15360ED-53DB-4DC6-8F52-AA7DFE1A55E4}" srcOrd="0" destOrd="0" parTransId="{0B0A665E-AB39-45BF-97A4-06EFC6888B1F}" sibTransId="{71CA1A92-023F-4B15-B63E-0E44AA50F87B}"/>
    <dgm:cxn modelId="{D0D0CA96-FC21-EF40-B2CC-5E0E4DD8EEF2}" type="presOf" srcId="{0B337E40-A891-EF4B-B5E2-4C53CE47E213}" destId="{E28CA601-1123-E840-B918-A7671CC1F044}" srcOrd="0" destOrd="0" presId="urn:microsoft.com/office/officeart/2005/8/layout/cycle3"/>
    <dgm:cxn modelId="{0CB9827D-8552-4F4C-A4BC-7437B2EC169D}" type="presOf" srcId="{B19257C7-1126-8442-A231-5A8B0423ABE6}" destId="{1970C42D-9776-6646-B706-87348FE7AA95}" srcOrd="0" destOrd="0" presId="urn:microsoft.com/office/officeart/2005/8/layout/cycle3"/>
    <dgm:cxn modelId="{C062EB92-FA53-0C40-9A12-8DA5E7464EB0}" srcId="{0F0BCFC9-E907-44BB-B040-84A91425361E}" destId="{B19257C7-1126-8442-A231-5A8B0423ABE6}" srcOrd="7" destOrd="0" parTransId="{BB7E2653-FA48-7745-9903-4EA37B1E4B39}" sibTransId="{9354D23B-FEC7-E946-9EBD-04005FF3234A}"/>
    <dgm:cxn modelId="{40B0DB74-4F5D-674D-AF5D-E805477320FE}" type="presOf" srcId="{C15360ED-53DB-4DC6-8F52-AA7DFE1A55E4}" destId="{0448DDB1-26E6-4C44-9752-597BFCD51197}" srcOrd="0" destOrd="0" presId="urn:microsoft.com/office/officeart/2005/8/layout/cycle3"/>
    <dgm:cxn modelId="{201FBD2B-6C8D-CC4E-B369-0E132DE3BFFF}" type="presParOf" srcId="{D6BAEA31-B4ED-4409-8993-524BEEC97A7C}" destId="{4BC7E207-EDDC-4C6D-B720-01EA62612E50}" srcOrd="0" destOrd="0" presId="urn:microsoft.com/office/officeart/2005/8/layout/cycle3"/>
    <dgm:cxn modelId="{ABF91468-0F57-0D47-BEE4-6B848FC86A18}" type="presParOf" srcId="{4BC7E207-EDDC-4C6D-B720-01EA62612E50}" destId="{0448DDB1-26E6-4C44-9752-597BFCD51197}" srcOrd="0" destOrd="0" presId="urn:microsoft.com/office/officeart/2005/8/layout/cycle3"/>
    <dgm:cxn modelId="{45701CD3-DAE8-234C-B7CC-92EF76E456F3}" type="presParOf" srcId="{4BC7E207-EDDC-4C6D-B720-01EA62612E50}" destId="{CAFD1F5A-52D5-4574-9868-F570C292AEA5}" srcOrd="1" destOrd="0" presId="urn:microsoft.com/office/officeart/2005/8/layout/cycle3"/>
    <dgm:cxn modelId="{4CDA30FD-566A-A141-A6E9-41899047721C}" type="presParOf" srcId="{4BC7E207-EDDC-4C6D-B720-01EA62612E50}" destId="{E28CA601-1123-E840-B918-A7671CC1F044}" srcOrd="2" destOrd="0" presId="urn:microsoft.com/office/officeart/2005/8/layout/cycle3"/>
    <dgm:cxn modelId="{5CA34901-4F99-A24F-BE50-27E752C9B7CC}" type="presParOf" srcId="{4BC7E207-EDDC-4C6D-B720-01EA62612E50}" destId="{5A228146-9CB7-5D46-9F90-42511259DC9E}" srcOrd="3" destOrd="0" presId="urn:microsoft.com/office/officeart/2005/8/layout/cycle3"/>
    <dgm:cxn modelId="{DCEFC9A8-B279-AF47-8475-E3153F09C2AB}" type="presParOf" srcId="{4BC7E207-EDDC-4C6D-B720-01EA62612E50}" destId="{FFAB6B8A-23F8-4C42-A0F8-0E4998B9B093}" srcOrd="4" destOrd="0" presId="urn:microsoft.com/office/officeart/2005/8/layout/cycle3"/>
    <dgm:cxn modelId="{4B3FB811-0E5B-CD45-BDF2-124A8A7614C8}" type="presParOf" srcId="{4BC7E207-EDDC-4C6D-B720-01EA62612E50}" destId="{7BD16996-CE10-D541-85CE-5BF5FFDF86DB}" srcOrd="5" destOrd="0" presId="urn:microsoft.com/office/officeart/2005/8/layout/cycle3"/>
    <dgm:cxn modelId="{35138B8D-713D-C949-A451-01AB8B8FD9AD}" type="presParOf" srcId="{4BC7E207-EDDC-4C6D-B720-01EA62612E50}" destId="{3D8FEDBB-D206-5D4A-9294-683B3EEDD6D1}" srcOrd="6" destOrd="0" presId="urn:microsoft.com/office/officeart/2005/8/layout/cycle3"/>
    <dgm:cxn modelId="{D5075906-AB25-AA4E-938F-9422B391A20F}" type="presParOf" srcId="{4BC7E207-EDDC-4C6D-B720-01EA62612E50}" destId="{1A047ABB-1305-FD49-8C7B-D23A865C40B7}" srcOrd="7" destOrd="0" presId="urn:microsoft.com/office/officeart/2005/8/layout/cycle3"/>
    <dgm:cxn modelId="{7DA958DB-267B-9A47-8CBF-DBAC2C5462A4}" type="presParOf" srcId="{4BC7E207-EDDC-4C6D-B720-01EA62612E50}" destId="{1970C42D-9776-6646-B706-87348FE7AA95}"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D1F5A-52D5-4574-9868-F570C292AEA5}">
      <dsp:nvSpPr>
        <dsp:cNvPr id="0" name=""/>
        <dsp:cNvSpPr/>
      </dsp:nvSpPr>
      <dsp:spPr>
        <a:xfrm>
          <a:off x="845020" y="-28695"/>
          <a:ext cx="6168179" cy="3359922"/>
        </a:xfrm>
        <a:prstGeom prst="circularArrow">
          <a:avLst>
            <a:gd name="adj1" fmla="val 5544"/>
            <a:gd name="adj2" fmla="val 330680"/>
            <a:gd name="adj3" fmla="val 14642325"/>
            <a:gd name="adj4" fmla="val 16878162"/>
            <a:gd name="adj5" fmla="val 5757"/>
          </a:avLst>
        </a:prstGeom>
        <a:solidFill>
          <a:schemeClr val="bg1">
            <a:lumMod val="65000"/>
          </a:schemeClr>
        </a:solidFill>
        <a:ln>
          <a:noFill/>
        </a:ln>
        <a:effectLst/>
      </dsp:spPr>
      <dsp:style>
        <a:lnRef idx="0">
          <a:scrgbClr r="0" g="0" b="0"/>
        </a:lnRef>
        <a:fillRef idx="1">
          <a:scrgbClr r="0" g="0" b="0"/>
        </a:fillRef>
        <a:effectRef idx="0">
          <a:scrgbClr r="0" g="0" b="0"/>
        </a:effectRef>
        <a:fontRef idx="minor"/>
      </dsp:style>
    </dsp:sp>
    <dsp:sp modelId="{0448DDB1-26E6-4C44-9752-597BFCD51197}">
      <dsp:nvSpPr>
        <dsp:cNvPr id="0" name=""/>
        <dsp:cNvSpPr/>
      </dsp:nvSpPr>
      <dsp:spPr>
        <a:xfrm>
          <a:off x="3453319" y="1256"/>
          <a:ext cx="951581" cy="475790"/>
        </a:xfrm>
        <a:prstGeom prst="roundRect">
          <a:avLst/>
        </a:prstGeom>
        <a:solidFill>
          <a:srgbClr val="8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fr-FR" sz="1050" kern="1200" dirty="0" smtClean="0"/>
            <a:t>Parlez clairement et lentement</a:t>
          </a:r>
          <a:endParaRPr lang="en-IE" sz="1050" kern="1200" dirty="0"/>
        </a:p>
      </dsp:txBody>
      <dsp:txXfrm>
        <a:off x="3476545" y="24482"/>
        <a:ext cx="905129" cy="429338"/>
      </dsp:txXfrm>
    </dsp:sp>
    <dsp:sp modelId="{E28CA601-1123-E840-B918-A7671CC1F044}">
      <dsp:nvSpPr>
        <dsp:cNvPr id="0" name=""/>
        <dsp:cNvSpPr/>
      </dsp:nvSpPr>
      <dsp:spPr>
        <a:xfrm>
          <a:off x="4466463" y="420915"/>
          <a:ext cx="951581" cy="475790"/>
        </a:xfrm>
        <a:prstGeom prst="roundRect">
          <a:avLst/>
        </a:prstGeom>
        <a:solidFill>
          <a:srgbClr val="8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fr-FR" sz="1050" kern="1200" dirty="0" smtClean="0"/>
            <a:t>Montrez du respect pour les autres</a:t>
          </a:r>
          <a:endParaRPr lang="en-IE" sz="1050" kern="1200" dirty="0"/>
        </a:p>
      </dsp:txBody>
      <dsp:txXfrm>
        <a:off x="4489689" y="444141"/>
        <a:ext cx="905129" cy="429338"/>
      </dsp:txXfrm>
    </dsp:sp>
    <dsp:sp modelId="{5A228146-9CB7-5D46-9F90-42511259DC9E}">
      <dsp:nvSpPr>
        <dsp:cNvPr id="0" name=""/>
        <dsp:cNvSpPr/>
      </dsp:nvSpPr>
      <dsp:spPr>
        <a:xfrm>
          <a:off x="4886122" y="1434059"/>
          <a:ext cx="951581" cy="475790"/>
        </a:xfrm>
        <a:prstGeom prst="roundRect">
          <a:avLst/>
        </a:prstGeom>
        <a:solidFill>
          <a:srgbClr val="8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fr-FR" sz="1050" kern="1200" dirty="0" smtClean="0"/>
            <a:t>Poser des questions</a:t>
          </a:r>
          <a:endParaRPr lang="en-IE" sz="1050" kern="1200" dirty="0"/>
        </a:p>
      </dsp:txBody>
      <dsp:txXfrm>
        <a:off x="4909348" y="1457285"/>
        <a:ext cx="905129" cy="429338"/>
      </dsp:txXfrm>
    </dsp:sp>
    <dsp:sp modelId="{FFAB6B8A-23F8-4C42-A0F8-0E4998B9B093}">
      <dsp:nvSpPr>
        <dsp:cNvPr id="0" name=""/>
        <dsp:cNvSpPr/>
      </dsp:nvSpPr>
      <dsp:spPr>
        <a:xfrm>
          <a:off x="4466463" y="2447204"/>
          <a:ext cx="951581" cy="475790"/>
        </a:xfrm>
        <a:prstGeom prst="roundRect">
          <a:avLst/>
        </a:prstGeom>
        <a:solidFill>
          <a:srgbClr val="8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fr-FR" sz="1050" kern="1200" dirty="0" smtClean="0"/>
            <a:t>Prévoyez du temps pour une réponse</a:t>
          </a:r>
          <a:endParaRPr lang="en-IE" sz="1050" kern="1200" dirty="0"/>
        </a:p>
      </dsp:txBody>
      <dsp:txXfrm>
        <a:off x="4489689" y="2470430"/>
        <a:ext cx="905129" cy="429338"/>
      </dsp:txXfrm>
    </dsp:sp>
    <dsp:sp modelId="{7BD16996-CE10-D541-85CE-5BF5FFDF86DB}">
      <dsp:nvSpPr>
        <dsp:cNvPr id="0" name=""/>
        <dsp:cNvSpPr/>
      </dsp:nvSpPr>
      <dsp:spPr>
        <a:xfrm>
          <a:off x="3453319" y="2866862"/>
          <a:ext cx="951581" cy="475790"/>
        </a:xfrm>
        <a:prstGeom prst="roundRect">
          <a:avLst/>
        </a:prstGeom>
        <a:solidFill>
          <a:srgbClr val="8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fr-FR" sz="1050" kern="1200" dirty="0" smtClean="0"/>
            <a:t>Évitez le jargon ou les métaphores</a:t>
          </a:r>
          <a:endParaRPr lang="en-IE" sz="1050" kern="1200" dirty="0"/>
        </a:p>
      </dsp:txBody>
      <dsp:txXfrm>
        <a:off x="3476545" y="2890088"/>
        <a:ext cx="905129" cy="429338"/>
      </dsp:txXfrm>
    </dsp:sp>
    <dsp:sp modelId="{3D8FEDBB-D206-5D4A-9294-683B3EEDD6D1}">
      <dsp:nvSpPr>
        <dsp:cNvPr id="0" name=""/>
        <dsp:cNvSpPr/>
      </dsp:nvSpPr>
      <dsp:spPr>
        <a:xfrm>
          <a:off x="2440174" y="2447204"/>
          <a:ext cx="951581" cy="475790"/>
        </a:xfrm>
        <a:prstGeom prst="roundRect">
          <a:avLst/>
        </a:prstGeom>
        <a:solidFill>
          <a:srgbClr val="8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fr-FR" sz="1050" kern="1200" dirty="0" smtClean="0"/>
            <a:t>Vérifier les significations</a:t>
          </a:r>
          <a:endParaRPr lang="en-IE" sz="1050" kern="1200" dirty="0"/>
        </a:p>
      </dsp:txBody>
      <dsp:txXfrm>
        <a:off x="2463400" y="2470430"/>
        <a:ext cx="905129" cy="429338"/>
      </dsp:txXfrm>
    </dsp:sp>
    <dsp:sp modelId="{1A047ABB-1305-FD49-8C7B-D23A865C40B7}">
      <dsp:nvSpPr>
        <dsp:cNvPr id="0" name=""/>
        <dsp:cNvSpPr/>
      </dsp:nvSpPr>
      <dsp:spPr>
        <a:xfrm>
          <a:off x="2020516" y="1434059"/>
          <a:ext cx="951581" cy="475790"/>
        </a:xfrm>
        <a:prstGeom prst="roundRect">
          <a:avLst/>
        </a:prstGeom>
        <a:solidFill>
          <a:srgbClr val="8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fr-FR" sz="1050" kern="1200" dirty="0" smtClean="0"/>
            <a:t>Être favorable</a:t>
          </a:r>
          <a:endParaRPr lang="en-IE" sz="1050" kern="1200" dirty="0"/>
        </a:p>
      </dsp:txBody>
      <dsp:txXfrm>
        <a:off x="2043742" y="1457285"/>
        <a:ext cx="905129" cy="429338"/>
      </dsp:txXfrm>
    </dsp:sp>
    <dsp:sp modelId="{1970C42D-9776-6646-B706-87348FE7AA95}">
      <dsp:nvSpPr>
        <dsp:cNvPr id="0" name=""/>
        <dsp:cNvSpPr/>
      </dsp:nvSpPr>
      <dsp:spPr>
        <a:xfrm>
          <a:off x="2440174" y="420915"/>
          <a:ext cx="951581" cy="475790"/>
        </a:xfrm>
        <a:prstGeom prst="roundRect">
          <a:avLst/>
        </a:prstGeom>
        <a:solidFill>
          <a:srgbClr val="800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fr-FR" sz="1050" kern="1200" dirty="0" smtClean="0"/>
            <a:t>Évitez de faire des suppositions</a:t>
          </a:r>
          <a:endParaRPr lang="en-IE" sz="1050" kern="1200" dirty="0"/>
        </a:p>
      </dsp:txBody>
      <dsp:txXfrm>
        <a:off x="2463400" y="444141"/>
        <a:ext cx="905129" cy="42933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E4443E-63C9-044B-810B-A0608C503E00}" type="datetimeFigureOut">
              <a:rPr lang="fr-FR" smtClean="0"/>
              <a:t>14/10/2018</a:t>
            </a:fld>
            <a:endParaRPr lang="fr-FR"/>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E6F66C-A5E2-C848-88D2-C44792C8EBE0}" type="slidenum">
              <a:rPr lang="fr-FR" smtClean="0"/>
              <a:t>‹n.›</a:t>
            </a:fld>
            <a:endParaRPr lang="fr-FR"/>
          </a:p>
        </p:txBody>
      </p:sp>
    </p:spTree>
    <p:extLst>
      <p:ext uri="{BB962C8B-B14F-4D97-AF65-F5344CB8AC3E}">
        <p14:creationId xmlns:p14="http://schemas.microsoft.com/office/powerpoint/2010/main" val="1052004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0917590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Les communications jouent un si grand rôle dans nos vies aujourd'hui.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Il est difficile de penser à une activité où les communications ne sont pas présentes.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Dans les communautés de plus en plus diversifiées qui caractérisent aujourd'hui tous les pays d'Europe, les communications efficaces jouent un rôle central dans la mise en relation entre des personnes issues de milieux culturels et ethniques différents.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Grâce à cette communication, on construit des relations enrichissantes ; on crée une société bienveillante et respectueuse ; et les personnes de toutes les ethnies peuvent atteindre le bonheur dans leurs vies. Les communications efficaces jouent un rôle majeur dans la réalisation de tous nos objectifs</a:t>
            </a:r>
            <a:r>
              <a:rPr lang="it-IT" dirty="0" smtClean="0">
                <a:effectLst/>
              </a:rPr>
              <a:t> </a:t>
            </a:r>
            <a:endParaRPr lang="en-GB" noProof="0" dirty="0"/>
          </a:p>
        </p:txBody>
      </p:sp>
    </p:spTree>
    <p:extLst>
      <p:ext uri="{BB962C8B-B14F-4D97-AF65-F5344CB8AC3E}">
        <p14:creationId xmlns:p14="http://schemas.microsoft.com/office/powerpoint/2010/main" val="2488136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Le contexte culturel d'un individu influe sur la façon dont il communique et sur la façon dont il se perçoit. </a:t>
            </a: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cultures collectivistes qui se trouvent surtout en Asie et en Afrique soulignent la prévalence des besoins et des objectifs du groupe dans son ensemble sur les besoins et les souhaits individuels. Les personnes issues de culture collectiviste sont plus susceptibles de se percevoir comme liées aux autres et se définissent souvent en fonction de leurs relations aux autres.</a:t>
            </a:r>
          </a:p>
          <a:p>
            <a:pPr>
              <a:buNone/>
            </a:pP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En revanche, les cultures individualistes qui prédominent en Europe, en Amérique et en Australie se caractérisent par la priorisation, ou l'accentuation, de l'individu sur l'ensemble du groupe. Ces cultures sont basées sur l’individu et se concentrent sur l’indépendance et les personnes vivant dans ces cultures sont distinctes les unes des autres, et se définissent en fonction de leurs traits personnels.</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Les pays culturellement riches et ceux culturellement pauvres sont des termes vulgaires pour décrire l’étendue des différences culturelles entre les sociétés. </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pays culturellement riches comme le Japon, la Chine, la France, l’Espagne et l’Italie sont des sociétés où les personnes ont créé des affinités sur une longue période de temps. De nombreux aspects du comportement culturel ne sont pas clairement définis car la plupart des membres savent quoi faire et quoi penser grâce à des années d'interaction les uns avec les autres. Contrairement à leurs homologues culturellement pauvres, ils ont tendance à préférer l'interaction verbale indirecte et comprendre les significations ancrées à de nombreux niveaux socioculturels différents et transmis à travers une myriade de signaux non verbaux. Les personnes de pays culturellement riche communiquent avec des messages simples qui sont souvent ambigus. Ils évitent généralement de dire non.</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pays culturellement pauvres comme la Suisse, l'Allemagne, la Suède, les États-Unis et le Royaume-Uni sont des sociétés où les gens ont tendance à avoir de nombreuses interactions, mais de courte durée ou pour une raison spécifique. Dans ces sociétés, il peut être nécessaire de décrire explicitement les comportements et les croyances culturelles afin que les personnes arrivant dans ce nouvel environnement culturel sachent comment se comporter. Dans les sociétés culturellement pauvres, les gens ont tendance à privilégier la communication verbale directe et à n’avoir qu’un seul niveau de compréhension. Les personnes issues de ces cultures sont généralement moins compétentes dans la lecture de signaux non verbaux et communiquent plutôt avec des messages très structurés qui sont clairs et concis. Ces personnes disent non directement. </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On ne peut jamais dire qu'une culture est « riche » ou « pauvre » parce que toutes les sociétés utilisent les deux modes, </a:t>
            </a:r>
            <a:r>
              <a:rPr lang="it-IT" sz="1100" kern="1200" dirty="0" smtClean="0">
                <a:solidFill>
                  <a:schemeClr val="tx1"/>
                </a:solidFill>
                <a:effectLst/>
                <a:latin typeface="+mn-lt"/>
                <a:ea typeface="+mn-ea"/>
                <a:cs typeface="+mn-cs"/>
              </a:rPr>
              <a:t>b</a:t>
            </a:r>
            <a:r>
              <a:rPr lang="fr-FR" sz="1100" kern="1200" dirty="0" err="1" smtClean="0">
                <a:solidFill>
                  <a:schemeClr val="tx1"/>
                </a:solidFill>
                <a:effectLst/>
                <a:latin typeface="+mn-lt"/>
                <a:ea typeface="+mn-ea"/>
                <a:cs typeface="+mn-cs"/>
              </a:rPr>
              <a:t>ien</a:t>
            </a:r>
            <a:r>
              <a:rPr lang="fr-FR" sz="1100" kern="1200" dirty="0" smtClean="0">
                <a:solidFill>
                  <a:schemeClr val="tx1"/>
                </a:solidFill>
                <a:effectLst/>
                <a:latin typeface="+mn-lt"/>
                <a:ea typeface="+mn-ea"/>
                <a:cs typeface="+mn-cs"/>
              </a:rPr>
              <a:t> que ces termes soient parfois utiles pour décrire certains aspects d'une culture.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La communication interculturelle peut être dynamique et enrichissante mais développer une compréhension des cultures et des comportements d'autres personnes peut aussi être un long chemin vers l'amélioration des relations et le renforcement de la solidarité. Pour réussir, il existe quelques principes de base que vous pouvez utiliser pour aider à améliorer vos compétences en communication interculturelle.</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Dans un contexte de communication interculturelle il est important de prendre votre temps pour parler clairement et lentement mais aussi éviter d'utiliser le jargon et les métaphores. Si vous n'êtes pas sûr de la réponse de votre interlocuteur, n'ayez pas peur de poser des questions. Il est tout aussi important que vous montriez du respect pour ceux avec qui vous essayez de communiquer. Assurez-vous de leur accorder suffisamment de temps pour répondre à vos questions. Les soutenir et les aider dans le processus de communication. Compte tenu des différences culturelles présentes, il est impératif que vous évitiez d’émettre des hypothèses et que vous clarifiez les questions ou les réponses sur lesquelles vous n'êtes pas sûr.</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Soyez patient. Travailler dans un environnement interculturel peut être quelque chose de frustrant et les évènements peuvent ne pas se dérouler comme prévu. La communication interculturelle peut être fastidieuse et certains comportements de votre homologue peuvent être inappropriés. Dans les efforts de communication interculturelle, il est important d'éviter les reproches et les conflits. Gardez un esprit positif, car cela peut aider à construire des stratégies et des solutions afin de résoudre des situations complexes.</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Cet exercice en ligne peut vous aider à développer des compétences et des aptitudes de communication interculturelle au sein de votre groupe. Faites le jeu d’expressions idiomatiques en groupe ou en ligne.</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36031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La communication est un processus bilatéral ! Vous devez recevoir des informations et transmettre un message. Cela représente l'écoute, la compréhension et la réflexion de ce que les gens essaient de vous dire, pas seulement en leur laissant savoir ce que vous pensez.</a:t>
            </a:r>
            <a:endParaRPr lang="it-IT"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9087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Beaucoup de personnes sont surprises d'apprendre que seulement 7% de notre communication est basée sur les mots parlés ; que 38% de notre communication est basée sur l'intonation de la voix ; et que 55% de notre communication est basée sur le comportement non verbal.</a:t>
            </a:r>
            <a:endParaRPr lang="it-IT"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7790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Chacun a son propre style de communication, et il existe des milliers et des milliers de variations dans les communications efficaces. </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1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Le plus important est que les personnes communiquent de manière sincère et honnête les unes avec les autres, dans un mode avec lequel ils sont le plus à l'aise. Peu de personnes peuvent communiquer efficacement d'une manière ou d'un mode qui ne leur convient pas personnellement ou naturellement.</a:t>
            </a:r>
            <a:endParaRPr lang="it-IT" sz="1100" kern="1200" dirty="0" smtClean="0">
              <a:solidFill>
                <a:schemeClr val="tx1"/>
              </a:solidFill>
              <a:effectLst/>
              <a:latin typeface="+mn-lt"/>
              <a:ea typeface="+mn-ea"/>
              <a:cs typeface="+mn-cs"/>
            </a:endParaRPr>
          </a:p>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171576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Les personnes ayant un style de communication passif ont tendance à éviter les conflits et peuvent s’effacer lorsqu'elles rencontrent une personne difficile ou très agressive. </a:t>
            </a:r>
          </a:p>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Les communicants passifs peuvent même se sentir intimidés par une personne qui exprime ses idées et ses besoins. </a:t>
            </a:r>
          </a:p>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Être un communicant passif ne signifie pas nécessairement que la personne n'a pas d'opinions fortes ; car c’est souvent qu’elles en ont.  </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1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Elles ne savent tout simplement pas exprimer leurs opinions par peur ; ou pour éviter de créer des tensions ; ou parfois par respect pour l'autre personne qu'elles ne voudraient pas offenser.</a:t>
            </a:r>
            <a:endParaRPr lang="it-IT" sz="1100" kern="1200" dirty="0" smtClean="0">
              <a:solidFill>
                <a:schemeClr val="tx1"/>
              </a:solidFill>
              <a:effectLst/>
              <a:latin typeface="+mn-lt"/>
              <a:ea typeface="+mn-ea"/>
              <a:cs typeface="+mn-cs"/>
            </a:endParaRPr>
          </a:p>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244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Les individus avec un mode de communication assertive partagent leurs opinions et leurs besoins, et sont généralement intéressés à entendre l'opinion et les besoins des autres avec lesquels ils interagissent. </a:t>
            </a:r>
          </a:p>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Souvent, ils sont directs, mais ils évitent d'être « brutalement honnête ». </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1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Il y a un intérêt à traiter une autre personne avec respect et intégrité, qui exprime honnêtement leurs opinions et sentiments sur un sujet donné. </a:t>
            </a:r>
          </a:p>
          <a:p>
            <a:pPr marL="0" marR="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Même lorsqu'il s'agit d'une personne décrite comme « difficile », les communicants affirmés continuent d'être sûrs d’eux et professionnels.</a:t>
            </a:r>
            <a:endParaRPr lang="it-IT" sz="1100" kern="1200" dirty="0" smtClean="0">
              <a:solidFill>
                <a:schemeClr val="tx1"/>
              </a:solidFill>
              <a:effectLst/>
              <a:latin typeface="+mn-lt"/>
              <a:ea typeface="+mn-ea"/>
              <a:cs typeface="+mn-cs"/>
            </a:endParaRPr>
          </a:p>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0309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fr-FR" sz="1100" kern="1200" dirty="0" smtClean="0">
                <a:solidFill>
                  <a:schemeClr val="tx1"/>
                </a:solidFill>
                <a:effectLst/>
                <a:latin typeface="+mn-lt"/>
                <a:ea typeface="+mn-ea"/>
                <a:cs typeface="+mn-cs"/>
              </a:rPr>
              <a:t>Les personnes ayant un style de communication agressif ont tendance à « marcher sur tous les autres » et ne semblent pas se soucier de l'autre personne.  </a:t>
            </a:r>
          </a:p>
          <a:p>
            <a:pPr>
              <a:buNone/>
            </a:pPr>
            <a:r>
              <a:rPr lang="fr-FR" sz="1100" kern="1200" dirty="0" smtClean="0">
                <a:solidFill>
                  <a:schemeClr val="tx1"/>
                </a:solidFill>
                <a:effectLst/>
                <a:latin typeface="+mn-lt"/>
                <a:ea typeface="+mn-ea"/>
                <a:cs typeface="+mn-cs"/>
              </a:rPr>
              <a:t>Elles ne se préoccupent que de leurs propres intérêts et s’assurent d’obtenir ce qu'elles veulent, souvent aux dépens de l'autre personne. </a:t>
            </a:r>
          </a:p>
          <a:p>
            <a:pPr>
              <a:buNone/>
            </a:pPr>
            <a:r>
              <a:rPr lang="fr-FR" sz="1100" kern="1200" dirty="0" smtClean="0">
                <a:solidFill>
                  <a:schemeClr val="tx1"/>
                </a:solidFill>
                <a:effectLst/>
                <a:latin typeface="+mn-lt"/>
                <a:ea typeface="+mn-ea"/>
                <a:cs typeface="+mn-cs"/>
              </a:rPr>
              <a:t>Inutile de dire que la personne adoptant ce style de communication peut causer des ravages dans les relations et la cohésion d’un groupe et elle est souvent la cause de conflits malsains et de conflits au sein d'un groupe. </a:t>
            </a:r>
          </a:p>
          <a:p>
            <a:pPr>
              <a:buNone/>
            </a:pPr>
            <a:r>
              <a:rPr lang="fr-FR" sz="1100" kern="1200" dirty="0" smtClean="0">
                <a:solidFill>
                  <a:schemeClr val="tx1"/>
                </a:solidFill>
                <a:effectLst/>
                <a:latin typeface="+mn-lt"/>
                <a:ea typeface="+mn-ea"/>
                <a:cs typeface="+mn-cs"/>
              </a:rPr>
              <a:t>Ce type de communicant est souvent considéré comme un tyran et un individu autoritaire car ils veulent être sûr que leur point de vue est exprimé</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27470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indent="0">
              <a:buNone/>
            </a:pPr>
            <a:r>
              <a:rPr lang="fr-FR" sz="1100" kern="1200" dirty="0" smtClean="0">
                <a:solidFill>
                  <a:schemeClr val="tx1"/>
                </a:solidFill>
                <a:effectLst/>
                <a:latin typeface="+mn-lt"/>
                <a:ea typeface="+mn-ea"/>
                <a:cs typeface="+mn-cs"/>
              </a:rPr>
              <a:t>Les compétences de communication efficaces sont considérées comme l'un des ensembles de compétences les plus indispensable qu’une personne doit acquérir. Il y a 5 choses simples que tous les grands communicants font. </a:t>
            </a:r>
          </a:p>
          <a:p>
            <a:pPr marL="171450" indent="-171450"/>
            <a:r>
              <a:rPr lang="fr-FR" sz="1100" kern="1200" dirty="0" smtClean="0">
                <a:solidFill>
                  <a:schemeClr val="tx1"/>
                </a:solidFill>
                <a:effectLst/>
                <a:latin typeface="+mn-lt"/>
                <a:ea typeface="+mn-ea"/>
                <a:cs typeface="+mn-cs"/>
              </a:rPr>
              <a:t>Numéro 1 – ils parlent avec clarté et charisme en planifiant et structurant leur message ; en l'adaptant pour s'assurer qu'il est pertinent pour un public précis ; en étant clair sur le sujet sur lequel il communique ; en le présentant d'une manière et dans un format approprié.</a:t>
            </a:r>
            <a:endParaRPr lang="it-IT" sz="1100" kern="1200" dirty="0" smtClean="0">
              <a:solidFill>
                <a:schemeClr val="tx1"/>
              </a:solidFill>
              <a:effectLst/>
              <a:latin typeface="+mn-lt"/>
              <a:ea typeface="+mn-ea"/>
              <a:cs typeface="+mn-cs"/>
            </a:endParaRPr>
          </a:p>
          <a:p>
            <a:pPr marL="171450" indent="-171450"/>
            <a:r>
              <a:rPr lang="fr-FR" sz="1100" kern="1200" dirty="0" smtClean="0">
                <a:solidFill>
                  <a:schemeClr val="tx1"/>
                </a:solidFill>
                <a:effectLst/>
                <a:latin typeface="+mn-lt"/>
                <a:ea typeface="+mn-ea"/>
                <a:cs typeface="+mn-cs"/>
              </a:rPr>
              <a:t>Numéro 2 – ils privilégient une vision commune qui contribue à permettre une communication ouverte ; créent un ensemble de pensée uniforme afin que chacun puisse le partager ; incitent les gens à penser qu'ils ont un rôle actif dans ce qui est proposé</a:t>
            </a:r>
            <a:endParaRPr lang="it-IT" sz="1100" kern="1200" dirty="0" smtClean="0">
              <a:solidFill>
                <a:schemeClr val="tx1"/>
              </a:solidFill>
              <a:effectLst/>
              <a:latin typeface="+mn-lt"/>
              <a:ea typeface="+mn-ea"/>
              <a:cs typeface="+mn-cs"/>
            </a:endParaRPr>
          </a:p>
          <a:p>
            <a:pPr marL="171450" indent="-171450"/>
            <a:r>
              <a:rPr lang="fr-FR" sz="1100" kern="1200" dirty="0" smtClean="0">
                <a:solidFill>
                  <a:schemeClr val="tx1"/>
                </a:solidFill>
                <a:effectLst/>
                <a:latin typeface="+mn-lt"/>
                <a:ea typeface="+mn-ea"/>
                <a:cs typeface="+mn-cs"/>
              </a:rPr>
              <a:t>Numéro 3 – ils écoutent en faisant preuve d’une capacité d’écoute active exemplaire qui leur permet d’entendre et d’interpréter ce que les personnes leur disent et de rechercher de la clarté dans toutes les interactions. Cela encourage une communication plus ouverte, car les autres membres du groupe se sentent plus à l’aise.</a:t>
            </a:r>
            <a:endParaRPr lang="it-IT" sz="1100" kern="1200" dirty="0" smtClean="0">
              <a:solidFill>
                <a:schemeClr val="tx1"/>
              </a:solidFill>
              <a:effectLst/>
              <a:latin typeface="+mn-lt"/>
              <a:ea typeface="+mn-ea"/>
              <a:cs typeface="+mn-cs"/>
            </a:endParaRPr>
          </a:p>
          <a:p>
            <a:pPr marL="171450" indent="-171450"/>
            <a:r>
              <a:rPr lang="fr-FR" sz="1100" kern="1200" dirty="0" smtClean="0">
                <a:solidFill>
                  <a:schemeClr val="tx1"/>
                </a:solidFill>
                <a:effectLst/>
                <a:latin typeface="+mn-lt"/>
                <a:ea typeface="+mn-ea"/>
                <a:cs typeface="+mn-cs"/>
              </a:rPr>
              <a:t>Numéro 4 – ils utilisent efficacement le langage corporel en adoptant des postures appropriées, en faisant usage du contact visuel si possible et en utilisant des gestes de main pour transmettre et renforcer le sens.</a:t>
            </a:r>
            <a:endParaRPr lang="it-IT" sz="1100" kern="1200" dirty="0" smtClean="0">
              <a:solidFill>
                <a:schemeClr val="tx1"/>
              </a:solidFill>
              <a:effectLst/>
              <a:latin typeface="+mn-lt"/>
              <a:ea typeface="+mn-ea"/>
              <a:cs typeface="+mn-cs"/>
            </a:endParaRPr>
          </a:p>
          <a:p>
            <a:pPr marL="171450" indent="-171450"/>
            <a:r>
              <a:rPr lang="fr-FR" sz="1100" kern="1200" dirty="0" smtClean="0">
                <a:solidFill>
                  <a:schemeClr val="tx1"/>
                </a:solidFill>
                <a:effectLst/>
                <a:latin typeface="+mn-lt"/>
                <a:ea typeface="+mn-ea"/>
                <a:cs typeface="+mn-cs"/>
              </a:rPr>
              <a:t>Numéro 5 – ils ont des connaissances politiques et culturelles, leur permettant d’éliminer les obstacles à une communication efficace et d’augmenter la possibilité de résultats positifs sur la communication. Un jugement politique sain et une conscience culturelle permettent qu'un simple message puisse plaire à un large public.</a:t>
            </a:r>
            <a:endParaRPr lang="it-IT" sz="1100" kern="1200" dirty="0" smtClean="0">
              <a:solidFill>
                <a:schemeClr val="tx1"/>
              </a:solidFill>
              <a:effectLst/>
              <a:latin typeface="+mn-lt"/>
              <a:ea typeface="+mn-ea"/>
              <a:cs typeface="+mn-cs"/>
            </a:endParaRPr>
          </a:p>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28541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pPr>
              <a:buFontTx/>
              <a:buNone/>
            </a:pPr>
            <a:r>
              <a:rPr lang="fr-FR" sz="1100" kern="1200" dirty="0" smtClean="0">
                <a:solidFill>
                  <a:schemeClr val="tx1"/>
                </a:solidFill>
                <a:effectLst/>
                <a:latin typeface="+mn-lt"/>
                <a:ea typeface="+mn-ea"/>
                <a:cs typeface="+mn-cs"/>
              </a:rPr>
              <a:t>Lorsque nous parlons de communication interculturelle, des couches de complexité supplémentaires viennent s’ajouter au processus de communication. Les barrières linguistiques sont immédiatement évidentes et reconnaissables, mais parler une multitude de langues différentes ne signifie pas nécessairement que vous êtes un communicant interculturel accompli</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3856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D5D85A"/>
        </a:solid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012325" y="2960550"/>
            <a:ext cx="5445900" cy="2405700"/>
          </a:xfrm>
          <a:prstGeom prst="rect">
            <a:avLst/>
          </a:prstGeom>
        </p:spPr>
        <p:txBody>
          <a:bodyPr wrap="square" lIns="91425" tIns="91425" rIns="91425" bIns="91425" anchor="b" anchorCtr="0"/>
          <a:lstStyle>
            <a:lvl1pPr lvl="0" algn="r">
              <a:spcBef>
                <a:spcPts val="0"/>
              </a:spcBef>
              <a:buSzPct val="100000"/>
              <a:defRPr sz="4800"/>
            </a:lvl1pPr>
            <a:lvl2pPr lvl="1" algn="r">
              <a:spcBef>
                <a:spcPts val="0"/>
              </a:spcBef>
              <a:buSzPct val="100000"/>
              <a:defRPr sz="6000"/>
            </a:lvl2pPr>
            <a:lvl3pPr lvl="2" algn="r">
              <a:spcBef>
                <a:spcPts val="0"/>
              </a:spcBef>
              <a:buSzPct val="100000"/>
              <a:defRPr sz="6000"/>
            </a:lvl3pPr>
            <a:lvl4pPr lvl="3" algn="r">
              <a:spcBef>
                <a:spcPts val="0"/>
              </a:spcBef>
              <a:buSzPct val="100000"/>
              <a:defRPr sz="6000"/>
            </a:lvl4pPr>
            <a:lvl5pPr lvl="4" algn="r">
              <a:spcBef>
                <a:spcPts val="0"/>
              </a:spcBef>
              <a:buSzPct val="100000"/>
              <a:defRPr sz="6000"/>
            </a:lvl5pPr>
            <a:lvl6pPr lvl="5" algn="r">
              <a:spcBef>
                <a:spcPts val="0"/>
              </a:spcBef>
              <a:buSzPct val="100000"/>
              <a:defRPr sz="6000"/>
            </a:lvl6pPr>
            <a:lvl7pPr lvl="6" algn="r">
              <a:spcBef>
                <a:spcPts val="0"/>
              </a:spcBef>
              <a:buSzPct val="100000"/>
              <a:defRPr sz="6000"/>
            </a:lvl7pPr>
            <a:lvl8pPr lvl="7" algn="r">
              <a:spcBef>
                <a:spcPts val="0"/>
              </a:spcBef>
              <a:buSzPct val="100000"/>
              <a:defRPr sz="6000"/>
            </a:lvl8pPr>
            <a:lvl9pPr lvl="8" algn="r">
              <a:spcBef>
                <a:spcPts val="0"/>
              </a:spcBef>
              <a:buSzPct val="100000"/>
              <a:defRPr sz="6000"/>
            </a:lvl9pPr>
          </a:lstStyle>
          <a:p>
            <a:r>
              <a:rPr lang="en-US" smtClean="0"/>
              <a:t>Click to edit Master title style</a:t>
            </a:r>
            <a:endParaRPr/>
          </a:p>
        </p:txBody>
      </p:sp>
      <p:sp>
        <p:nvSpPr>
          <p:cNvPr id="12" name="Shape 12"/>
          <p:cNvSpPr/>
          <p:nvPr/>
        </p:nvSpPr>
        <p:spPr>
          <a:xfrm>
            <a:off x="6208125" y="5619450"/>
            <a:ext cx="2250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91200" y="0"/>
            <a:ext cx="7761600" cy="1292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26" name="Shape 26"/>
          <p:cNvSpPr txBox="1">
            <a:spLocks noGrp="1"/>
          </p:cNvSpPr>
          <p:nvPr>
            <p:ph type="body" idx="1"/>
          </p:nvPr>
        </p:nvSpPr>
        <p:spPr>
          <a:xfrm>
            <a:off x="691200" y="1811604"/>
            <a:ext cx="7761600" cy="4412100"/>
          </a:xfrm>
          <a:prstGeom prst="rect">
            <a:avLst/>
          </a:prstGeom>
        </p:spPr>
        <p:txBody>
          <a:bodyPr wrap="square" lIns="91425" tIns="91425" rIns="91425" bIns="91425" anchor="t" anchorCtr="0"/>
          <a:lstStyle>
            <a:lvl1pPr lvl="0">
              <a:spcBef>
                <a:spcPts val="0"/>
              </a:spcBef>
              <a:buClr>
                <a:srgbClr val="D5D85A"/>
              </a:buClr>
              <a:defRPr/>
            </a:lvl1pPr>
            <a:lvl2pPr lvl="1">
              <a:spcBef>
                <a:spcPts val="0"/>
              </a:spcBef>
              <a:buClr>
                <a:srgbClr val="D5D85A"/>
              </a:buClr>
              <a:defRPr/>
            </a:lvl2pPr>
            <a:lvl3pPr lvl="2">
              <a:spcBef>
                <a:spcPts val="0"/>
              </a:spcBef>
              <a:buClr>
                <a:srgbClr val="D5D85A"/>
              </a:buClr>
              <a:defRPr/>
            </a:lvl3pPr>
            <a:lvl4pPr lvl="3">
              <a:spcBef>
                <a:spcPts val="0"/>
              </a:spcBef>
              <a:buClr>
                <a:srgbClr val="D5D85A"/>
              </a:buClr>
              <a:defRPr/>
            </a:lvl4pPr>
            <a:lvl5pPr lvl="4">
              <a:spcBef>
                <a:spcPts val="0"/>
              </a:spcBef>
              <a:buClr>
                <a:srgbClr val="D5D85A"/>
              </a:buClr>
              <a:defRPr/>
            </a:lvl5pPr>
            <a:lvl6pPr lvl="5">
              <a:spcBef>
                <a:spcPts val="0"/>
              </a:spcBef>
              <a:buClr>
                <a:srgbClr val="D5D85A"/>
              </a:buClr>
              <a:defRPr/>
            </a:lvl6pPr>
            <a:lvl7pPr lvl="6">
              <a:spcBef>
                <a:spcPts val="0"/>
              </a:spcBef>
              <a:buClr>
                <a:srgbClr val="D5D85A"/>
              </a:buClr>
              <a:defRPr/>
            </a:lvl7pPr>
            <a:lvl8pPr lvl="7">
              <a:spcBef>
                <a:spcPts val="0"/>
              </a:spcBef>
              <a:buClr>
                <a:srgbClr val="D5D85A"/>
              </a:buClr>
              <a:defRPr/>
            </a:lvl8pPr>
            <a:lvl9pPr lvl="8">
              <a:spcBef>
                <a:spcPts val="0"/>
              </a:spcBef>
              <a:buClr>
                <a:srgbClr val="D5D85A"/>
              </a:buClr>
              <a:defRPr/>
            </a:lvl9pPr>
          </a:lstStyle>
          <a:p>
            <a:pPr lvl="0"/>
            <a:r>
              <a:rPr lang="en-US" smtClean="0"/>
              <a:t>Click to edit Master text styles</a:t>
            </a:r>
          </a:p>
        </p:txBody>
      </p:sp>
      <p:sp>
        <p:nvSpPr>
          <p:cNvPr id="27" name="Shape 27"/>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8" name="Shape 28"/>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91200" y="634300"/>
            <a:ext cx="7761600" cy="6579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31" name="Shape 31"/>
          <p:cNvSpPr txBox="1">
            <a:spLocks noGrp="1"/>
          </p:cNvSpPr>
          <p:nvPr>
            <p:ph type="body" idx="1"/>
          </p:nvPr>
        </p:nvSpPr>
        <p:spPr>
          <a:xfrm>
            <a:off x="6912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Click to edit Master text styles</a:t>
            </a:r>
          </a:p>
        </p:txBody>
      </p:sp>
      <p:sp>
        <p:nvSpPr>
          <p:cNvPr id="32" name="Shape 32"/>
          <p:cNvSpPr txBox="1">
            <a:spLocks noGrp="1"/>
          </p:cNvSpPr>
          <p:nvPr>
            <p:ph type="body" idx="2"/>
          </p:nvPr>
        </p:nvSpPr>
        <p:spPr>
          <a:xfrm>
            <a:off x="46855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Click to edit Master text styles</a:t>
            </a:r>
          </a:p>
        </p:txBody>
      </p:sp>
      <p:sp>
        <p:nvSpPr>
          <p:cNvPr id="33" name="Shape 33"/>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34" name="Shape 34"/>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bg>
      <p:bgPr>
        <a:solidFill>
          <a:srgbClr val="D5D85A"/>
        </a:solidFill>
        <a:effectLst/>
      </p:bgPr>
    </p:bg>
    <p:spTree>
      <p:nvGrpSpPr>
        <p:cNvPr id="1" name="Shape 50"/>
        <p:cNvGrpSpPr/>
        <p:nvPr/>
      </p:nvGrpSpPr>
      <p:grpSpPr>
        <a:xfrm>
          <a:off x="0" y="0"/>
          <a:ext cx="0" cy="0"/>
          <a:chOff x="0" y="0"/>
          <a:chExt cx="0" cy="0"/>
        </a:xfrm>
      </p:grpSpPr>
      <p:sp>
        <p:nvSpPr>
          <p:cNvPr id="51" name="Shape 51"/>
          <p:cNvSpPr/>
          <p:nvPr/>
        </p:nvSpPr>
        <p:spPr>
          <a:xfrm>
            <a:off x="-4" y="6720300"/>
            <a:ext cx="9144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18572078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91200" y="634300"/>
            <a:ext cx="7761600" cy="657900"/>
          </a:xfrm>
          <a:prstGeom prst="rect">
            <a:avLst/>
          </a:prstGeom>
          <a:noFill/>
          <a:ln>
            <a:noFill/>
          </a:ln>
        </p:spPr>
        <p:txBody>
          <a:bodyPr wrap="square" lIns="91425" tIns="91425" rIns="91425" bIns="91425" anchor="b" anchorCtr="0"/>
          <a:lstStyle>
            <a:lvl1pPr lvl="0">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691200" y="1811604"/>
            <a:ext cx="7761600" cy="4412100"/>
          </a:xfrm>
          <a:prstGeom prst="rect">
            <a:avLst/>
          </a:prstGeom>
          <a:noFill/>
          <a:ln>
            <a:noFill/>
          </a:ln>
        </p:spPr>
        <p:txBody>
          <a:bodyPr wrap="square" lIns="91425" tIns="91425" rIns="91425" bIns="91425" anchor="t" anchorCtr="0"/>
          <a:lstStyle>
            <a:lvl1pPr lvl="0">
              <a:spcBef>
                <a:spcPts val="600"/>
              </a:spcBef>
              <a:buClr>
                <a:srgbClr val="D5D85A"/>
              </a:buClr>
              <a:buSzPct val="100000"/>
              <a:buFont typeface="Montserrat"/>
              <a:buChar char="▣"/>
              <a:defRPr sz="2400">
                <a:solidFill>
                  <a:srgbClr val="454F5B"/>
                </a:solidFill>
                <a:latin typeface="Montserrat"/>
                <a:ea typeface="Montserrat"/>
                <a:cs typeface="Montserrat"/>
                <a:sym typeface="Montserrat"/>
              </a:defRPr>
            </a:lvl1pPr>
            <a:lvl2pPr lvl="1">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2pPr>
            <a:lvl3pPr lvl="2">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3pPr>
            <a:lvl4pPr lvl="3">
              <a:spcBef>
                <a:spcPts val="360"/>
              </a:spcBef>
              <a:buClr>
                <a:srgbClr val="608643"/>
              </a:buClr>
              <a:buSzPct val="100000"/>
              <a:buFont typeface="Montserrat"/>
              <a:buChar char="●"/>
              <a:defRPr sz="1800">
                <a:solidFill>
                  <a:srgbClr val="454F5B"/>
                </a:solidFill>
                <a:latin typeface="Montserrat"/>
                <a:ea typeface="Montserrat"/>
                <a:cs typeface="Montserrat"/>
                <a:sym typeface="Montserrat"/>
              </a:defRPr>
            </a:lvl4pPr>
            <a:lvl5pPr lvl="4">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5pPr>
            <a:lvl6pPr lvl="5">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6pPr>
            <a:lvl7pPr lvl="6">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7pPr>
            <a:lvl8pPr lvl="7">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8pPr>
            <a:lvl9pPr lvl="8">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9pPr>
          </a:lstStyle>
          <a:p>
            <a:endParaRPr/>
          </a:p>
        </p:txBody>
      </p:sp>
      <p:pic>
        <p:nvPicPr>
          <p:cNvPr id="8" name="Shape 8" descr="engage.png"/>
          <p:cNvPicPr preferRelativeResize="0"/>
          <p:nvPr/>
        </p:nvPicPr>
        <p:blipFill>
          <a:blip r:embed="rId6">
            <a:alphaModFix/>
          </a:blip>
          <a:stretch>
            <a:fillRect/>
          </a:stretch>
        </p:blipFill>
        <p:spPr>
          <a:xfrm>
            <a:off x="6595543" y="229225"/>
            <a:ext cx="2230756" cy="1062975"/>
          </a:xfrm>
          <a:prstGeom prst="rect">
            <a:avLst/>
          </a:prstGeom>
          <a:noFill/>
          <a:ln>
            <a:noFill/>
          </a:ln>
        </p:spPr>
      </p:pic>
      <p:pic>
        <p:nvPicPr>
          <p:cNvPr id="9" name="Shape 9" descr="erasmusplus.png"/>
          <p:cNvPicPr preferRelativeResize="0"/>
          <p:nvPr/>
        </p:nvPicPr>
        <p:blipFill>
          <a:blip r:embed="rId7">
            <a:alphaModFix/>
          </a:blip>
          <a:stretch>
            <a:fillRect/>
          </a:stretch>
        </p:blipFill>
        <p:spPr>
          <a:xfrm>
            <a:off x="6454563" y="5966788"/>
            <a:ext cx="2371725" cy="676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8" r:id="rId4"/>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theidiomgame.eu/" TargetMode="External"/><Relationship Id="rId4" Type="http://schemas.openxmlformats.org/officeDocument/2006/relationships/image" Target="../media/image18.tmp"/><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tm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tm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tm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012325" y="2960550"/>
            <a:ext cx="5445900" cy="2405700"/>
          </a:xfrm>
          <a:prstGeom prst="rect">
            <a:avLst/>
          </a:prstGeom>
        </p:spPr>
        <p:txBody>
          <a:bodyPr wrap="square" lIns="91425" tIns="91425" rIns="91425" bIns="91425" anchor="b" anchorCtr="0">
            <a:noAutofit/>
          </a:bodyPr>
          <a:lstStyle/>
          <a:p>
            <a:pPr lvl="0"/>
            <a:r>
              <a:rPr lang="fr-FR" sz="4500" dirty="0" smtClean="0"/>
              <a:t>La </a:t>
            </a:r>
            <a:r>
              <a:rPr lang="fr-FR" sz="4500" dirty="0" smtClean="0"/>
              <a:t>Communication efficace</a:t>
            </a:r>
            <a:endParaRPr lang="en" sz="45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3" name="Title 2"/>
          <p:cNvSpPr>
            <a:spLocks noGrp="1"/>
          </p:cNvSpPr>
          <p:nvPr>
            <p:ph type="title"/>
          </p:nvPr>
        </p:nvSpPr>
        <p:spPr/>
        <p:txBody>
          <a:bodyPr/>
          <a:lstStyle/>
          <a:p>
            <a:r>
              <a:rPr lang="en-US" dirty="0"/>
              <a:t>Modes de communication </a:t>
            </a:r>
            <a:r>
              <a:rPr lang="en-US" dirty="0" err="1"/>
              <a:t>interculturels</a:t>
            </a:r>
            <a:endParaRPr lang="en-US" dirty="0"/>
          </a:p>
        </p:txBody>
      </p:sp>
      <p:sp>
        <p:nvSpPr>
          <p:cNvPr id="9" name="TextBox 8"/>
          <p:cNvSpPr txBox="1"/>
          <p:nvPr/>
        </p:nvSpPr>
        <p:spPr>
          <a:xfrm>
            <a:off x="675702" y="1929428"/>
            <a:ext cx="4196080" cy="3970318"/>
          </a:xfrm>
          <a:prstGeom prst="rect">
            <a:avLst/>
          </a:prstGeom>
          <a:noFill/>
        </p:spPr>
        <p:txBody>
          <a:bodyPr wrap="square" rtlCol="0">
            <a:spAutoFit/>
          </a:bodyPr>
          <a:lstStyle/>
          <a:p>
            <a:pPr>
              <a:lnSpc>
                <a:spcPct val="150000"/>
              </a:lnSpc>
            </a:pPr>
            <a:r>
              <a:rPr lang="fr-FR" b="1" dirty="0" smtClean="0">
                <a:solidFill>
                  <a:srgbClr val="800080"/>
                </a:solidFill>
                <a:latin typeface="Montserrat" charset="0"/>
                <a:ea typeface="Montserrat" charset="0"/>
                <a:cs typeface="Montserrat" charset="0"/>
              </a:rPr>
              <a:t>Les </a:t>
            </a:r>
            <a:r>
              <a:rPr lang="fr-FR" b="1" dirty="0">
                <a:solidFill>
                  <a:srgbClr val="800080"/>
                </a:solidFill>
                <a:latin typeface="Montserrat" charset="0"/>
                <a:ea typeface="Montserrat" charset="0"/>
                <a:cs typeface="Montserrat" charset="0"/>
              </a:rPr>
              <a:t>cultures collectivistes </a:t>
            </a:r>
            <a:endParaRPr lang="en-IE" b="1" dirty="0">
              <a:solidFill>
                <a:srgbClr val="80008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dirty="0" err="1">
                <a:solidFill>
                  <a:srgbClr val="800080"/>
                </a:solidFill>
                <a:latin typeface="Montserrat" charset="0"/>
                <a:ea typeface="Montserrat" charset="0"/>
                <a:cs typeface="Montserrat" charset="0"/>
              </a:rPr>
              <a:t>Moins</a:t>
            </a:r>
            <a:r>
              <a:rPr lang="en-IE" dirty="0">
                <a:solidFill>
                  <a:srgbClr val="800080"/>
                </a:solidFill>
                <a:latin typeface="Montserrat" charset="0"/>
                <a:ea typeface="Montserrat" charset="0"/>
                <a:cs typeface="Montserrat" charset="0"/>
              </a:rPr>
              <a:t> de concentration sur les interactions </a:t>
            </a:r>
            <a:r>
              <a:rPr lang="en-IE" dirty="0" err="1" smtClean="0">
                <a:solidFill>
                  <a:srgbClr val="800080"/>
                </a:solidFill>
                <a:latin typeface="Montserrat" charset="0"/>
                <a:ea typeface="Montserrat" charset="0"/>
                <a:cs typeface="Montserrat" charset="0"/>
              </a:rPr>
              <a:t>verbales</a:t>
            </a:r>
            <a:endParaRPr lang="en-IE" dirty="0" smtClean="0">
              <a:solidFill>
                <a:srgbClr val="80008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dirty="0" smtClean="0">
                <a:solidFill>
                  <a:srgbClr val="800080"/>
                </a:solidFill>
                <a:latin typeface="Montserrat" charset="0"/>
                <a:ea typeface="Montserrat" charset="0"/>
                <a:cs typeface="Montserrat" charset="0"/>
              </a:rPr>
              <a:t>Plus </a:t>
            </a:r>
            <a:r>
              <a:rPr lang="en-IE" dirty="0" err="1">
                <a:solidFill>
                  <a:srgbClr val="800080"/>
                </a:solidFill>
                <a:latin typeface="Montserrat" charset="0"/>
                <a:ea typeface="Montserrat" charset="0"/>
                <a:cs typeface="Montserrat" charset="0"/>
              </a:rPr>
              <a:t>d'attention</a:t>
            </a:r>
            <a:r>
              <a:rPr lang="en-IE" dirty="0">
                <a:solidFill>
                  <a:srgbClr val="800080"/>
                </a:solidFill>
                <a:latin typeface="Montserrat" charset="0"/>
                <a:ea typeface="Montserrat" charset="0"/>
                <a:cs typeface="Montserrat" charset="0"/>
              </a:rPr>
              <a:t> </a:t>
            </a:r>
            <a:r>
              <a:rPr lang="en-IE" dirty="0" err="1">
                <a:solidFill>
                  <a:srgbClr val="800080"/>
                </a:solidFill>
                <a:latin typeface="Montserrat" charset="0"/>
                <a:ea typeface="Montserrat" charset="0"/>
                <a:cs typeface="Montserrat" charset="0"/>
              </a:rPr>
              <a:t>portée</a:t>
            </a:r>
            <a:r>
              <a:rPr lang="en-IE" dirty="0">
                <a:solidFill>
                  <a:srgbClr val="800080"/>
                </a:solidFill>
                <a:latin typeface="Montserrat" charset="0"/>
                <a:ea typeface="Montserrat" charset="0"/>
                <a:cs typeface="Montserrat" charset="0"/>
              </a:rPr>
              <a:t> aux interactions non </a:t>
            </a:r>
            <a:r>
              <a:rPr lang="en-IE" dirty="0" err="1" smtClean="0">
                <a:solidFill>
                  <a:srgbClr val="800080"/>
                </a:solidFill>
                <a:latin typeface="Montserrat" charset="0"/>
                <a:ea typeface="Montserrat" charset="0"/>
                <a:cs typeface="Montserrat" charset="0"/>
              </a:rPr>
              <a:t>verbales</a:t>
            </a:r>
            <a:endParaRPr lang="en-IE" dirty="0" smtClean="0">
              <a:solidFill>
                <a:srgbClr val="80008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dirty="0" err="1" smtClean="0">
                <a:solidFill>
                  <a:srgbClr val="800080"/>
                </a:solidFill>
                <a:latin typeface="Montserrat" charset="0"/>
                <a:ea typeface="Montserrat" charset="0"/>
                <a:cs typeface="Montserrat" charset="0"/>
              </a:rPr>
              <a:t>Communiquent</a:t>
            </a:r>
            <a:r>
              <a:rPr lang="en-IE" dirty="0" smtClean="0">
                <a:solidFill>
                  <a:srgbClr val="800080"/>
                </a:solidFill>
                <a:latin typeface="Montserrat" charset="0"/>
                <a:ea typeface="Montserrat" charset="0"/>
                <a:cs typeface="Montserrat" charset="0"/>
              </a:rPr>
              <a:t> </a:t>
            </a:r>
            <a:r>
              <a:rPr lang="en-IE" dirty="0" err="1">
                <a:solidFill>
                  <a:srgbClr val="800080"/>
                </a:solidFill>
                <a:latin typeface="Montserrat" charset="0"/>
                <a:ea typeface="Montserrat" charset="0"/>
                <a:cs typeface="Montserrat" charset="0"/>
              </a:rPr>
              <a:t>souvent</a:t>
            </a:r>
            <a:r>
              <a:rPr lang="en-IE" dirty="0">
                <a:solidFill>
                  <a:srgbClr val="800080"/>
                </a:solidFill>
                <a:latin typeface="Montserrat" charset="0"/>
                <a:ea typeface="Montserrat" charset="0"/>
                <a:cs typeface="Montserrat" charset="0"/>
              </a:rPr>
              <a:t> </a:t>
            </a:r>
            <a:r>
              <a:rPr lang="en-IE" dirty="0" err="1">
                <a:solidFill>
                  <a:srgbClr val="800080"/>
                </a:solidFill>
                <a:latin typeface="Montserrat" charset="0"/>
                <a:ea typeface="Montserrat" charset="0"/>
                <a:cs typeface="Montserrat" charset="0"/>
              </a:rPr>
              <a:t>en</a:t>
            </a:r>
            <a:r>
              <a:rPr lang="en-IE" dirty="0">
                <a:solidFill>
                  <a:srgbClr val="800080"/>
                </a:solidFill>
                <a:latin typeface="Montserrat" charset="0"/>
                <a:ea typeface="Montserrat" charset="0"/>
                <a:cs typeface="Montserrat" charset="0"/>
              </a:rPr>
              <a:t> </a:t>
            </a:r>
            <a:r>
              <a:rPr lang="en-IE" dirty="0" err="1">
                <a:solidFill>
                  <a:srgbClr val="800080"/>
                </a:solidFill>
                <a:latin typeface="Montserrat" charset="0"/>
                <a:ea typeface="Montserrat" charset="0"/>
                <a:cs typeface="Montserrat" charset="0"/>
              </a:rPr>
              <a:t>utilisant</a:t>
            </a:r>
            <a:r>
              <a:rPr lang="en-IE" dirty="0">
                <a:solidFill>
                  <a:srgbClr val="800080"/>
                </a:solidFill>
                <a:latin typeface="Montserrat" charset="0"/>
                <a:ea typeface="Montserrat" charset="0"/>
                <a:cs typeface="Montserrat" charset="0"/>
              </a:rPr>
              <a:t> un style </a:t>
            </a:r>
            <a:r>
              <a:rPr lang="en-IE" dirty="0" smtClean="0">
                <a:solidFill>
                  <a:srgbClr val="800080"/>
                </a:solidFill>
                <a:latin typeface="Montserrat" charset="0"/>
                <a:ea typeface="Montserrat" charset="0"/>
                <a:cs typeface="Montserrat" charset="0"/>
              </a:rPr>
              <a:t>indirect</a:t>
            </a:r>
          </a:p>
          <a:p>
            <a:pPr marL="285750" indent="-285750">
              <a:lnSpc>
                <a:spcPct val="150000"/>
              </a:lnSpc>
              <a:buFont typeface="Arial" panose="020B0604020202020204" pitchFamily="34" charset="0"/>
              <a:buChar char="•"/>
            </a:pPr>
            <a:r>
              <a:rPr lang="en-IE" dirty="0" smtClean="0">
                <a:solidFill>
                  <a:srgbClr val="800080"/>
                </a:solidFill>
                <a:latin typeface="Montserrat" charset="0"/>
                <a:ea typeface="Montserrat" charset="0"/>
                <a:cs typeface="Montserrat" charset="0"/>
              </a:rPr>
              <a:t>Le </a:t>
            </a:r>
            <a:r>
              <a:rPr lang="en-IE" dirty="0" err="1">
                <a:solidFill>
                  <a:srgbClr val="800080"/>
                </a:solidFill>
                <a:latin typeface="Montserrat" charset="0"/>
                <a:ea typeface="Montserrat" charset="0"/>
                <a:cs typeface="Montserrat" charset="0"/>
              </a:rPr>
              <a:t>contexte</a:t>
            </a:r>
            <a:r>
              <a:rPr lang="en-IE" dirty="0">
                <a:solidFill>
                  <a:srgbClr val="800080"/>
                </a:solidFill>
                <a:latin typeface="Montserrat" charset="0"/>
                <a:ea typeface="Montserrat" charset="0"/>
                <a:cs typeface="Montserrat" charset="0"/>
              </a:rPr>
              <a:t> de la communication </a:t>
            </a:r>
            <a:r>
              <a:rPr lang="en-IE" dirty="0" err="1">
                <a:solidFill>
                  <a:srgbClr val="800080"/>
                </a:solidFill>
                <a:latin typeface="Montserrat" charset="0"/>
                <a:ea typeface="Montserrat" charset="0"/>
                <a:cs typeface="Montserrat" charset="0"/>
              </a:rPr>
              <a:t>est</a:t>
            </a:r>
            <a:r>
              <a:rPr lang="en-IE" dirty="0">
                <a:solidFill>
                  <a:srgbClr val="800080"/>
                </a:solidFill>
                <a:latin typeface="Montserrat" charset="0"/>
                <a:ea typeface="Montserrat" charset="0"/>
                <a:cs typeface="Montserrat" charset="0"/>
              </a:rPr>
              <a:t> plus </a:t>
            </a:r>
            <a:r>
              <a:rPr lang="en-IE" dirty="0" smtClean="0">
                <a:solidFill>
                  <a:srgbClr val="800080"/>
                </a:solidFill>
                <a:latin typeface="Montserrat" charset="0"/>
                <a:ea typeface="Montserrat" charset="0"/>
                <a:cs typeface="Montserrat" charset="0"/>
              </a:rPr>
              <a:t>important</a:t>
            </a:r>
          </a:p>
          <a:p>
            <a:pPr marL="285750" indent="-285750">
              <a:lnSpc>
                <a:spcPct val="150000"/>
              </a:lnSpc>
              <a:buFont typeface="Arial" panose="020B0604020202020204" pitchFamily="34" charset="0"/>
              <a:buChar char="•"/>
            </a:pPr>
            <a:r>
              <a:rPr lang="en-IE" dirty="0" err="1" smtClean="0">
                <a:solidFill>
                  <a:srgbClr val="800080"/>
                </a:solidFill>
                <a:latin typeface="Montserrat" charset="0"/>
                <a:ea typeface="Montserrat" charset="0"/>
                <a:cs typeface="Montserrat" charset="0"/>
              </a:rPr>
              <a:t>Socialement</a:t>
            </a:r>
            <a:r>
              <a:rPr lang="en-IE" dirty="0" smtClean="0">
                <a:solidFill>
                  <a:srgbClr val="800080"/>
                </a:solidFill>
                <a:latin typeface="Montserrat" charset="0"/>
                <a:ea typeface="Montserrat" charset="0"/>
                <a:cs typeface="Montserrat" charset="0"/>
              </a:rPr>
              <a:t> </a:t>
            </a:r>
            <a:r>
              <a:rPr lang="en-IE" dirty="0" err="1" smtClean="0">
                <a:solidFill>
                  <a:srgbClr val="800080"/>
                </a:solidFill>
                <a:latin typeface="Montserrat" charset="0"/>
                <a:ea typeface="Montserrat" charset="0"/>
                <a:cs typeface="Montserrat" charset="0"/>
              </a:rPr>
              <a:t>interdépendan</a:t>
            </a:r>
            <a:endParaRPr lang="en-IE" dirty="0" smtClean="0">
              <a:solidFill>
                <a:srgbClr val="80008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dirty="0" err="1" smtClean="0">
                <a:solidFill>
                  <a:srgbClr val="800080"/>
                </a:solidFill>
                <a:latin typeface="Montserrat" charset="0"/>
                <a:ea typeface="Montserrat" charset="0"/>
                <a:cs typeface="Montserrat" charset="0"/>
              </a:rPr>
              <a:t>tLes</a:t>
            </a:r>
            <a:r>
              <a:rPr lang="en-IE" dirty="0" smtClean="0">
                <a:solidFill>
                  <a:srgbClr val="800080"/>
                </a:solidFill>
                <a:latin typeface="Montserrat" charset="0"/>
                <a:ea typeface="Montserrat" charset="0"/>
                <a:cs typeface="Montserrat" charset="0"/>
              </a:rPr>
              <a:t> </a:t>
            </a:r>
            <a:r>
              <a:rPr lang="en-IE" dirty="0">
                <a:solidFill>
                  <a:srgbClr val="800080"/>
                </a:solidFill>
                <a:latin typeface="Montserrat" charset="0"/>
                <a:ea typeface="Montserrat" charset="0"/>
                <a:cs typeface="Montserrat" charset="0"/>
              </a:rPr>
              <a:t>devoirs et les obligations </a:t>
            </a:r>
            <a:r>
              <a:rPr lang="en-IE" dirty="0" err="1">
                <a:solidFill>
                  <a:srgbClr val="800080"/>
                </a:solidFill>
                <a:latin typeface="Montserrat" charset="0"/>
                <a:ea typeface="Montserrat" charset="0"/>
                <a:cs typeface="Montserrat" charset="0"/>
              </a:rPr>
              <a:t>définissent</a:t>
            </a:r>
            <a:r>
              <a:rPr lang="en-IE" dirty="0">
                <a:solidFill>
                  <a:srgbClr val="800080"/>
                </a:solidFill>
                <a:latin typeface="Montserrat" charset="0"/>
                <a:ea typeface="Montserrat" charset="0"/>
                <a:cs typeface="Montserrat" charset="0"/>
              </a:rPr>
              <a:t> le </a:t>
            </a:r>
            <a:r>
              <a:rPr lang="en-IE" dirty="0" err="1">
                <a:solidFill>
                  <a:srgbClr val="800080"/>
                </a:solidFill>
                <a:latin typeface="Montserrat" charset="0"/>
                <a:ea typeface="Montserrat" charset="0"/>
                <a:cs typeface="Montserrat" charset="0"/>
              </a:rPr>
              <a:t>comportement</a:t>
            </a:r>
            <a:endParaRPr lang="en-IE" dirty="0">
              <a:solidFill>
                <a:srgbClr val="800080"/>
              </a:solidFill>
              <a:latin typeface="Montserrat" charset="0"/>
              <a:ea typeface="Montserrat" charset="0"/>
              <a:cs typeface="Montserrat" charset="0"/>
            </a:endParaRPr>
          </a:p>
        </p:txBody>
      </p:sp>
      <p:sp>
        <p:nvSpPr>
          <p:cNvPr id="10" name="TextBox 9"/>
          <p:cNvSpPr txBox="1"/>
          <p:nvPr/>
        </p:nvSpPr>
        <p:spPr>
          <a:xfrm>
            <a:off x="4775200" y="1898431"/>
            <a:ext cx="4216400" cy="3610732"/>
          </a:xfrm>
          <a:prstGeom prst="rect">
            <a:avLst/>
          </a:prstGeom>
          <a:noFill/>
        </p:spPr>
        <p:txBody>
          <a:bodyPr wrap="square" rtlCol="0">
            <a:spAutoFit/>
          </a:bodyPr>
          <a:lstStyle/>
          <a:p>
            <a:pPr>
              <a:lnSpc>
                <a:spcPct val="150000"/>
              </a:lnSpc>
            </a:pPr>
            <a:r>
              <a:rPr lang="fr-FR" b="1" dirty="0" smtClean="0">
                <a:solidFill>
                  <a:srgbClr val="FF3300"/>
                </a:solidFill>
                <a:latin typeface="Montserrat" charset="0"/>
                <a:ea typeface="Montserrat" charset="0"/>
                <a:cs typeface="Montserrat" charset="0"/>
              </a:rPr>
              <a:t>Les </a:t>
            </a:r>
            <a:r>
              <a:rPr lang="fr-FR" b="1" dirty="0">
                <a:solidFill>
                  <a:srgbClr val="FF3300"/>
                </a:solidFill>
                <a:latin typeface="Montserrat" charset="0"/>
                <a:ea typeface="Montserrat" charset="0"/>
                <a:cs typeface="Montserrat" charset="0"/>
              </a:rPr>
              <a:t>cultures individualistes </a:t>
            </a:r>
            <a:endParaRPr lang="en-IE" b="1" dirty="0">
              <a:solidFill>
                <a:srgbClr val="FF330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dirty="0">
                <a:solidFill>
                  <a:srgbClr val="FF3300"/>
                </a:solidFill>
                <a:latin typeface="Montserrat" charset="0"/>
                <a:ea typeface="Montserrat" charset="0"/>
                <a:cs typeface="Montserrat" charset="0"/>
              </a:rPr>
              <a:t>Se </a:t>
            </a:r>
            <a:r>
              <a:rPr lang="en-IE" dirty="0" err="1">
                <a:solidFill>
                  <a:srgbClr val="FF3300"/>
                </a:solidFill>
                <a:latin typeface="Montserrat" charset="0"/>
                <a:ea typeface="Montserrat" charset="0"/>
                <a:cs typeface="Montserrat" charset="0"/>
              </a:rPr>
              <a:t>concentrer</a:t>
            </a:r>
            <a:r>
              <a:rPr lang="en-IE" dirty="0">
                <a:solidFill>
                  <a:srgbClr val="FF3300"/>
                </a:solidFill>
                <a:latin typeface="Montserrat" charset="0"/>
                <a:ea typeface="Montserrat" charset="0"/>
                <a:cs typeface="Montserrat" charset="0"/>
              </a:rPr>
              <a:t> </a:t>
            </a:r>
            <a:r>
              <a:rPr lang="en-IE" dirty="0" smtClean="0">
                <a:solidFill>
                  <a:srgbClr val="FF3300"/>
                </a:solidFill>
                <a:latin typeface="Montserrat" charset="0"/>
                <a:ea typeface="Montserrat" charset="0"/>
                <a:cs typeface="Montserrat" charset="0"/>
              </a:rPr>
              <a:t>sur </a:t>
            </a:r>
            <a:r>
              <a:rPr lang="en-IE" dirty="0">
                <a:solidFill>
                  <a:srgbClr val="FF3300"/>
                </a:solidFill>
                <a:latin typeface="Montserrat" charset="0"/>
                <a:ea typeface="Montserrat" charset="0"/>
                <a:cs typeface="Montserrat" charset="0"/>
              </a:rPr>
              <a:t>les interactions </a:t>
            </a:r>
            <a:r>
              <a:rPr lang="en-IE" dirty="0" err="1" smtClean="0">
                <a:solidFill>
                  <a:srgbClr val="FF3300"/>
                </a:solidFill>
                <a:latin typeface="Montserrat" charset="0"/>
                <a:ea typeface="Montserrat" charset="0"/>
                <a:cs typeface="Montserrat" charset="0"/>
              </a:rPr>
              <a:t>verbales</a:t>
            </a:r>
            <a:endParaRPr lang="en-IE" dirty="0" smtClean="0">
              <a:solidFill>
                <a:srgbClr val="FF330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dirty="0" err="1" smtClean="0">
                <a:solidFill>
                  <a:srgbClr val="FF3300"/>
                </a:solidFill>
                <a:latin typeface="Montserrat" charset="0"/>
                <a:ea typeface="Montserrat" charset="0"/>
                <a:cs typeface="Montserrat" charset="0"/>
              </a:rPr>
              <a:t>Moins</a:t>
            </a:r>
            <a:r>
              <a:rPr lang="en-IE" dirty="0" smtClean="0">
                <a:solidFill>
                  <a:srgbClr val="FF3300"/>
                </a:solidFill>
                <a:latin typeface="Montserrat" charset="0"/>
                <a:ea typeface="Montserrat" charset="0"/>
                <a:cs typeface="Montserrat" charset="0"/>
              </a:rPr>
              <a:t> </a:t>
            </a:r>
            <a:r>
              <a:rPr lang="en-IE" dirty="0" err="1">
                <a:solidFill>
                  <a:srgbClr val="FF3300"/>
                </a:solidFill>
                <a:latin typeface="Montserrat" charset="0"/>
                <a:ea typeface="Montserrat" charset="0"/>
                <a:cs typeface="Montserrat" charset="0"/>
              </a:rPr>
              <a:t>d'attention</a:t>
            </a:r>
            <a:r>
              <a:rPr lang="en-IE" dirty="0">
                <a:solidFill>
                  <a:srgbClr val="FF3300"/>
                </a:solidFill>
                <a:latin typeface="Montserrat" charset="0"/>
                <a:ea typeface="Montserrat" charset="0"/>
                <a:cs typeface="Montserrat" charset="0"/>
              </a:rPr>
              <a:t> </a:t>
            </a:r>
            <a:r>
              <a:rPr lang="en-IE" dirty="0" err="1">
                <a:solidFill>
                  <a:srgbClr val="FF3300"/>
                </a:solidFill>
                <a:latin typeface="Montserrat" charset="0"/>
                <a:ea typeface="Montserrat" charset="0"/>
                <a:cs typeface="Montserrat" charset="0"/>
              </a:rPr>
              <a:t>portée</a:t>
            </a:r>
            <a:r>
              <a:rPr lang="en-IE" dirty="0">
                <a:solidFill>
                  <a:srgbClr val="FF3300"/>
                </a:solidFill>
                <a:latin typeface="Montserrat" charset="0"/>
                <a:ea typeface="Montserrat" charset="0"/>
                <a:cs typeface="Montserrat" charset="0"/>
              </a:rPr>
              <a:t> aux interactions non </a:t>
            </a:r>
            <a:r>
              <a:rPr lang="en-IE" dirty="0" err="1" smtClean="0">
                <a:solidFill>
                  <a:srgbClr val="FF3300"/>
                </a:solidFill>
                <a:latin typeface="Montserrat" charset="0"/>
                <a:ea typeface="Montserrat" charset="0"/>
                <a:cs typeface="Montserrat" charset="0"/>
              </a:rPr>
              <a:t>verbales</a:t>
            </a:r>
            <a:endParaRPr lang="en-IE" dirty="0" smtClean="0">
              <a:solidFill>
                <a:srgbClr val="FF330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dirty="0" smtClean="0">
                <a:solidFill>
                  <a:srgbClr val="FF3300"/>
                </a:solidFill>
                <a:latin typeface="Montserrat" charset="0"/>
                <a:ea typeface="Montserrat" charset="0"/>
                <a:cs typeface="Montserrat" charset="0"/>
              </a:rPr>
              <a:t>Utiliser </a:t>
            </a:r>
            <a:r>
              <a:rPr lang="en-IE" dirty="0" err="1">
                <a:solidFill>
                  <a:srgbClr val="FF3300"/>
                </a:solidFill>
                <a:latin typeface="Montserrat" charset="0"/>
                <a:ea typeface="Montserrat" charset="0"/>
                <a:cs typeface="Montserrat" charset="0"/>
              </a:rPr>
              <a:t>principalement</a:t>
            </a:r>
            <a:r>
              <a:rPr lang="en-IE" dirty="0">
                <a:solidFill>
                  <a:srgbClr val="FF3300"/>
                </a:solidFill>
                <a:latin typeface="Montserrat" charset="0"/>
                <a:ea typeface="Montserrat" charset="0"/>
                <a:cs typeface="Montserrat" charset="0"/>
              </a:rPr>
              <a:t> le style de communication </a:t>
            </a:r>
            <a:r>
              <a:rPr lang="en-IE" dirty="0" err="1" smtClean="0">
                <a:solidFill>
                  <a:srgbClr val="FF3300"/>
                </a:solidFill>
                <a:latin typeface="Montserrat" charset="0"/>
                <a:ea typeface="Montserrat" charset="0"/>
                <a:cs typeface="Montserrat" charset="0"/>
              </a:rPr>
              <a:t>directe</a:t>
            </a:r>
            <a:endParaRPr lang="en-IE" dirty="0" smtClean="0">
              <a:solidFill>
                <a:srgbClr val="FF330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dirty="0" smtClean="0">
                <a:solidFill>
                  <a:srgbClr val="FF3300"/>
                </a:solidFill>
                <a:latin typeface="Montserrat" charset="0"/>
                <a:ea typeface="Montserrat" charset="0"/>
                <a:cs typeface="Montserrat" charset="0"/>
              </a:rPr>
              <a:t>Ce </a:t>
            </a:r>
            <a:r>
              <a:rPr lang="en-IE" dirty="0">
                <a:solidFill>
                  <a:srgbClr val="FF3300"/>
                </a:solidFill>
                <a:latin typeface="Montserrat" charset="0"/>
                <a:ea typeface="Montserrat" charset="0"/>
                <a:cs typeface="Montserrat" charset="0"/>
              </a:rPr>
              <a:t>qui </a:t>
            </a:r>
            <a:r>
              <a:rPr lang="en-IE" dirty="0" err="1">
                <a:solidFill>
                  <a:srgbClr val="FF3300"/>
                </a:solidFill>
                <a:latin typeface="Montserrat" charset="0"/>
                <a:ea typeface="Montserrat" charset="0"/>
                <a:cs typeface="Montserrat" charset="0"/>
              </a:rPr>
              <a:t>est</a:t>
            </a:r>
            <a:r>
              <a:rPr lang="en-IE" dirty="0">
                <a:solidFill>
                  <a:srgbClr val="FF3300"/>
                </a:solidFill>
                <a:latin typeface="Montserrat" charset="0"/>
                <a:ea typeface="Montserrat" charset="0"/>
                <a:cs typeface="Montserrat" charset="0"/>
              </a:rPr>
              <a:t> </a:t>
            </a:r>
            <a:r>
              <a:rPr lang="en-IE" dirty="0" err="1">
                <a:solidFill>
                  <a:srgbClr val="FF3300"/>
                </a:solidFill>
                <a:latin typeface="Montserrat" charset="0"/>
                <a:ea typeface="Montserrat" charset="0"/>
                <a:cs typeface="Montserrat" charset="0"/>
              </a:rPr>
              <a:t>dit</a:t>
            </a:r>
            <a:r>
              <a:rPr lang="en-IE" dirty="0">
                <a:solidFill>
                  <a:srgbClr val="FF3300"/>
                </a:solidFill>
                <a:latin typeface="Montserrat" charset="0"/>
                <a:ea typeface="Montserrat" charset="0"/>
                <a:cs typeface="Montserrat" charset="0"/>
              </a:rPr>
              <a:t> </a:t>
            </a:r>
            <a:r>
              <a:rPr lang="en-IE" dirty="0" err="1">
                <a:solidFill>
                  <a:srgbClr val="FF3300"/>
                </a:solidFill>
                <a:latin typeface="Montserrat" charset="0"/>
                <a:ea typeface="Montserrat" charset="0"/>
                <a:cs typeface="Montserrat" charset="0"/>
              </a:rPr>
              <a:t>est</a:t>
            </a:r>
            <a:r>
              <a:rPr lang="en-IE" dirty="0">
                <a:solidFill>
                  <a:srgbClr val="FF3300"/>
                </a:solidFill>
                <a:latin typeface="Montserrat" charset="0"/>
                <a:ea typeface="Montserrat" charset="0"/>
                <a:cs typeface="Montserrat" charset="0"/>
              </a:rPr>
              <a:t> plus </a:t>
            </a:r>
            <a:r>
              <a:rPr lang="en-IE" dirty="0" smtClean="0">
                <a:solidFill>
                  <a:srgbClr val="FF3300"/>
                </a:solidFill>
                <a:latin typeface="Montserrat" charset="0"/>
                <a:ea typeface="Montserrat" charset="0"/>
                <a:cs typeface="Montserrat" charset="0"/>
              </a:rPr>
              <a:t>important</a:t>
            </a:r>
          </a:p>
          <a:p>
            <a:pPr marL="285750" indent="-285750">
              <a:lnSpc>
                <a:spcPct val="150000"/>
              </a:lnSpc>
              <a:buFont typeface="Arial" panose="020B0604020202020204" pitchFamily="34" charset="0"/>
              <a:buChar char="•"/>
            </a:pPr>
            <a:r>
              <a:rPr lang="en-IE" dirty="0" err="1" smtClean="0">
                <a:solidFill>
                  <a:srgbClr val="FF3300"/>
                </a:solidFill>
                <a:latin typeface="Montserrat" charset="0"/>
                <a:ea typeface="Montserrat" charset="0"/>
                <a:cs typeface="Montserrat" charset="0"/>
              </a:rPr>
              <a:t>Indépendant</a:t>
            </a:r>
            <a:endParaRPr lang="en-IE" dirty="0" smtClean="0">
              <a:solidFill>
                <a:srgbClr val="FF330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dirty="0" smtClean="0">
                <a:solidFill>
                  <a:srgbClr val="FF3300"/>
                </a:solidFill>
                <a:latin typeface="Montserrat" charset="0"/>
                <a:ea typeface="Montserrat" charset="0"/>
                <a:cs typeface="Montserrat" charset="0"/>
              </a:rPr>
              <a:t>Les </a:t>
            </a:r>
            <a:r>
              <a:rPr lang="en-IE" dirty="0">
                <a:solidFill>
                  <a:srgbClr val="FF3300"/>
                </a:solidFill>
                <a:latin typeface="Montserrat" charset="0"/>
                <a:ea typeface="Montserrat" charset="0"/>
                <a:cs typeface="Montserrat" charset="0"/>
              </a:rPr>
              <a:t>attitudes et les </a:t>
            </a:r>
            <a:r>
              <a:rPr lang="en-IE" dirty="0" err="1">
                <a:solidFill>
                  <a:srgbClr val="FF3300"/>
                </a:solidFill>
                <a:latin typeface="Montserrat" charset="0"/>
                <a:ea typeface="Montserrat" charset="0"/>
                <a:cs typeface="Montserrat" charset="0"/>
              </a:rPr>
              <a:t>besoins</a:t>
            </a:r>
            <a:r>
              <a:rPr lang="en-IE" dirty="0">
                <a:solidFill>
                  <a:srgbClr val="FF3300"/>
                </a:solidFill>
                <a:latin typeface="Montserrat" charset="0"/>
                <a:ea typeface="Montserrat" charset="0"/>
                <a:cs typeface="Montserrat" charset="0"/>
              </a:rPr>
              <a:t> </a:t>
            </a:r>
            <a:r>
              <a:rPr lang="en-IE" dirty="0" err="1">
                <a:solidFill>
                  <a:srgbClr val="FF3300"/>
                </a:solidFill>
                <a:latin typeface="Montserrat" charset="0"/>
                <a:ea typeface="Montserrat" charset="0"/>
                <a:cs typeface="Montserrat" charset="0"/>
              </a:rPr>
              <a:t>personnels</a:t>
            </a:r>
            <a:r>
              <a:rPr lang="en-IE" dirty="0">
                <a:solidFill>
                  <a:srgbClr val="FF3300"/>
                </a:solidFill>
                <a:latin typeface="Montserrat" charset="0"/>
                <a:ea typeface="Montserrat" charset="0"/>
                <a:cs typeface="Montserrat" charset="0"/>
              </a:rPr>
              <a:t> </a:t>
            </a:r>
            <a:r>
              <a:rPr lang="en-IE" dirty="0" err="1">
                <a:solidFill>
                  <a:srgbClr val="FF3300"/>
                </a:solidFill>
                <a:latin typeface="Montserrat" charset="0"/>
                <a:ea typeface="Montserrat" charset="0"/>
                <a:cs typeface="Montserrat" charset="0"/>
              </a:rPr>
              <a:t>définissent</a:t>
            </a:r>
            <a:r>
              <a:rPr lang="en-IE" dirty="0">
                <a:solidFill>
                  <a:srgbClr val="FF3300"/>
                </a:solidFill>
                <a:latin typeface="Montserrat" charset="0"/>
                <a:ea typeface="Montserrat" charset="0"/>
                <a:cs typeface="Montserrat" charset="0"/>
              </a:rPr>
              <a:t> le </a:t>
            </a:r>
            <a:r>
              <a:rPr lang="en-IE" dirty="0" err="1">
                <a:solidFill>
                  <a:srgbClr val="FF3300"/>
                </a:solidFill>
                <a:latin typeface="Montserrat" charset="0"/>
                <a:ea typeface="Montserrat" charset="0"/>
                <a:cs typeface="Montserrat" charset="0"/>
              </a:rPr>
              <a:t>comportement</a:t>
            </a:r>
            <a:endParaRPr lang="en-IE" dirty="0">
              <a:solidFill>
                <a:srgbClr val="FF3300"/>
              </a:solidFill>
              <a:latin typeface="Montserrat" charset="0"/>
              <a:ea typeface="Montserrat" charset="0"/>
              <a:cs typeface="Montserrat" charset="0"/>
            </a:endParaRPr>
          </a:p>
        </p:txBody>
      </p:sp>
    </p:spTree>
    <p:extLst>
      <p:ext uri="{BB962C8B-B14F-4D97-AF65-F5344CB8AC3E}">
        <p14:creationId xmlns:p14="http://schemas.microsoft.com/office/powerpoint/2010/main" val="1978191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Contexte</a:t>
            </a:r>
            <a:r>
              <a:rPr lang="en-US" dirty="0" smtClean="0"/>
              <a:t> </a:t>
            </a:r>
            <a:r>
              <a:rPr lang="en-US" dirty="0" err="1" smtClean="0"/>
              <a:t>culturel</a:t>
            </a:r>
            <a:r>
              <a:rPr lang="en-US" dirty="0"/>
              <a:t> </a:t>
            </a:r>
            <a:br>
              <a:rPr lang="en-US" dirty="0"/>
            </a:br>
            <a:r>
              <a:rPr lang="en-US" dirty="0" smtClean="0"/>
              <a:t>riche et </a:t>
            </a:r>
            <a:r>
              <a:rPr lang="en-US" dirty="0" err="1" smtClean="0"/>
              <a:t>peuvre</a:t>
            </a:r>
            <a:endParaRPr lang="en-US" dirty="0"/>
          </a:p>
        </p:txBody>
      </p:sp>
      <p:sp>
        <p:nvSpPr>
          <p:cNvPr id="15" name="Left-Right Arrow 14"/>
          <p:cNvSpPr/>
          <p:nvPr/>
        </p:nvSpPr>
        <p:spPr>
          <a:xfrm>
            <a:off x="1186098" y="5017387"/>
            <a:ext cx="7266702" cy="627402"/>
          </a:xfrm>
          <a:prstGeom prst="leftRightArrow">
            <a:avLst/>
          </a:prstGeom>
          <a:solidFill>
            <a:srgbClr val="80008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err="1" smtClean="0"/>
              <a:t>Contexte</a:t>
            </a:r>
            <a:r>
              <a:rPr lang="en-IE" dirty="0" smtClean="0"/>
              <a:t> </a:t>
            </a:r>
            <a:r>
              <a:rPr lang="en-IE" dirty="0" err="1" smtClean="0"/>
              <a:t>Peuvre</a:t>
            </a:r>
            <a:r>
              <a:rPr lang="en-IE" dirty="0" smtClean="0"/>
              <a:t>			</a:t>
            </a:r>
            <a:r>
              <a:rPr lang="en-IE" dirty="0" err="1" smtClean="0"/>
              <a:t>Contexte</a:t>
            </a:r>
            <a:r>
              <a:rPr lang="en-IE" dirty="0" smtClean="0"/>
              <a:t> riche</a:t>
            </a:r>
            <a:endParaRPr lang="en-IE" dirty="0"/>
          </a:p>
        </p:txBody>
      </p:sp>
      <p:pic>
        <p:nvPicPr>
          <p:cNvPr id="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8776" y="2187435"/>
            <a:ext cx="982980" cy="65532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1969" y="2665444"/>
            <a:ext cx="978852" cy="64902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7185" y="3144101"/>
            <a:ext cx="1047750" cy="6529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9"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55234" y="2202243"/>
            <a:ext cx="1021509" cy="6797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158" y="2665444"/>
            <a:ext cx="1066959" cy="65659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28855" y="3667474"/>
            <a:ext cx="1047750" cy="5524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2"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96354" y="3150987"/>
            <a:ext cx="970935" cy="6461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3"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55631" y="3667474"/>
            <a:ext cx="1076008" cy="71603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6934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 name="Title 1"/>
          <p:cNvSpPr>
            <a:spLocks noGrp="1"/>
          </p:cNvSpPr>
          <p:nvPr>
            <p:ph type="title"/>
          </p:nvPr>
        </p:nvSpPr>
        <p:spPr>
          <a:xfrm>
            <a:off x="691200" y="185980"/>
            <a:ext cx="7761600" cy="1292100"/>
          </a:xfrm>
        </p:spPr>
        <p:txBody>
          <a:bodyPr/>
          <a:lstStyle/>
          <a:p>
            <a:pPr lvl="0"/>
            <a:r>
              <a:rPr lang="en-US" sz="2800" dirty="0" err="1"/>
              <a:t>Conseils</a:t>
            </a:r>
            <a:r>
              <a:rPr lang="en-US" sz="2800" dirty="0"/>
              <a:t> pour </a:t>
            </a:r>
            <a:r>
              <a:rPr lang="en-US" sz="2800" dirty="0" err="1"/>
              <a:t>une</a:t>
            </a:r>
            <a:r>
              <a:rPr lang="en-US" sz="2800" dirty="0"/>
              <a:t> </a:t>
            </a:r>
            <a:r>
              <a:rPr lang="en-US" sz="2800" dirty="0" smtClean="0"/>
              <a:t/>
            </a:r>
            <a:br>
              <a:rPr lang="en-US" sz="2800" dirty="0" smtClean="0"/>
            </a:br>
            <a:r>
              <a:rPr lang="en-US" sz="2800" dirty="0" smtClean="0"/>
              <a:t>communication </a:t>
            </a:r>
            <a:r>
              <a:rPr lang="en-US" sz="2800" dirty="0" err="1"/>
              <a:t>interculturelle</a:t>
            </a:r>
            <a:r>
              <a:rPr lang="en-US" sz="2800" dirty="0"/>
              <a:t> </a:t>
            </a:r>
            <a:r>
              <a:rPr lang="en-US" sz="2800" dirty="0" smtClean="0"/>
              <a:t/>
            </a:r>
            <a:br>
              <a:rPr lang="en-US" sz="2800" dirty="0" smtClean="0"/>
            </a:br>
            <a:r>
              <a:rPr lang="en-US" sz="2800" dirty="0" err="1" smtClean="0"/>
              <a:t>efficace</a:t>
            </a:r>
            <a:endParaRPr lang="en-US" sz="2800" dirty="0"/>
          </a:p>
        </p:txBody>
      </p:sp>
      <p:graphicFrame>
        <p:nvGraphicFramePr>
          <p:cNvPr id="17" name="Diagram 16"/>
          <p:cNvGraphicFramePr/>
          <p:nvPr>
            <p:extLst>
              <p:ext uri="{D42A27DB-BD31-4B8C-83A1-F6EECF244321}">
                <p14:modId xmlns:p14="http://schemas.microsoft.com/office/powerpoint/2010/main" val="1355235494"/>
              </p:ext>
            </p:extLst>
          </p:nvPr>
        </p:nvGraphicFramePr>
        <p:xfrm>
          <a:off x="691200" y="2174863"/>
          <a:ext cx="7858220" cy="3343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113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err="1"/>
              <a:t>Feuille</a:t>
            </a:r>
            <a:r>
              <a:rPr lang="en-US" dirty="0"/>
              <a:t> de travail et </a:t>
            </a:r>
            <a:r>
              <a:rPr lang="en-US" dirty="0" err="1"/>
              <a:t>jeux</a:t>
            </a:r>
            <a:r>
              <a:rPr lang="en-US" dirty="0"/>
              <a:t> de communication </a:t>
            </a:r>
            <a:r>
              <a:rPr lang="en-US" dirty="0" err="1"/>
              <a:t>efficace</a:t>
            </a:r>
            <a:r>
              <a:rPr lang="en-US" dirty="0"/>
              <a:t> </a:t>
            </a:r>
          </a:p>
        </p:txBody>
      </p:sp>
      <p:sp>
        <p:nvSpPr>
          <p:cNvPr id="4" name="TextBox 3"/>
          <p:cNvSpPr txBox="1"/>
          <p:nvPr/>
        </p:nvSpPr>
        <p:spPr>
          <a:xfrm>
            <a:off x="4809556" y="2070891"/>
            <a:ext cx="3911600" cy="3754874"/>
          </a:xfrm>
          <a:prstGeom prst="rect">
            <a:avLst/>
          </a:prstGeom>
          <a:noFill/>
        </p:spPr>
        <p:txBody>
          <a:bodyPr wrap="square" rtlCol="0">
            <a:spAutoFit/>
          </a:bodyPr>
          <a:lstStyle/>
          <a:p>
            <a:r>
              <a:rPr lang="en-IE" dirty="0"/>
              <a:t>Nous </a:t>
            </a:r>
            <a:r>
              <a:rPr lang="en-IE" dirty="0" err="1"/>
              <a:t>utilisons</a:t>
            </a:r>
            <a:r>
              <a:rPr lang="en-IE" dirty="0"/>
              <a:t> </a:t>
            </a:r>
            <a:r>
              <a:rPr lang="en-IE" dirty="0" err="1"/>
              <a:t>souvent</a:t>
            </a:r>
            <a:r>
              <a:rPr lang="en-IE" dirty="0"/>
              <a:t> des </a:t>
            </a:r>
            <a:r>
              <a:rPr lang="en-IE" dirty="0" err="1"/>
              <a:t>idiomes</a:t>
            </a:r>
            <a:r>
              <a:rPr lang="en-IE" dirty="0"/>
              <a:t> </a:t>
            </a:r>
            <a:r>
              <a:rPr lang="en-IE" dirty="0" err="1"/>
              <a:t>lorsque</a:t>
            </a:r>
            <a:r>
              <a:rPr lang="en-IE" dirty="0"/>
              <a:t> nous </a:t>
            </a:r>
            <a:r>
              <a:rPr lang="en-IE" dirty="0" err="1"/>
              <a:t>parlons</a:t>
            </a:r>
            <a:r>
              <a:rPr lang="en-IE" dirty="0"/>
              <a:t>. </a:t>
            </a:r>
            <a:endParaRPr lang="en-IE" dirty="0" smtClean="0"/>
          </a:p>
          <a:p>
            <a:endParaRPr lang="en-IE" dirty="0"/>
          </a:p>
          <a:p>
            <a:r>
              <a:rPr lang="en-IE" dirty="0" err="1" smtClean="0"/>
              <a:t>L'utilisation</a:t>
            </a:r>
            <a:r>
              <a:rPr lang="en-IE" dirty="0" smtClean="0"/>
              <a:t> </a:t>
            </a:r>
            <a:r>
              <a:rPr lang="en-IE" dirty="0" err="1"/>
              <a:t>d'idiomes</a:t>
            </a:r>
            <a:r>
              <a:rPr lang="en-IE" dirty="0"/>
              <a:t> </a:t>
            </a:r>
            <a:r>
              <a:rPr lang="en-IE" dirty="0" err="1"/>
              <a:t>dans</a:t>
            </a:r>
            <a:r>
              <a:rPr lang="en-IE" dirty="0"/>
              <a:t> </a:t>
            </a:r>
            <a:r>
              <a:rPr lang="en-IE" dirty="0" err="1"/>
              <a:t>une</a:t>
            </a:r>
            <a:r>
              <a:rPr lang="en-IE" dirty="0"/>
              <a:t> langue </a:t>
            </a:r>
            <a:r>
              <a:rPr lang="en-IE" dirty="0" err="1"/>
              <a:t>ajoute</a:t>
            </a:r>
            <a:r>
              <a:rPr lang="en-IE" dirty="0"/>
              <a:t> de la </a:t>
            </a:r>
            <a:r>
              <a:rPr lang="en-IE" dirty="0" err="1"/>
              <a:t>couleur</a:t>
            </a:r>
            <a:r>
              <a:rPr lang="en-IE" dirty="0"/>
              <a:t> et la rend plus </a:t>
            </a:r>
            <a:r>
              <a:rPr lang="en-IE" dirty="0" err="1"/>
              <a:t>intéressante</a:t>
            </a:r>
            <a:r>
              <a:rPr lang="en-IE" dirty="0"/>
              <a:t> pour les </a:t>
            </a:r>
            <a:r>
              <a:rPr lang="en-IE" dirty="0" err="1"/>
              <a:t>auditeurs</a:t>
            </a:r>
            <a:r>
              <a:rPr lang="en-IE" dirty="0" smtClean="0"/>
              <a:t>.</a:t>
            </a:r>
          </a:p>
          <a:p>
            <a:endParaRPr lang="en-IE" dirty="0"/>
          </a:p>
          <a:p>
            <a:r>
              <a:rPr lang="en-IE" dirty="0" err="1" smtClean="0"/>
              <a:t>Comprendre</a:t>
            </a:r>
            <a:r>
              <a:rPr lang="en-IE" dirty="0" smtClean="0"/>
              <a:t> </a:t>
            </a:r>
            <a:r>
              <a:rPr lang="en-IE" dirty="0"/>
              <a:t>les </a:t>
            </a:r>
            <a:r>
              <a:rPr lang="en-IE" dirty="0" err="1"/>
              <a:t>idiomes</a:t>
            </a:r>
            <a:r>
              <a:rPr lang="en-IE" dirty="0"/>
              <a:t> fait </a:t>
            </a:r>
            <a:r>
              <a:rPr lang="en-IE" dirty="0" err="1"/>
              <a:t>partie</a:t>
            </a:r>
            <a:r>
              <a:rPr lang="en-IE" dirty="0"/>
              <a:t> </a:t>
            </a:r>
            <a:r>
              <a:rPr lang="en-IE" dirty="0" err="1"/>
              <a:t>intégrante</a:t>
            </a:r>
            <a:r>
              <a:rPr lang="en-IE" dirty="0"/>
              <a:t> de la </a:t>
            </a:r>
            <a:r>
              <a:rPr lang="en-IE" dirty="0" err="1"/>
              <a:t>maîtrise</a:t>
            </a:r>
            <a:r>
              <a:rPr lang="en-IE" dirty="0"/>
              <a:t> de la langue et </a:t>
            </a:r>
            <a:r>
              <a:rPr lang="en-IE" dirty="0" err="1"/>
              <a:t>constitue</a:t>
            </a:r>
            <a:r>
              <a:rPr lang="en-IE" dirty="0"/>
              <a:t> </a:t>
            </a:r>
            <a:r>
              <a:rPr lang="en-IE" dirty="0" err="1"/>
              <a:t>une</a:t>
            </a:r>
            <a:r>
              <a:rPr lang="en-IE" dirty="0"/>
              <a:t> </a:t>
            </a:r>
            <a:r>
              <a:rPr lang="en-IE" dirty="0" err="1"/>
              <a:t>compétence</a:t>
            </a:r>
            <a:r>
              <a:rPr lang="en-IE" dirty="0"/>
              <a:t> </a:t>
            </a:r>
            <a:r>
              <a:rPr lang="en-IE" dirty="0" err="1"/>
              <a:t>essentielle</a:t>
            </a:r>
            <a:r>
              <a:rPr lang="en-IE" dirty="0"/>
              <a:t> pour </a:t>
            </a:r>
            <a:r>
              <a:rPr lang="en-IE" dirty="0" err="1"/>
              <a:t>l'intégration</a:t>
            </a:r>
            <a:r>
              <a:rPr lang="en-IE" dirty="0"/>
              <a:t> </a:t>
            </a:r>
            <a:r>
              <a:rPr lang="en-IE" dirty="0" err="1"/>
              <a:t>dans</a:t>
            </a:r>
            <a:r>
              <a:rPr lang="en-IE" dirty="0"/>
              <a:t> les </a:t>
            </a:r>
            <a:r>
              <a:rPr lang="en-IE" dirty="0" err="1"/>
              <a:t>communautés</a:t>
            </a:r>
            <a:r>
              <a:rPr lang="en-IE" dirty="0"/>
              <a:t> </a:t>
            </a:r>
            <a:r>
              <a:rPr lang="en-IE" dirty="0" err="1"/>
              <a:t>d'accueil</a:t>
            </a:r>
            <a:r>
              <a:rPr lang="en-IE" dirty="0" smtClean="0"/>
              <a:t>.</a:t>
            </a:r>
          </a:p>
          <a:p>
            <a:endParaRPr lang="en-IE" dirty="0"/>
          </a:p>
          <a:p>
            <a:r>
              <a:rPr lang="en-IE" dirty="0" err="1" smtClean="0"/>
              <a:t>Cliquez</a:t>
            </a:r>
            <a:r>
              <a:rPr lang="en-IE" dirty="0" smtClean="0"/>
              <a:t> </a:t>
            </a:r>
            <a:r>
              <a:rPr lang="en-IE" dirty="0"/>
              <a:t>sur le lien ci-</a:t>
            </a:r>
            <a:r>
              <a:rPr lang="en-IE" dirty="0" err="1"/>
              <a:t>dessous</a:t>
            </a:r>
            <a:r>
              <a:rPr lang="en-IE" dirty="0"/>
              <a:t> pour </a:t>
            </a:r>
            <a:r>
              <a:rPr lang="en-IE" dirty="0" err="1"/>
              <a:t>jouer</a:t>
            </a:r>
            <a:r>
              <a:rPr lang="en-IE" dirty="0"/>
              <a:t> au </a:t>
            </a:r>
            <a:r>
              <a:rPr lang="en-IE" dirty="0" err="1"/>
              <a:t>jeu</a:t>
            </a:r>
            <a:r>
              <a:rPr lang="en-IE" dirty="0"/>
              <a:t> </a:t>
            </a:r>
            <a:r>
              <a:rPr lang="en-IE" dirty="0" err="1"/>
              <a:t>d'idiome</a:t>
            </a:r>
            <a:r>
              <a:rPr lang="en-IE" dirty="0"/>
              <a:t> et </a:t>
            </a:r>
            <a:r>
              <a:rPr lang="en-IE" dirty="0" err="1"/>
              <a:t>développer</a:t>
            </a:r>
            <a:r>
              <a:rPr lang="en-IE" dirty="0"/>
              <a:t> </a:t>
            </a:r>
            <a:r>
              <a:rPr lang="en-IE" dirty="0" err="1"/>
              <a:t>vos</a:t>
            </a:r>
            <a:r>
              <a:rPr lang="en-IE" dirty="0"/>
              <a:t> </a:t>
            </a:r>
            <a:r>
              <a:rPr lang="en-IE" dirty="0" err="1"/>
              <a:t>compétences</a:t>
            </a:r>
            <a:r>
              <a:rPr lang="en-IE" dirty="0"/>
              <a:t> </a:t>
            </a:r>
            <a:r>
              <a:rPr lang="en-IE" dirty="0" err="1"/>
              <a:t>linguistiques</a:t>
            </a:r>
            <a:r>
              <a:rPr lang="en-IE" dirty="0"/>
              <a:t> </a:t>
            </a:r>
            <a:r>
              <a:rPr lang="en-IE" dirty="0" err="1"/>
              <a:t>essentielles</a:t>
            </a:r>
            <a:r>
              <a:rPr lang="en-IE" dirty="0" smtClean="0"/>
              <a:t>.</a:t>
            </a:r>
          </a:p>
          <a:p>
            <a:endParaRPr lang="en-IE" dirty="0"/>
          </a:p>
          <a:p>
            <a:r>
              <a:rPr lang="en-IE" dirty="0" smtClean="0">
                <a:hlinkClick r:id="rId3"/>
              </a:rPr>
              <a:t>www.theidiomgame.eu</a:t>
            </a:r>
            <a:r>
              <a:rPr lang="en-IE" dirty="0" smtClean="0"/>
              <a:t> </a:t>
            </a:r>
            <a:endParaRPr lang="en-IE" dirty="0"/>
          </a:p>
        </p:txBody>
      </p:sp>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622" y="2527170"/>
            <a:ext cx="3690338" cy="2901603"/>
          </a:xfrm>
          <a:prstGeom prst="rect">
            <a:avLst/>
          </a:prstGeom>
        </p:spPr>
      </p:pic>
      <p:sp>
        <p:nvSpPr>
          <p:cNvPr id="6" name="TextBox 5"/>
          <p:cNvSpPr txBox="1"/>
          <p:nvPr/>
        </p:nvSpPr>
        <p:spPr>
          <a:xfrm>
            <a:off x="284480" y="1917002"/>
            <a:ext cx="4257040" cy="307777"/>
          </a:xfrm>
          <a:prstGeom prst="rect">
            <a:avLst/>
          </a:prstGeom>
          <a:noFill/>
        </p:spPr>
        <p:txBody>
          <a:bodyPr wrap="square" rtlCol="0">
            <a:spAutoFit/>
          </a:bodyPr>
          <a:lstStyle/>
          <a:p>
            <a:pPr algn="ctr"/>
            <a:r>
              <a:rPr lang="en-IE" b="1" dirty="0" smtClean="0">
                <a:solidFill>
                  <a:srgbClr val="800080"/>
                </a:solidFill>
              </a:rPr>
              <a:t>Understanding Idioms</a:t>
            </a:r>
            <a:endParaRPr lang="en-IE" b="1" dirty="0">
              <a:solidFill>
                <a:srgbClr val="800080"/>
              </a:solidFill>
            </a:endParaRPr>
          </a:p>
        </p:txBody>
      </p:sp>
    </p:spTree>
    <p:extLst>
      <p:ext uri="{BB962C8B-B14F-4D97-AF65-F5344CB8AC3E}">
        <p14:creationId xmlns:p14="http://schemas.microsoft.com/office/powerpoint/2010/main" val="2977409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p:nvPr/>
        </p:nvSpPr>
        <p:spPr>
          <a:xfrm>
            <a:off x="0" y="0"/>
            <a:ext cx="9144000" cy="26199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55" name="Shape 255"/>
          <p:cNvSpPr txBox="1">
            <a:spLocks noGrp="1"/>
          </p:cNvSpPr>
          <p:nvPr>
            <p:ph type="ctrTitle" idx="4294967295"/>
          </p:nvPr>
        </p:nvSpPr>
        <p:spPr>
          <a:xfrm>
            <a:off x="582500" y="1650475"/>
            <a:ext cx="6746100" cy="1546500"/>
          </a:xfrm>
          <a:prstGeom prst="rect">
            <a:avLst/>
          </a:prstGeom>
        </p:spPr>
        <p:txBody>
          <a:bodyPr wrap="square" lIns="91425" tIns="91425" rIns="91425" bIns="91425" anchor="b" anchorCtr="0">
            <a:noAutofit/>
          </a:bodyPr>
          <a:lstStyle/>
          <a:p>
            <a:pPr lvl="0" rtl="0">
              <a:spcBef>
                <a:spcPts val="0"/>
              </a:spcBef>
              <a:buNone/>
            </a:pPr>
            <a:r>
              <a:rPr lang="fr-FR" sz="12000" dirty="0" smtClean="0">
                <a:solidFill>
                  <a:srgbClr val="FFFFFF"/>
                </a:solidFill>
              </a:rPr>
              <a:t>Merci</a:t>
            </a:r>
            <a:r>
              <a:rPr lang="en" sz="12000" dirty="0" smtClean="0">
                <a:solidFill>
                  <a:srgbClr val="FFFFFF"/>
                </a:solidFill>
              </a:rPr>
              <a:t>!</a:t>
            </a:r>
            <a:endParaRPr lang="en" sz="12000" dirty="0">
              <a:solidFill>
                <a:srgbClr val="FFFFFF"/>
              </a:solidFill>
            </a:endParaRPr>
          </a:p>
        </p:txBody>
      </p:sp>
      <p:sp>
        <p:nvSpPr>
          <p:cNvPr id="258" name="Shape 258"/>
          <p:cNvSpPr/>
          <p:nvPr/>
        </p:nvSpPr>
        <p:spPr>
          <a:xfrm>
            <a:off x="813273" y="4100264"/>
            <a:ext cx="1533600" cy="137700"/>
          </a:xfrm>
          <a:prstGeom prst="rect">
            <a:avLst/>
          </a:prstGeom>
          <a:solidFill>
            <a:srgbClr val="454F5B"/>
          </a:solidFill>
          <a:ln>
            <a:noFill/>
          </a:ln>
        </p:spPr>
        <p:txBody>
          <a:bodyPr wrap="square" lIns="91425" tIns="91425" rIns="91425" bIns="91425" anchor="ctr" anchorCtr="0">
            <a:noAutofit/>
          </a:bodyPr>
          <a:lstStyle/>
          <a:p>
            <a:pPr lvl="0"/>
            <a:endParaRPr sz="1000" dirty="0">
              <a:solidFill>
                <a:schemeClr val="bg1"/>
              </a:solidFill>
            </a:endParaRPr>
          </a:p>
        </p:txBody>
      </p:sp>
      <p:pic>
        <p:nvPicPr>
          <p:cNvPr id="2" name="Grafik 1"/>
          <p:cNvPicPr>
            <a:picLocks noChangeAspect="1"/>
          </p:cNvPicPr>
          <p:nvPr/>
        </p:nvPicPr>
        <p:blipFill>
          <a:blip r:embed="rId3"/>
          <a:stretch>
            <a:fillRect/>
          </a:stretch>
        </p:blipFill>
        <p:spPr>
          <a:xfrm>
            <a:off x="5766954" y="3196975"/>
            <a:ext cx="2906443" cy="2573220"/>
          </a:xfrm>
          <a:prstGeom prst="rect">
            <a:avLst/>
          </a:prstGeom>
        </p:spPr>
      </p:pic>
      <p:sp>
        <p:nvSpPr>
          <p:cNvPr id="3" name="Textfeld 2"/>
          <p:cNvSpPr txBox="1"/>
          <p:nvPr/>
        </p:nvSpPr>
        <p:spPr>
          <a:xfrm>
            <a:off x="189817" y="5492269"/>
            <a:ext cx="6650609" cy="1107996"/>
          </a:xfrm>
          <a:prstGeom prst="rect">
            <a:avLst/>
          </a:prstGeom>
          <a:noFill/>
        </p:spPr>
        <p:txBody>
          <a:bodyPr wrap="square" rtlCol="0">
            <a:spAutoFit/>
          </a:bodyPr>
          <a:lstStyle/>
          <a:p>
            <a:r>
              <a:rPr lang="en-GB" sz="1100" dirty="0"/>
              <a:t>This project </a:t>
            </a:r>
            <a:r>
              <a:rPr lang="en-GB" sz="1100" dirty="0" smtClean="0"/>
              <a:t>has </a:t>
            </a:r>
            <a:r>
              <a:rPr lang="en-GB" sz="1100" dirty="0"/>
              <a:t>been funded with support from the European </a:t>
            </a:r>
            <a:r>
              <a:rPr lang="en-GB" sz="1100" dirty="0" smtClean="0"/>
              <a:t>Commission.</a:t>
            </a:r>
          </a:p>
          <a:p>
            <a:endParaRPr lang="en-GB" sz="1100" dirty="0"/>
          </a:p>
          <a:p>
            <a:r>
              <a:rPr lang="en-GB" sz="1100" dirty="0" smtClean="0"/>
              <a:t>This </a:t>
            </a:r>
            <a:r>
              <a:rPr lang="en-GB" sz="1100" dirty="0"/>
              <a:t>document reflects the views only of the author and the Commission cannot </a:t>
            </a:r>
            <a:r>
              <a:rPr lang="en-GB" sz="1100" dirty="0" smtClean="0"/>
              <a:t>be</a:t>
            </a:r>
          </a:p>
          <a:p>
            <a:r>
              <a:rPr lang="en-GB" sz="1100" dirty="0" smtClean="0"/>
              <a:t>held </a:t>
            </a:r>
            <a:r>
              <a:rPr lang="en-GB" sz="1100" dirty="0"/>
              <a:t>responsible for any use which might be made of the information contained </a:t>
            </a:r>
            <a:r>
              <a:rPr lang="en-GB" sz="1100" dirty="0" smtClean="0"/>
              <a:t>herein.</a:t>
            </a:r>
          </a:p>
          <a:p>
            <a:endParaRPr lang="en-GB" sz="1100" dirty="0"/>
          </a:p>
          <a:p>
            <a:r>
              <a:rPr lang="en-GB" sz="1100" dirty="0" smtClean="0"/>
              <a:t>Project Number: 2017-1-FR01-KA204-037126</a:t>
            </a:r>
            <a:endParaRPr lang="de-AT" sz="1100" dirty="0"/>
          </a:p>
        </p:txBody>
      </p:sp>
    </p:spTree>
    <p:extLst>
      <p:ext uri="{BB962C8B-B14F-4D97-AF65-F5344CB8AC3E}">
        <p14:creationId xmlns:p14="http://schemas.microsoft.com/office/powerpoint/2010/main" val="418349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Shape 115"/>
          <p:cNvSpPr txBox="1">
            <a:spLocks noGrp="1"/>
          </p:cNvSpPr>
          <p:nvPr>
            <p:ph type="title"/>
          </p:nvPr>
        </p:nvSpPr>
        <p:spPr>
          <a:xfrm>
            <a:off x="691200" y="242325"/>
            <a:ext cx="5815500" cy="1236000"/>
          </a:xfrm>
          <a:prstGeom prst="rect">
            <a:avLst/>
          </a:prstGeom>
        </p:spPr>
        <p:txBody>
          <a:bodyPr wrap="square" lIns="91425" tIns="91425" rIns="91425" bIns="91425" anchor="b" anchorCtr="0">
            <a:noAutofit/>
          </a:bodyPr>
          <a:lstStyle/>
          <a:p>
            <a:pPr lvl="0"/>
            <a:r>
              <a:rPr lang="fr-FR" dirty="0" smtClean="0"/>
              <a:t>Modèle </a:t>
            </a:r>
            <a:r>
              <a:rPr lang="fr-FR" dirty="0"/>
              <a:t>de communication efficace</a:t>
            </a:r>
            <a:endParaRPr lang="en"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402" y="2113650"/>
            <a:ext cx="7552202" cy="33091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1479082" y="2364608"/>
            <a:ext cx="1562502" cy="369332"/>
          </a:xfrm>
          <a:prstGeom prst="rect">
            <a:avLst/>
          </a:prstGeom>
          <a:solidFill>
            <a:schemeClr val="bg1"/>
          </a:solidFill>
        </p:spPr>
        <p:txBody>
          <a:bodyPr wrap="square" rtlCol="0">
            <a:spAutoFit/>
          </a:bodyPr>
          <a:lstStyle/>
          <a:p>
            <a:r>
              <a:rPr lang="fr-FR" sz="1800" dirty="0"/>
              <a:t>expéditeur</a:t>
            </a:r>
          </a:p>
        </p:txBody>
      </p:sp>
      <p:sp>
        <p:nvSpPr>
          <p:cNvPr id="5" name="CasellaDiTesto 4"/>
          <p:cNvSpPr txBox="1"/>
          <p:nvPr/>
        </p:nvSpPr>
        <p:spPr>
          <a:xfrm>
            <a:off x="6315777" y="2372629"/>
            <a:ext cx="1562502" cy="369332"/>
          </a:xfrm>
          <a:prstGeom prst="rect">
            <a:avLst/>
          </a:prstGeom>
          <a:solidFill>
            <a:schemeClr val="bg1"/>
          </a:solidFill>
        </p:spPr>
        <p:txBody>
          <a:bodyPr wrap="square" rtlCol="0">
            <a:spAutoFit/>
          </a:bodyPr>
          <a:lstStyle/>
          <a:p>
            <a:r>
              <a:rPr lang="fr-FR" sz="1800" dirty="0"/>
              <a:t>destinataire</a:t>
            </a:r>
          </a:p>
        </p:txBody>
      </p:sp>
      <p:sp>
        <p:nvSpPr>
          <p:cNvPr id="6" name="CasellaDiTesto 5"/>
          <p:cNvSpPr txBox="1"/>
          <p:nvPr/>
        </p:nvSpPr>
        <p:spPr>
          <a:xfrm>
            <a:off x="2854037" y="4379350"/>
            <a:ext cx="1403830" cy="253916"/>
          </a:xfrm>
          <a:prstGeom prst="rect">
            <a:avLst/>
          </a:prstGeom>
          <a:solidFill>
            <a:schemeClr val="bg1"/>
          </a:solidFill>
        </p:spPr>
        <p:txBody>
          <a:bodyPr wrap="square" rtlCol="0">
            <a:spAutoFit/>
          </a:bodyPr>
          <a:lstStyle/>
          <a:p>
            <a:r>
              <a:rPr lang="fr-FR" sz="1050" dirty="0" smtClean="0"/>
              <a:t>1. Envoie messages </a:t>
            </a:r>
            <a:endParaRPr lang="fr-FR" sz="1050" dirty="0"/>
          </a:p>
        </p:txBody>
      </p:sp>
      <p:sp>
        <p:nvSpPr>
          <p:cNvPr id="7" name="CasellaDiTesto 6"/>
          <p:cNvSpPr txBox="1"/>
          <p:nvPr/>
        </p:nvSpPr>
        <p:spPr>
          <a:xfrm>
            <a:off x="3016454" y="4675624"/>
            <a:ext cx="832337" cy="246221"/>
          </a:xfrm>
          <a:prstGeom prst="rect">
            <a:avLst/>
          </a:prstGeom>
          <a:solidFill>
            <a:schemeClr val="bg1"/>
          </a:solidFill>
        </p:spPr>
        <p:txBody>
          <a:bodyPr wrap="square" rtlCol="0">
            <a:spAutoFit/>
          </a:bodyPr>
          <a:lstStyle/>
          <a:p>
            <a:r>
              <a:rPr lang="fr-FR" sz="1000" dirty="0"/>
              <a:t>3</a:t>
            </a:r>
            <a:r>
              <a:rPr lang="fr-FR" sz="1000" smtClean="0"/>
              <a:t>. </a:t>
            </a:r>
            <a:r>
              <a:rPr lang="fr-FR" sz="1000" dirty="0"/>
              <a:t>clarifie</a:t>
            </a:r>
          </a:p>
        </p:txBody>
      </p:sp>
      <p:sp>
        <p:nvSpPr>
          <p:cNvPr id="8" name="CasellaDiTesto 7"/>
          <p:cNvSpPr txBox="1"/>
          <p:nvPr/>
        </p:nvSpPr>
        <p:spPr>
          <a:xfrm>
            <a:off x="4627419" y="4310077"/>
            <a:ext cx="1597794" cy="276999"/>
          </a:xfrm>
          <a:prstGeom prst="rect">
            <a:avLst/>
          </a:prstGeom>
          <a:solidFill>
            <a:schemeClr val="bg1"/>
          </a:solidFill>
        </p:spPr>
        <p:txBody>
          <a:bodyPr wrap="square" rtlCol="0">
            <a:spAutoFit/>
          </a:bodyPr>
          <a:lstStyle/>
          <a:p>
            <a:r>
              <a:rPr lang="fr-FR" sz="1200" dirty="0" smtClean="0"/>
              <a:t>2. Ecoute et </a:t>
            </a:r>
            <a:r>
              <a:rPr lang="fr-FR" sz="1200" dirty="0" err="1" smtClean="0"/>
              <a:t>reponde</a:t>
            </a:r>
            <a:endParaRPr lang="fr-FR" sz="1200" dirty="0"/>
          </a:p>
        </p:txBody>
      </p:sp>
      <p:sp>
        <p:nvSpPr>
          <p:cNvPr id="10" name="CasellaDiTesto 9"/>
          <p:cNvSpPr txBox="1"/>
          <p:nvPr/>
        </p:nvSpPr>
        <p:spPr>
          <a:xfrm>
            <a:off x="5247037" y="4689479"/>
            <a:ext cx="832337" cy="246221"/>
          </a:xfrm>
          <a:prstGeom prst="rect">
            <a:avLst/>
          </a:prstGeom>
          <a:solidFill>
            <a:schemeClr val="bg1"/>
          </a:solidFill>
        </p:spPr>
        <p:txBody>
          <a:bodyPr wrap="square" rtlCol="0">
            <a:spAutoFit/>
          </a:bodyPr>
          <a:lstStyle/>
          <a:p>
            <a:r>
              <a:rPr lang="fr-FR" sz="1000" dirty="0" smtClean="0"/>
              <a:t>4. confirme</a:t>
            </a:r>
            <a:endParaRPr lang="fr-FR"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Comment nous </a:t>
            </a:r>
            <a:r>
              <a:rPr lang="en-US" dirty="0" smtClean="0"/>
              <a:t/>
            </a:r>
            <a:br>
              <a:rPr lang="en-US" dirty="0" smtClean="0"/>
            </a:br>
            <a:r>
              <a:rPr lang="en-US" dirty="0" err="1" smtClean="0"/>
              <a:t>communiquons</a:t>
            </a:r>
            <a:endParaRPr lang="en-US" dirty="0"/>
          </a:p>
        </p:txBody>
      </p:sp>
      <p:pic>
        <p:nvPicPr>
          <p:cNvPr id="12" name="Picture 1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7022" y="2471541"/>
            <a:ext cx="5229955" cy="2848373"/>
          </a:xfrm>
          <a:prstGeom prst="rect">
            <a:avLst/>
          </a:prstGeom>
        </p:spPr>
      </p:pic>
      <p:sp>
        <p:nvSpPr>
          <p:cNvPr id="2" name="Rettangolo 1"/>
          <p:cNvSpPr/>
          <p:nvPr/>
        </p:nvSpPr>
        <p:spPr>
          <a:xfrm>
            <a:off x="5709402" y="3579912"/>
            <a:ext cx="1438214" cy="307777"/>
          </a:xfrm>
          <a:prstGeom prst="rect">
            <a:avLst/>
          </a:prstGeom>
          <a:solidFill>
            <a:schemeClr val="bg1"/>
          </a:solidFill>
        </p:spPr>
        <p:txBody>
          <a:bodyPr wrap="none">
            <a:spAutoFit/>
          </a:bodyPr>
          <a:lstStyle/>
          <a:p>
            <a:r>
              <a:rPr lang="fr-FR" kern="1200">
                <a:solidFill>
                  <a:schemeClr val="tx1"/>
                </a:solidFill>
              </a:rPr>
              <a:t>les mots parlés </a:t>
            </a:r>
            <a:endParaRPr lang="fr-FR"/>
          </a:p>
        </p:txBody>
      </p:sp>
      <p:sp>
        <p:nvSpPr>
          <p:cNvPr id="5" name="Rettangolo 4"/>
          <p:cNvSpPr/>
          <p:nvPr/>
        </p:nvSpPr>
        <p:spPr>
          <a:xfrm>
            <a:off x="5723257" y="3857003"/>
            <a:ext cx="1840568" cy="307777"/>
          </a:xfrm>
          <a:prstGeom prst="rect">
            <a:avLst/>
          </a:prstGeom>
          <a:solidFill>
            <a:schemeClr val="bg1"/>
          </a:solidFill>
        </p:spPr>
        <p:txBody>
          <a:bodyPr wrap="none">
            <a:spAutoFit/>
          </a:bodyPr>
          <a:lstStyle/>
          <a:p>
            <a:r>
              <a:rPr lang="fr-FR" kern="1200" dirty="0">
                <a:solidFill>
                  <a:schemeClr val="tx1"/>
                </a:solidFill>
              </a:rPr>
              <a:t>l'intonation de la voix</a:t>
            </a:r>
            <a:endParaRPr lang="fr-FR" dirty="0"/>
          </a:p>
        </p:txBody>
      </p:sp>
      <p:sp>
        <p:nvSpPr>
          <p:cNvPr id="6" name="Rettangolo 5"/>
          <p:cNvSpPr/>
          <p:nvPr/>
        </p:nvSpPr>
        <p:spPr>
          <a:xfrm>
            <a:off x="5723257" y="4090423"/>
            <a:ext cx="2212465" cy="307777"/>
          </a:xfrm>
          <a:prstGeom prst="rect">
            <a:avLst/>
          </a:prstGeom>
          <a:solidFill>
            <a:schemeClr val="bg1"/>
          </a:solidFill>
        </p:spPr>
        <p:txBody>
          <a:bodyPr wrap="none">
            <a:spAutoFit/>
          </a:bodyPr>
          <a:lstStyle/>
          <a:p>
            <a:r>
              <a:rPr lang="fr-FR" kern="1200" dirty="0">
                <a:solidFill>
                  <a:schemeClr val="tx1"/>
                </a:solidFill>
              </a:rPr>
              <a:t>comportement non verbal</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Styles de communication</a:t>
            </a:r>
          </a:p>
        </p:txBody>
      </p:sp>
      <p:sp>
        <p:nvSpPr>
          <p:cNvPr id="6" name="Text Box 2"/>
          <p:cNvSpPr txBox="1">
            <a:spLocks noChangeArrowheads="1"/>
          </p:cNvSpPr>
          <p:nvPr/>
        </p:nvSpPr>
        <p:spPr bwMode="auto">
          <a:xfrm>
            <a:off x="602782" y="2241985"/>
            <a:ext cx="2453100" cy="28876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IE" sz="1800" dirty="0">
                <a:effectLst/>
                <a:latin typeface="Calibri"/>
                <a:ea typeface="Calibri"/>
                <a:cs typeface="Times New Roman"/>
              </a:rPr>
              <a:t> </a:t>
            </a:r>
            <a:endParaRPr lang="en-IE" sz="1100" dirty="0">
              <a:effectLst/>
              <a:latin typeface="Calibri"/>
              <a:ea typeface="Calibri"/>
              <a:cs typeface="Times New Roman"/>
            </a:endParaRPr>
          </a:p>
          <a:p>
            <a:pPr marL="0" marR="0" algn="ctr">
              <a:lnSpc>
                <a:spcPct val="200000"/>
              </a:lnSpc>
              <a:spcBef>
                <a:spcPts val="0"/>
              </a:spcBef>
              <a:spcAft>
                <a:spcPts val="1000"/>
              </a:spcAft>
            </a:pPr>
            <a:r>
              <a:rPr lang="en-IE" sz="2400" b="1" dirty="0" smtClean="0">
                <a:solidFill>
                  <a:srgbClr val="7F7F7F"/>
                </a:solidFill>
                <a:effectLst/>
                <a:latin typeface="Calibri"/>
                <a:ea typeface="Calibri"/>
                <a:cs typeface="Times New Roman"/>
              </a:rPr>
              <a:t>PASSIF</a:t>
            </a:r>
            <a:endParaRPr lang="en-IE" dirty="0">
              <a:effectLst/>
              <a:latin typeface="Calibri"/>
              <a:ea typeface="Calibri"/>
              <a:cs typeface="Times New Roman"/>
            </a:endParaRPr>
          </a:p>
          <a:p>
            <a:pPr marL="0" marR="0" algn="ctr">
              <a:lnSpc>
                <a:spcPct val="200000"/>
              </a:lnSpc>
              <a:spcBef>
                <a:spcPts val="0"/>
              </a:spcBef>
              <a:spcAft>
                <a:spcPts val="1000"/>
              </a:spcAft>
            </a:pPr>
            <a:r>
              <a:rPr lang="en-IE" sz="2400" b="1" dirty="0" smtClean="0">
                <a:solidFill>
                  <a:srgbClr val="FF0000"/>
                </a:solidFill>
                <a:effectLst/>
                <a:latin typeface="Calibri"/>
                <a:ea typeface="Calibri"/>
                <a:cs typeface="Times New Roman"/>
              </a:rPr>
              <a:t>AGGRESSIF</a:t>
            </a:r>
            <a:endParaRPr lang="en-IE" dirty="0">
              <a:solidFill>
                <a:srgbClr val="FF0000"/>
              </a:solidFill>
              <a:effectLst/>
              <a:latin typeface="Calibri"/>
              <a:ea typeface="Calibri"/>
              <a:cs typeface="Times New Roman"/>
            </a:endParaRPr>
          </a:p>
          <a:p>
            <a:pPr marL="0" marR="0" algn="ctr">
              <a:lnSpc>
                <a:spcPct val="200000"/>
              </a:lnSpc>
              <a:spcBef>
                <a:spcPts val="0"/>
              </a:spcBef>
              <a:spcAft>
                <a:spcPts val="1000"/>
              </a:spcAft>
            </a:pPr>
            <a:r>
              <a:rPr lang="en-IE" sz="2400" b="1" dirty="0" smtClean="0">
                <a:solidFill>
                  <a:schemeClr val="accent5">
                    <a:lumMod val="50000"/>
                  </a:schemeClr>
                </a:solidFill>
                <a:effectLst/>
                <a:latin typeface="Calibri"/>
                <a:ea typeface="Calibri"/>
                <a:cs typeface="Times New Roman"/>
              </a:rPr>
              <a:t>ASSERTIVE</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6759" y="2163543"/>
            <a:ext cx="5090160" cy="2966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325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Communicateur</a:t>
            </a:r>
            <a:r>
              <a:rPr lang="en-US" dirty="0"/>
              <a:t> </a:t>
            </a:r>
            <a:r>
              <a:rPr lang="en-US" dirty="0" err="1"/>
              <a:t>passif</a:t>
            </a:r>
            <a:endParaRPr lang="en-US" dirty="0"/>
          </a:p>
        </p:txBody>
      </p:sp>
      <p:sp>
        <p:nvSpPr>
          <p:cNvPr id="7" name="TextBox 6"/>
          <p:cNvSpPr txBox="1"/>
          <p:nvPr/>
        </p:nvSpPr>
        <p:spPr>
          <a:xfrm>
            <a:off x="691200" y="2374247"/>
            <a:ext cx="7058860" cy="304698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E" sz="1600" dirty="0">
                <a:solidFill>
                  <a:srgbClr val="800080"/>
                </a:solidFill>
                <a:latin typeface="Montserrat" charset="0"/>
                <a:ea typeface="Montserrat" charset="0"/>
                <a:cs typeface="Montserrat" charset="0"/>
              </a:rPr>
              <a:t>A </a:t>
            </a:r>
            <a:r>
              <a:rPr lang="en-IE" sz="1600" dirty="0" err="1">
                <a:solidFill>
                  <a:srgbClr val="800080"/>
                </a:solidFill>
                <a:latin typeface="Montserrat" charset="0"/>
                <a:ea typeface="Montserrat" charset="0"/>
                <a:cs typeface="Montserrat" charset="0"/>
              </a:rPr>
              <a:t>peur</a:t>
            </a:r>
            <a:r>
              <a:rPr lang="en-IE" sz="1600" dirty="0">
                <a:solidFill>
                  <a:srgbClr val="800080"/>
                </a:solidFill>
                <a:latin typeface="Montserrat" charset="0"/>
                <a:ea typeface="Montserrat" charset="0"/>
                <a:cs typeface="Montserrat" charset="0"/>
              </a:rPr>
              <a:t> de </a:t>
            </a:r>
            <a:r>
              <a:rPr lang="en-IE" sz="1600" dirty="0" err="1" smtClean="0">
                <a:solidFill>
                  <a:srgbClr val="800080"/>
                </a:solidFill>
                <a:latin typeface="Montserrat" charset="0"/>
                <a:ea typeface="Montserrat" charset="0"/>
                <a:cs typeface="Montserrat" charset="0"/>
              </a:rPr>
              <a:t>parler</a:t>
            </a:r>
            <a:endParaRPr lang="en-IE" sz="1600" dirty="0" smtClean="0">
              <a:solidFill>
                <a:srgbClr val="80008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smtClean="0">
                <a:solidFill>
                  <a:srgbClr val="800080"/>
                </a:solidFill>
                <a:latin typeface="Montserrat" charset="0"/>
                <a:ea typeface="Montserrat" charset="0"/>
                <a:cs typeface="Montserrat" charset="0"/>
              </a:rPr>
              <a:t>Evite </a:t>
            </a:r>
            <a:r>
              <a:rPr lang="en-IE" sz="1600" dirty="0">
                <a:solidFill>
                  <a:srgbClr val="800080"/>
                </a:solidFill>
                <a:latin typeface="Montserrat" charset="0"/>
                <a:ea typeface="Montserrat" charset="0"/>
                <a:cs typeface="Montserrat" charset="0"/>
              </a:rPr>
              <a:t>le contact </a:t>
            </a:r>
            <a:r>
              <a:rPr lang="en-IE" sz="1600" dirty="0" err="1">
                <a:solidFill>
                  <a:srgbClr val="800080"/>
                </a:solidFill>
                <a:latin typeface="Montserrat" charset="0"/>
                <a:ea typeface="Montserrat" charset="0"/>
                <a:cs typeface="Montserrat" charset="0"/>
              </a:rPr>
              <a:t>visuel</a:t>
            </a:r>
            <a:r>
              <a:rPr lang="en-IE" sz="1600" dirty="0">
                <a:solidFill>
                  <a:srgbClr val="800080"/>
                </a:solidFill>
                <a:latin typeface="Montserrat" charset="0"/>
                <a:ea typeface="Montserrat" charset="0"/>
                <a:cs typeface="Montserrat" charset="0"/>
              </a:rPr>
              <a:t> </a:t>
            </a:r>
            <a:r>
              <a:rPr lang="en-IE" sz="1600" dirty="0" smtClean="0">
                <a:solidFill>
                  <a:srgbClr val="800080"/>
                </a:solidFill>
                <a:latin typeface="Montserrat" charset="0"/>
                <a:ea typeface="Montserrat" charset="0"/>
                <a:cs typeface="Montserrat" charset="0"/>
              </a:rPr>
              <a:t>direct</a:t>
            </a:r>
          </a:p>
          <a:p>
            <a:pPr marL="285750" indent="-285750">
              <a:lnSpc>
                <a:spcPct val="150000"/>
              </a:lnSpc>
              <a:buFont typeface="Arial" panose="020B0604020202020204" pitchFamily="34" charset="0"/>
              <a:buChar char="•"/>
            </a:pPr>
            <a:r>
              <a:rPr lang="en-IE" sz="1600" dirty="0" err="1" smtClean="0">
                <a:solidFill>
                  <a:srgbClr val="800080"/>
                </a:solidFill>
                <a:latin typeface="Montserrat" charset="0"/>
                <a:ea typeface="Montserrat" charset="0"/>
                <a:cs typeface="Montserrat" charset="0"/>
              </a:rPr>
              <a:t>Montre</a:t>
            </a:r>
            <a:r>
              <a:rPr lang="en-IE" sz="1600" dirty="0" smtClean="0">
                <a:solidFill>
                  <a:srgbClr val="800080"/>
                </a:solidFill>
                <a:latin typeface="Montserrat" charset="0"/>
                <a:ea typeface="Montserrat" charset="0"/>
                <a:cs typeface="Montserrat" charset="0"/>
              </a:rPr>
              <a:t> </a:t>
            </a:r>
            <a:r>
              <a:rPr lang="en-IE" sz="1600" dirty="0" err="1">
                <a:solidFill>
                  <a:srgbClr val="800080"/>
                </a:solidFill>
                <a:latin typeface="Montserrat" charset="0"/>
                <a:ea typeface="Montserrat" charset="0"/>
                <a:cs typeface="Montserrat" charset="0"/>
              </a:rPr>
              <a:t>peu</a:t>
            </a:r>
            <a:r>
              <a:rPr lang="en-IE" sz="1600" dirty="0">
                <a:solidFill>
                  <a:srgbClr val="800080"/>
                </a:solidFill>
                <a:latin typeface="Montserrat" charset="0"/>
                <a:ea typeface="Montserrat" charset="0"/>
                <a:cs typeface="Montserrat" charset="0"/>
              </a:rPr>
              <a:t> </a:t>
            </a:r>
            <a:r>
              <a:rPr lang="en-IE" sz="1600" dirty="0" err="1">
                <a:solidFill>
                  <a:srgbClr val="800080"/>
                </a:solidFill>
                <a:latin typeface="Montserrat" charset="0"/>
                <a:ea typeface="Montserrat" charset="0"/>
                <a:cs typeface="Montserrat" charset="0"/>
              </a:rPr>
              <a:t>ou</a:t>
            </a:r>
            <a:r>
              <a:rPr lang="en-IE" sz="1600" dirty="0">
                <a:solidFill>
                  <a:srgbClr val="800080"/>
                </a:solidFill>
                <a:latin typeface="Montserrat" charset="0"/>
                <a:ea typeface="Montserrat" charset="0"/>
                <a:cs typeface="Montserrat" charset="0"/>
              </a:rPr>
              <a:t> pas </a:t>
            </a:r>
            <a:r>
              <a:rPr lang="en-IE" sz="1600" dirty="0" err="1" smtClean="0">
                <a:solidFill>
                  <a:srgbClr val="800080"/>
                </a:solidFill>
                <a:latin typeface="Montserrat" charset="0"/>
                <a:ea typeface="Montserrat" charset="0"/>
                <a:cs typeface="Montserrat" charset="0"/>
              </a:rPr>
              <a:t>d'expression</a:t>
            </a:r>
            <a:endParaRPr lang="en-IE" sz="1600" dirty="0" smtClean="0">
              <a:solidFill>
                <a:srgbClr val="80008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rgbClr val="800080"/>
                </a:solidFill>
                <a:latin typeface="Montserrat" charset="0"/>
                <a:ea typeface="Montserrat" charset="0"/>
                <a:cs typeface="Montserrat" charset="0"/>
              </a:rPr>
              <a:t>S'isole</a:t>
            </a:r>
            <a:r>
              <a:rPr lang="en-IE" sz="1600" dirty="0" smtClean="0">
                <a:solidFill>
                  <a:srgbClr val="800080"/>
                </a:solidFill>
                <a:latin typeface="Montserrat" charset="0"/>
                <a:ea typeface="Montserrat" charset="0"/>
                <a:cs typeface="Montserrat" charset="0"/>
              </a:rPr>
              <a:t> </a:t>
            </a:r>
            <a:r>
              <a:rPr lang="en-IE" sz="1600" dirty="0">
                <a:solidFill>
                  <a:srgbClr val="800080"/>
                </a:solidFill>
                <a:latin typeface="Montserrat" charset="0"/>
                <a:ea typeface="Montserrat" charset="0"/>
                <a:cs typeface="Montserrat" charset="0"/>
              </a:rPr>
              <a:t>des </a:t>
            </a:r>
            <a:r>
              <a:rPr lang="en-IE" sz="1600" dirty="0" err="1" smtClean="0">
                <a:solidFill>
                  <a:srgbClr val="800080"/>
                </a:solidFill>
                <a:latin typeface="Montserrat" charset="0"/>
                <a:ea typeface="Montserrat" charset="0"/>
                <a:cs typeface="Montserrat" charset="0"/>
              </a:rPr>
              <a:t>groupes</a:t>
            </a:r>
            <a:endParaRPr lang="en-IE" sz="1600" dirty="0" smtClean="0">
              <a:solidFill>
                <a:srgbClr val="80008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rgbClr val="800080"/>
                </a:solidFill>
                <a:latin typeface="Montserrat" charset="0"/>
                <a:ea typeface="Montserrat" charset="0"/>
                <a:cs typeface="Montserrat" charset="0"/>
              </a:rPr>
              <a:t>D'accord</a:t>
            </a:r>
            <a:r>
              <a:rPr lang="en-IE" sz="1600" dirty="0" smtClean="0">
                <a:solidFill>
                  <a:srgbClr val="800080"/>
                </a:solidFill>
                <a:latin typeface="Montserrat" charset="0"/>
                <a:ea typeface="Montserrat" charset="0"/>
                <a:cs typeface="Montserrat" charset="0"/>
              </a:rPr>
              <a:t> </a:t>
            </a:r>
            <a:r>
              <a:rPr lang="en-IE" sz="1600" dirty="0">
                <a:solidFill>
                  <a:srgbClr val="800080"/>
                </a:solidFill>
                <a:latin typeface="Montserrat" charset="0"/>
                <a:ea typeface="Montserrat" charset="0"/>
                <a:cs typeface="Montserrat" charset="0"/>
              </a:rPr>
              <a:t>avec les </a:t>
            </a:r>
            <a:r>
              <a:rPr lang="en-IE" sz="1600" dirty="0" err="1">
                <a:solidFill>
                  <a:srgbClr val="800080"/>
                </a:solidFill>
                <a:latin typeface="Montserrat" charset="0"/>
                <a:ea typeface="Montserrat" charset="0"/>
                <a:cs typeface="Montserrat" charset="0"/>
              </a:rPr>
              <a:t>autres</a:t>
            </a:r>
            <a:r>
              <a:rPr lang="en-IE" sz="1600" dirty="0">
                <a:solidFill>
                  <a:srgbClr val="800080"/>
                </a:solidFill>
                <a:latin typeface="Montserrat" charset="0"/>
                <a:ea typeface="Montserrat" charset="0"/>
                <a:cs typeface="Montserrat" charset="0"/>
              </a:rPr>
              <a:t> </a:t>
            </a:r>
            <a:r>
              <a:rPr lang="en-IE" sz="1600" dirty="0" err="1">
                <a:solidFill>
                  <a:srgbClr val="800080"/>
                </a:solidFill>
                <a:latin typeface="Montserrat" charset="0"/>
                <a:ea typeface="Montserrat" charset="0"/>
                <a:cs typeface="Montserrat" charset="0"/>
              </a:rPr>
              <a:t>malgré</a:t>
            </a:r>
            <a:r>
              <a:rPr lang="en-IE" sz="1600" dirty="0">
                <a:solidFill>
                  <a:srgbClr val="800080"/>
                </a:solidFill>
                <a:latin typeface="Montserrat" charset="0"/>
                <a:ea typeface="Montserrat" charset="0"/>
                <a:cs typeface="Montserrat" charset="0"/>
              </a:rPr>
              <a:t> les </a:t>
            </a:r>
            <a:r>
              <a:rPr lang="en-IE" sz="1600" dirty="0" smtClean="0">
                <a:solidFill>
                  <a:srgbClr val="800080"/>
                </a:solidFill>
                <a:latin typeface="Montserrat" charset="0"/>
                <a:ea typeface="Montserrat" charset="0"/>
                <a:cs typeface="Montserrat" charset="0"/>
              </a:rPr>
              <a:t>sentiments</a:t>
            </a:r>
          </a:p>
          <a:p>
            <a:pPr marL="285750" indent="-285750">
              <a:lnSpc>
                <a:spcPct val="150000"/>
              </a:lnSpc>
              <a:buFont typeface="Arial" panose="020B0604020202020204" pitchFamily="34" charset="0"/>
              <a:buChar char="•"/>
            </a:pPr>
            <a:r>
              <a:rPr lang="en-IE" sz="1600" dirty="0" smtClean="0">
                <a:solidFill>
                  <a:srgbClr val="800080"/>
                </a:solidFill>
                <a:latin typeface="Montserrat" charset="0"/>
                <a:ea typeface="Montserrat" charset="0"/>
                <a:cs typeface="Montserrat" charset="0"/>
              </a:rPr>
              <a:t>Se </a:t>
            </a:r>
            <a:r>
              <a:rPr lang="en-IE" sz="1600" dirty="0">
                <a:solidFill>
                  <a:srgbClr val="800080"/>
                </a:solidFill>
                <a:latin typeface="Montserrat" charset="0"/>
                <a:ea typeface="Montserrat" charset="0"/>
                <a:cs typeface="Montserrat" charset="0"/>
              </a:rPr>
              <a:t>valorise </a:t>
            </a:r>
            <a:r>
              <a:rPr lang="en-IE" sz="1600" dirty="0" err="1">
                <a:solidFill>
                  <a:srgbClr val="800080"/>
                </a:solidFill>
                <a:latin typeface="Montserrat" charset="0"/>
                <a:ea typeface="Montserrat" charset="0"/>
                <a:cs typeface="Montserrat" charset="0"/>
              </a:rPr>
              <a:t>moins</a:t>
            </a:r>
            <a:r>
              <a:rPr lang="en-IE" sz="1600" dirty="0">
                <a:solidFill>
                  <a:srgbClr val="800080"/>
                </a:solidFill>
                <a:latin typeface="Montserrat" charset="0"/>
                <a:ea typeface="Montserrat" charset="0"/>
                <a:cs typeface="Montserrat" charset="0"/>
              </a:rPr>
              <a:t> que les </a:t>
            </a:r>
            <a:r>
              <a:rPr lang="en-IE" sz="1600" dirty="0" err="1" smtClean="0">
                <a:solidFill>
                  <a:srgbClr val="800080"/>
                </a:solidFill>
                <a:latin typeface="Montserrat" charset="0"/>
                <a:ea typeface="Montserrat" charset="0"/>
                <a:cs typeface="Montserrat" charset="0"/>
              </a:rPr>
              <a:t>autres</a:t>
            </a:r>
            <a:endParaRPr lang="en-IE" sz="1600" dirty="0" smtClean="0">
              <a:solidFill>
                <a:srgbClr val="80008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rgbClr val="800080"/>
                </a:solidFill>
                <a:latin typeface="Montserrat" charset="0"/>
                <a:ea typeface="Montserrat" charset="0"/>
                <a:cs typeface="Montserrat" charset="0"/>
              </a:rPr>
              <a:t>N'atteint</a:t>
            </a:r>
            <a:r>
              <a:rPr lang="en-IE" sz="1600" dirty="0" smtClean="0">
                <a:solidFill>
                  <a:srgbClr val="800080"/>
                </a:solidFill>
                <a:latin typeface="Montserrat" charset="0"/>
                <a:ea typeface="Montserrat" charset="0"/>
                <a:cs typeface="Montserrat" charset="0"/>
              </a:rPr>
              <a:t> </a:t>
            </a:r>
            <a:r>
              <a:rPr lang="en-IE" sz="1600" dirty="0">
                <a:solidFill>
                  <a:srgbClr val="800080"/>
                </a:solidFill>
                <a:latin typeface="Montserrat" charset="0"/>
                <a:ea typeface="Montserrat" charset="0"/>
                <a:cs typeface="Montserrat" charset="0"/>
              </a:rPr>
              <a:t>pas les </a:t>
            </a:r>
            <a:r>
              <a:rPr lang="en-IE" sz="1600" dirty="0" err="1" smtClean="0">
                <a:solidFill>
                  <a:srgbClr val="800080"/>
                </a:solidFill>
                <a:latin typeface="Montserrat" charset="0"/>
                <a:ea typeface="Montserrat" charset="0"/>
                <a:cs typeface="Montserrat" charset="0"/>
              </a:rPr>
              <a:t>objectifs</a:t>
            </a:r>
            <a:endParaRPr lang="en-IE" sz="1600" dirty="0" smtClean="0">
              <a:solidFill>
                <a:srgbClr val="80008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rgbClr val="800080"/>
                </a:solidFill>
                <a:latin typeface="Montserrat" charset="0"/>
                <a:ea typeface="Montserrat" charset="0"/>
                <a:cs typeface="Montserrat" charset="0"/>
              </a:rPr>
              <a:t>Tu</a:t>
            </a:r>
            <a:r>
              <a:rPr lang="en-IE" sz="1600" dirty="0" smtClean="0">
                <a:solidFill>
                  <a:srgbClr val="800080"/>
                </a:solidFill>
                <a:latin typeface="Montserrat" charset="0"/>
                <a:ea typeface="Montserrat" charset="0"/>
                <a:cs typeface="Montserrat" charset="0"/>
              </a:rPr>
              <a:t> </a:t>
            </a:r>
            <a:r>
              <a:rPr lang="en-IE" sz="1600" dirty="0">
                <a:solidFill>
                  <a:srgbClr val="800080"/>
                </a:solidFill>
                <a:latin typeface="Montserrat" charset="0"/>
                <a:ea typeface="Montserrat" charset="0"/>
                <a:cs typeface="Montserrat" charset="0"/>
              </a:rPr>
              <a:t>vas </a:t>
            </a:r>
            <a:r>
              <a:rPr lang="en-IE" sz="1600" dirty="0" err="1">
                <a:solidFill>
                  <a:srgbClr val="800080"/>
                </a:solidFill>
                <a:latin typeface="Montserrat" charset="0"/>
                <a:ea typeface="Montserrat" charset="0"/>
                <a:cs typeface="Montserrat" charset="0"/>
              </a:rPr>
              <a:t>bien</a:t>
            </a:r>
            <a:r>
              <a:rPr lang="en-IE" sz="1600" dirty="0">
                <a:solidFill>
                  <a:srgbClr val="800080"/>
                </a:solidFill>
                <a:latin typeface="Montserrat" charset="0"/>
                <a:ea typeface="Montserrat" charset="0"/>
                <a:cs typeface="Montserrat" charset="0"/>
              </a:rPr>
              <a:t>; Je ne </a:t>
            </a:r>
            <a:r>
              <a:rPr lang="en-IE" sz="1600" dirty="0" err="1">
                <a:solidFill>
                  <a:srgbClr val="800080"/>
                </a:solidFill>
                <a:latin typeface="Montserrat" charset="0"/>
                <a:ea typeface="Montserrat" charset="0"/>
                <a:cs typeface="Montserrat" charset="0"/>
              </a:rPr>
              <a:t>suis</a:t>
            </a:r>
            <a:r>
              <a:rPr lang="en-IE" sz="1600" dirty="0">
                <a:solidFill>
                  <a:srgbClr val="800080"/>
                </a:solidFill>
                <a:latin typeface="Montserrat" charset="0"/>
                <a:ea typeface="Montserrat" charset="0"/>
                <a:cs typeface="Montserrat" charset="0"/>
              </a:rPr>
              <a:t> pas.</a:t>
            </a:r>
          </a:p>
        </p:txBody>
      </p:sp>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5571" y="2246767"/>
            <a:ext cx="1597218" cy="2749641"/>
          </a:xfrm>
          <a:prstGeom prst="rect">
            <a:avLst/>
          </a:prstGeom>
        </p:spPr>
      </p:pic>
    </p:spTree>
    <p:extLst>
      <p:ext uri="{BB962C8B-B14F-4D97-AF65-F5344CB8AC3E}">
        <p14:creationId xmlns:p14="http://schemas.microsoft.com/office/powerpoint/2010/main" val="3807712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a:t>Communicateur</a:t>
            </a:r>
            <a:r>
              <a:rPr lang="de-AT" dirty="0"/>
              <a:t> </a:t>
            </a:r>
            <a:r>
              <a:rPr lang="de-AT" dirty="0" err="1"/>
              <a:t>assertif</a:t>
            </a:r>
            <a:endParaRPr lang="de-AT" dirty="0"/>
          </a:p>
        </p:txBody>
      </p:sp>
      <p:sp>
        <p:nvSpPr>
          <p:cNvPr id="6" name="TextBox 5"/>
          <p:cNvSpPr txBox="1"/>
          <p:nvPr/>
        </p:nvSpPr>
        <p:spPr>
          <a:xfrm>
            <a:off x="802640" y="2468817"/>
            <a:ext cx="7058860" cy="304698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E" sz="1600" dirty="0" err="1">
                <a:solidFill>
                  <a:srgbClr val="FF5050"/>
                </a:solidFill>
                <a:latin typeface="Montserrat" charset="0"/>
                <a:ea typeface="Montserrat" charset="0"/>
                <a:cs typeface="Montserrat" charset="0"/>
              </a:rPr>
              <a:t>Parle</a:t>
            </a:r>
            <a:r>
              <a:rPr lang="en-IE" sz="1600" dirty="0">
                <a:solidFill>
                  <a:srgbClr val="FF5050"/>
                </a:solidFill>
                <a:latin typeface="Montserrat" charset="0"/>
                <a:ea typeface="Montserrat" charset="0"/>
                <a:cs typeface="Montserrat" charset="0"/>
              </a:rPr>
              <a:t> </a:t>
            </a:r>
            <a:r>
              <a:rPr lang="en-IE" sz="1600" dirty="0" err="1" smtClean="0">
                <a:solidFill>
                  <a:srgbClr val="FF5050"/>
                </a:solidFill>
                <a:latin typeface="Montserrat" charset="0"/>
                <a:ea typeface="Montserrat" charset="0"/>
                <a:cs typeface="Montserrat" charset="0"/>
              </a:rPr>
              <a:t>ouvertement</a:t>
            </a:r>
            <a:endParaRPr lang="en-IE" sz="1600" dirty="0" smtClean="0">
              <a:solidFill>
                <a:srgbClr val="FF505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rgbClr val="FF5050"/>
                </a:solidFill>
                <a:latin typeface="Montserrat" charset="0"/>
                <a:ea typeface="Montserrat" charset="0"/>
                <a:cs typeface="Montserrat" charset="0"/>
              </a:rPr>
              <a:t>Établit</a:t>
            </a:r>
            <a:r>
              <a:rPr lang="en-IE" sz="1600" dirty="0" smtClean="0">
                <a:solidFill>
                  <a:srgbClr val="FF5050"/>
                </a:solidFill>
                <a:latin typeface="Montserrat" charset="0"/>
                <a:ea typeface="Montserrat" charset="0"/>
                <a:cs typeface="Montserrat" charset="0"/>
              </a:rPr>
              <a:t> </a:t>
            </a:r>
            <a:r>
              <a:rPr lang="en-IE" sz="1600" dirty="0">
                <a:solidFill>
                  <a:srgbClr val="FF5050"/>
                </a:solidFill>
                <a:latin typeface="Montserrat" charset="0"/>
                <a:ea typeface="Montserrat" charset="0"/>
                <a:cs typeface="Montserrat" charset="0"/>
              </a:rPr>
              <a:t>un bon contact </a:t>
            </a:r>
            <a:r>
              <a:rPr lang="en-IE" sz="1600" dirty="0" err="1" smtClean="0">
                <a:solidFill>
                  <a:srgbClr val="FF5050"/>
                </a:solidFill>
                <a:latin typeface="Montserrat" charset="0"/>
                <a:ea typeface="Montserrat" charset="0"/>
                <a:cs typeface="Montserrat" charset="0"/>
              </a:rPr>
              <a:t>visuel</a:t>
            </a:r>
            <a:endParaRPr lang="en-IE" sz="1600" dirty="0" smtClean="0">
              <a:solidFill>
                <a:srgbClr val="FF505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rgbClr val="FF5050"/>
                </a:solidFill>
                <a:latin typeface="Montserrat" charset="0"/>
                <a:ea typeface="Montserrat" charset="0"/>
                <a:cs typeface="Montserrat" charset="0"/>
              </a:rPr>
              <a:t>Affiche</a:t>
            </a:r>
            <a:r>
              <a:rPr lang="en-IE" sz="1600" dirty="0" smtClean="0">
                <a:solidFill>
                  <a:srgbClr val="FF5050"/>
                </a:solidFill>
                <a:latin typeface="Montserrat" charset="0"/>
                <a:ea typeface="Montserrat" charset="0"/>
                <a:cs typeface="Montserrat" charset="0"/>
              </a:rPr>
              <a:t> </a:t>
            </a:r>
            <a:r>
              <a:rPr lang="en-IE" sz="1600" dirty="0" err="1">
                <a:solidFill>
                  <a:srgbClr val="FF5050"/>
                </a:solidFill>
                <a:latin typeface="Montserrat" charset="0"/>
                <a:ea typeface="Montserrat" charset="0"/>
                <a:cs typeface="Montserrat" charset="0"/>
              </a:rPr>
              <a:t>l'expression</a:t>
            </a:r>
            <a:r>
              <a:rPr lang="en-IE" sz="1600" dirty="0">
                <a:solidFill>
                  <a:srgbClr val="FF5050"/>
                </a:solidFill>
                <a:latin typeface="Montserrat" charset="0"/>
                <a:ea typeface="Montserrat" charset="0"/>
                <a:cs typeface="Montserrat" charset="0"/>
              </a:rPr>
              <a:t> pour </a:t>
            </a:r>
            <a:r>
              <a:rPr lang="en-IE" sz="1600" dirty="0" err="1">
                <a:solidFill>
                  <a:srgbClr val="FF5050"/>
                </a:solidFill>
                <a:latin typeface="Montserrat" charset="0"/>
                <a:ea typeface="Montserrat" charset="0"/>
                <a:cs typeface="Montserrat" charset="0"/>
              </a:rPr>
              <a:t>correspondre</a:t>
            </a:r>
            <a:r>
              <a:rPr lang="en-IE" sz="1600" dirty="0">
                <a:solidFill>
                  <a:srgbClr val="FF5050"/>
                </a:solidFill>
                <a:latin typeface="Montserrat" charset="0"/>
                <a:ea typeface="Montserrat" charset="0"/>
                <a:cs typeface="Montserrat" charset="0"/>
              </a:rPr>
              <a:t> au </a:t>
            </a:r>
            <a:r>
              <a:rPr lang="en-IE" sz="1600" dirty="0" smtClean="0">
                <a:solidFill>
                  <a:srgbClr val="FF5050"/>
                </a:solidFill>
                <a:latin typeface="Montserrat" charset="0"/>
                <a:ea typeface="Montserrat" charset="0"/>
                <a:cs typeface="Montserrat" charset="0"/>
              </a:rPr>
              <a:t>message</a:t>
            </a:r>
          </a:p>
          <a:p>
            <a:pPr marL="285750" indent="-285750">
              <a:lnSpc>
                <a:spcPct val="150000"/>
              </a:lnSpc>
              <a:buFont typeface="Arial" panose="020B0604020202020204" pitchFamily="34" charset="0"/>
              <a:buChar char="•"/>
            </a:pPr>
            <a:r>
              <a:rPr lang="en-IE" sz="1600" dirty="0" err="1" smtClean="0">
                <a:solidFill>
                  <a:srgbClr val="FF5050"/>
                </a:solidFill>
                <a:latin typeface="Montserrat" charset="0"/>
                <a:ea typeface="Montserrat" charset="0"/>
                <a:cs typeface="Montserrat" charset="0"/>
              </a:rPr>
              <a:t>Participe</a:t>
            </a:r>
            <a:r>
              <a:rPr lang="en-IE" sz="1600" dirty="0" smtClean="0">
                <a:solidFill>
                  <a:srgbClr val="FF5050"/>
                </a:solidFill>
                <a:latin typeface="Montserrat" charset="0"/>
                <a:ea typeface="Montserrat" charset="0"/>
                <a:cs typeface="Montserrat" charset="0"/>
              </a:rPr>
              <a:t> </a:t>
            </a:r>
            <a:r>
              <a:rPr lang="en-IE" sz="1600" dirty="0" err="1">
                <a:solidFill>
                  <a:srgbClr val="FF5050"/>
                </a:solidFill>
                <a:latin typeface="Montserrat" charset="0"/>
                <a:ea typeface="Montserrat" charset="0"/>
                <a:cs typeface="Montserrat" charset="0"/>
              </a:rPr>
              <a:t>à</a:t>
            </a:r>
            <a:r>
              <a:rPr lang="en-IE" sz="1600" dirty="0">
                <a:solidFill>
                  <a:srgbClr val="FF5050"/>
                </a:solidFill>
                <a:latin typeface="Montserrat" charset="0"/>
                <a:ea typeface="Montserrat" charset="0"/>
                <a:cs typeface="Montserrat" charset="0"/>
              </a:rPr>
              <a:t> des </a:t>
            </a:r>
            <a:r>
              <a:rPr lang="en-IE" sz="1600" dirty="0" err="1" smtClean="0">
                <a:solidFill>
                  <a:srgbClr val="FF5050"/>
                </a:solidFill>
                <a:latin typeface="Montserrat" charset="0"/>
                <a:ea typeface="Montserrat" charset="0"/>
                <a:cs typeface="Montserrat" charset="0"/>
              </a:rPr>
              <a:t>groupes</a:t>
            </a:r>
            <a:endParaRPr lang="en-IE" sz="1600" dirty="0" smtClean="0">
              <a:solidFill>
                <a:srgbClr val="FF505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rgbClr val="FF5050"/>
                </a:solidFill>
                <a:latin typeface="Montserrat" charset="0"/>
                <a:ea typeface="Montserrat" charset="0"/>
                <a:cs typeface="Montserrat" charset="0"/>
              </a:rPr>
              <a:t>Parle</a:t>
            </a:r>
            <a:r>
              <a:rPr lang="en-IE" sz="1600" dirty="0" smtClean="0">
                <a:solidFill>
                  <a:srgbClr val="FF5050"/>
                </a:solidFill>
                <a:latin typeface="Montserrat" charset="0"/>
                <a:ea typeface="Montserrat" charset="0"/>
                <a:cs typeface="Montserrat" charset="0"/>
              </a:rPr>
              <a:t> </a:t>
            </a:r>
            <a:r>
              <a:rPr lang="en-IE" sz="1600" dirty="0">
                <a:solidFill>
                  <a:srgbClr val="FF5050"/>
                </a:solidFill>
                <a:latin typeface="Montserrat" charset="0"/>
                <a:ea typeface="Montserrat" charset="0"/>
                <a:cs typeface="Montserrat" charset="0"/>
              </a:rPr>
              <a:t>au </a:t>
            </a:r>
            <a:r>
              <a:rPr lang="en-IE" sz="1600" dirty="0" smtClean="0">
                <a:solidFill>
                  <a:srgbClr val="FF5050"/>
                </a:solidFill>
                <a:latin typeface="Montserrat" charset="0"/>
                <a:ea typeface="Montserrat" charset="0"/>
                <a:cs typeface="Montserrat" charset="0"/>
              </a:rPr>
              <a:t>point</a:t>
            </a:r>
          </a:p>
          <a:p>
            <a:pPr marL="285750" indent="-285750">
              <a:lnSpc>
                <a:spcPct val="150000"/>
              </a:lnSpc>
              <a:buFont typeface="Arial" panose="020B0604020202020204" pitchFamily="34" charset="0"/>
              <a:buChar char="•"/>
            </a:pPr>
            <a:r>
              <a:rPr lang="en-IE" sz="1600" dirty="0" err="1" smtClean="0">
                <a:solidFill>
                  <a:srgbClr val="FF5050"/>
                </a:solidFill>
                <a:latin typeface="Montserrat" charset="0"/>
                <a:ea typeface="Montserrat" charset="0"/>
                <a:cs typeface="Montserrat" charset="0"/>
              </a:rPr>
              <a:t>Valeurs</a:t>
            </a:r>
            <a:r>
              <a:rPr lang="en-IE" sz="1600" dirty="0" smtClean="0">
                <a:solidFill>
                  <a:srgbClr val="FF5050"/>
                </a:solidFill>
                <a:latin typeface="Montserrat" charset="0"/>
                <a:ea typeface="Montserrat" charset="0"/>
                <a:cs typeface="Montserrat" charset="0"/>
              </a:rPr>
              <a:t> </a:t>
            </a:r>
            <a:r>
              <a:rPr lang="en-IE" sz="1600" dirty="0" err="1">
                <a:solidFill>
                  <a:srgbClr val="FF5050"/>
                </a:solidFill>
                <a:latin typeface="Montserrat" charset="0"/>
                <a:ea typeface="Montserrat" charset="0"/>
                <a:cs typeface="Montserrat" charset="0"/>
              </a:rPr>
              <a:t>égales</a:t>
            </a:r>
            <a:r>
              <a:rPr lang="en-IE" sz="1600" dirty="0">
                <a:solidFill>
                  <a:srgbClr val="FF5050"/>
                </a:solidFill>
                <a:latin typeface="Montserrat" charset="0"/>
                <a:ea typeface="Montserrat" charset="0"/>
                <a:cs typeface="Montserrat" charset="0"/>
              </a:rPr>
              <a:t> aux </a:t>
            </a:r>
            <a:r>
              <a:rPr lang="en-IE" sz="1600" dirty="0" err="1" smtClean="0">
                <a:solidFill>
                  <a:srgbClr val="FF5050"/>
                </a:solidFill>
                <a:latin typeface="Montserrat" charset="0"/>
                <a:ea typeface="Montserrat" charset="0"/>
                <a:cs typeface="Montserrat" charset="0"/>
              </a:rPr>
              <a:t>autres</a:t>
            </a:r>
            <a:endParaRPr lang="en-IE" sz="1600" dirty="0" smtClean="0">
              <a:solidFill>
                <a:srgbClr val="FF505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rgbClr val="FF5050"/>
                </a:solidFill>
                <a:latin typeface="Montserrat" charset="0"/>
                <a:ea typeface="Montserrat" charset="0"/>
                <a:cs typeface="Montserrat" charset="0"/>
              </a:rPr>
              <a:t>Atteindre</a:t>
            </a:r>
            <a:r>
              <a:rPr lang="en-IE" sz="1600" dirty="0" smtClean="0">
                <a:solidFill>
                  <a:srgbClr val="FF5050"/>
                </a:solidFill>
                <a:latin typeface="Montserrat" charset="0"/>
                <a:ea typeface="Montserrat" charset="0"/>
                <a:cs typeface="Montserrat" charset="0"/>
              </a:rPr>
              <a:t> </a:t>
            </a:r>
            <a:r>
              <a:rPr lang="en-IE" sz="1600" dirty="0" err="1">
                <a:solidFill>
                  <a:srgbClr val="FF5050"/>
                </a:solidFill>
                <a:latin typeface="Montserrat" charset="0"/>
                <a:ea typeface="Montserrat" charset="0"/>
                <a:cs typeface="Montserrat" charset="0"/>
              </a:rPr>
              <a:t>ses</a:t>
            </a:r>
            <a:r>
              <a:rPr lang="en-IE" sz="1600" dirty="0">
                <a:solidFill>
                  <a:srgbClr val="FF5050"/>
                </a:solidFill>
                <a:latin typeface="Montserrat" charset="0"/>
                <a:ea typeface="Montserrat" charset="0"/>
                <a:cs typeface="Montserrat" charset="0"/>
              </a:rPr>
              <a:t> </a:t>
            </a:r>
            <a:r>
              <a:rPr lang="en-IE" sz="1600" dirty="0" err="1">
                <a:solidFill>
                  <a:srgbClr val="FF5050"/>
                </a:solidFill>
                <a:latin typeface="Montserrat" charset="0"/>
                <a:ea typeface="Montserrat" charset="0"/>
                <a:cs typeface="Montserrat" charset="0"/>
              </a:rPr>
              <a:t>objectifs</a:t>
            </a:r>
            <a:r>
              <a:rPr lang="en-IE" sz="1600" dirty="0">
                <a:solidFill>
                  <a:srgbClr val="FF5050"/>
                </a:solidFill>
                <a:latin typeface="Montserrat" charset="0"/>
                <a:ea typeface="Montserrat" charset="0"/>
                <a:cs typeface="Montserrat" charset="0"/>
              </a:rPr>
              <a:t> sans </a:t>
            </a:r>
            <a:r>
              <a:rPr lang="en-IE" sz="1600" dirty="0" err="1">
                <a:solidFill>
                  <a:srgbClr val="FF5050"/>
                </a:solidFill>
                <a:latin typeface="Montserrat" charset="0"/>
                <a:ea typeface="Montserrat" charset="0"/>
                <a:cs typeface="Montserrat" charset="0"/>
              </a:rPr>
              <a:t>s'aliéner</a:t>
            </a:r>
            <a:r>
              <a:rPr lang="en-IE" sz="1600" dirty="0">
                <a:solidFill>
                  <a:srgbClr val="FF5050"/>
                </a:solidFill>
                <a:latin typeface="Montserrat" charset="0"/>
                <a:ea typeface="Montserrat" charset="0"/>
                <a:cs typeface="Montserrat" charset="0"/>
              </a:rPr>
              <a:t> les </a:t>
            </a:r>
            <a:r>
              <a:rPr lang="en-IE" sz="1600" dirty="0" err="1" smtClean="0">
                <a:solidFill>
                  <a:srgbClr val="FF5050"/>
                </a:solidFill>
                <a:latin typeface="Montserrat" charset="0"/>
                <a:ea typeface="Montserrat" charset="0"/>
                <a:cs typeface="Montserrat" charset="0"/>
              </a:rPr>
              <a:t>autres</a:t>
            </a:r>
            <a:endParaRPr lang="en-IE" sz="1600" dirty="0" smtClean="0">
              <a:solidFill>
                <a:srgbClr val="FF5050"/>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smtClean="0">
                <a:solidFill>
                  <a:srgbClr val="FF5050"/>
                </a:solidFill>
                <a:latin typeface="Montserrat" charset="0"/>
                <a:ea typeface="Montserrat" charset="0"/>
                <a:cs typeface="Montserrat" charset="0"/>
              </a:rPr>
              <a:t>Je </a:t>
            </a:r>
            <a:r>
              <a:rPr lang="en-IE" sz="1600" dirty="0" err="1">
                <a:solidFill>
                  <a:srgbClr val="FF5050"/>
                </a:solidFill>
                <a:latin typeface="Montserrat" charset="0"/>
                <a:ea typeface="Montserrat" charset="0"/>
                <a:cs typeface="Montserrat" charset="0"/>
              </a:rPr>
              <a:t>vais</a:t>
            </a:r>
            <a:r>
              <a:rPr lang="en-IE" sz="1600" dirty="0">
                <a:solidFill>
                  <a:srgbClr val="FF5050"/>
                </a:solidFill>
                <a:latin typeface="Montserrat" charset="0"/>
                <a:ea typeface="Montserrat" charset="0"/>
                <a:cs typeface="Montserrat" charset="0"/>
              </a:rPr>
              <a:t> </a:t>
            </a:r>
            <a:r>
              <a:rPr lang="en-IE" sz="1600" dirty="0" err="1">
                <a:solidFill>
                  <a:srgbClr val="FF5050"/>
                </a:solidFill>
                <a:latin typeface="Montserrat" charset="0"/>
                <a:ea typeface="Montserrat" charset="0"/>
                <a:cs typeface="Montserrat" charset="0"/>
              </a:rPr>
              <a:t>bien</a:t>
            </a:r>
            <a:r>
              <a:rPr lang="en-IE" sz="1600" dirty="0">
                <a:solidFill>
                  <a:srgbClr val="FF5050"/>
                </a:solidFill>
                <a:latin typeface="Montserrat" charset="0"/>
                <a:ea typeface="Montserrat" charset="0"/>
                <a:cs typeface="Montserrat" charset="0"/>
              </a:rPr>
              <a:t>; </a:t>
            </a:r>
            <a:r>
              <a:rPr lang="en-IE" sz="1600" dirty="0" err="1">
                <a:solidFill>
                  <a:srgbClr val="FF5050"/>
                </a:solidFill>
                <a:latin typeface="Montserrat" charset="0"/>
                <a:ea typeface="Montserrat" charset="0"/>
                <a:cs typeface="Montserrat" charset="0"/>
              </a:rPr>
              <a:t>tu</a:t>
            </a:r>
            <a:r>
              <a:rPr lang="en-IE" sz="1600" dirty="0">
                <a:solidFill>
                  <a:srgbClr val="FF5050"/>
                </a:solidFill>
                <a:latin typeface="Montserrat" charset="0"/>
                <a:ea typeface="Montserrat" charset="0"/>
                <a:cs typeface="Montserrat" charset="0"/>
              </a:rPr>
              <a:t> vas </a:t>
            </a:r>
            <a:r>
              <a:rPr lang="en-IE" sz="1600" dirty="0" err="1">
                <a:solidFill>
                  <a:srgbClr val="FF5050"/>
                </a:solidFill>
                <a:latin typeface="Montserrat" charset="0"/>
                <a:ea typeface="Montserrat" charset="0"/>
                <a:cs typeface="Montserrat" charset="0"/>
              </a:rPr>
              <a:t>bien</a:t>
            </a:r>
            <a:r>
              <a:rPr lang="en-IE" sz="1600" dirty="0">
                <a:solidFill>
                  <a:srgbClr val="FF5050"/>
                </a:solidFill>
                <a:latin typeface="Montserrat" charset="0"/>
                <a:ea typeface="Montserrat" charset="0"/>
                <a:cs typeface="Montserrat" charset="0"/>
              </a:rPr>
              <a:t>.</a:t>
            </a:r>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6769" y="2357826"/>
            <a:ext cx="1739959" cy="2728572"/>
          </a:xfrm>
          <a:prstGeom prst="rect">
            <a:avLst/>
          </a:prstGeom>
        </p:spPr>
      </p:pic>
    </p:spTree>
    <p:extLst>
      <p:ext uri="{BB962C8B-B14F-4D97-AF65-F5344CB8AC3E}">
        <p14:creationId xmlns:p14="http://schemas.microsoft.com/office/powerpoint/2010/main" val="2567655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Communicateur</a:t>
            </a:r>
            <a:r>
              <a:rPr lang="en-US" dirty="0"/>
              <a:t> </a:t>
            </a:r>
            <a:r>
              <a:rPr lang="en-US" dirty="0" err="1"/>
              <a:t>agressif</a:t>
            </a:r>
            <a:endParaRPr lang="en-US" dirty="0"/>
          </a:p>
        </p:txBody>
      </p:sp>
      <p:sp>
        <p:nvSpPr>
          <p:cNvPr id="12" name="TextBox 11"/>
          <p:cNvSpPr txBox="1"/>
          <p:nvPr/>
        </p:nvSpPr>
        <p:spPr>
          <a:xfrm>
            <a:off x="937756" y="2239148"/>
            <a:ext cx="5496295" cy="337464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E" sz="1600" dirty="0">
                <a:solidFill>
                  <a:schemeClr val="bg1">
                    <a:lumMod val="50000"/>
                  </a:schemeClr>
                </a:solidFill>
                <a:latin typeface="Montserrat" charset="0"/>
                <a:ea typeface="Montserrat" charset="0"/>
                <a:cs typeface="Montserrat" charset="0"/>
              </a:rPr>
              <a:t>Interruptions et "discussions sur" les </a:t>
            </a:r>
            <a:r>
              <a:rPr lang="en-IE" sz="1600" dirty="0" err="1" smtClean="0">
                <a:solidFill>
                  <a:schemeClr val="bg1">
                    <a:lumMod val="50000"/>
                  </a:schemeClr>
                </a:solidFill>
                <a:latin typeface="Montserrat" charset="0"/>
                <a:ea typeface="Montserrat" charset="0"/>
                <a:cs typeface="Montserrat" charset="0"/>
              </a:rPr>
              <a:t>autres</a:t>
            </a:r>
            <a:endParaRPr lang="en-IE" sz="1600" dirty="0" smtClean="0">
              <a:solidFill>
                <a:schemeClr val="bg1">
                  <a:lumMod val="50000"/>
                </a:schemeClr>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smtClean="0">
                <a:solidFill>
                  <a:schemeClr val="bg1">
                    <a:lumMod val="50000"/>
                  </a:schemeClr>
                </a:solidFill>
                <a:latin typeface="Montserrat" charset="0"/>
                <a:ea typeface="Montserrat" charset="0"/>
                <a:cs typeface="Montserrat" charset="0"/>
              </a:rPr>
              <a:t>Glares </a:t>
            </a:r>
            <a:r>
              <a:rPr lang="en-IE" sz="1600" dirty="0">
                <a:solidFill>
                  <a:schemeClr val="bg1">
                    <a:lumMod val="50000"/>
                  </a:schemeClr>
                </a:solidFill>
                <a:latin typeface="Montserrat" charset="0"/>
                <a:ea typeface="Montserrat" charset="0"/>
                <a:cs typeface="Montserrat" charset="0"/>
              </a:rPr>
              <a:t>et </a:t>
            </a:r>
            <a:r>
              <a:rPr lang="en-IE" sz="1600" dirty="0" err="1">
                <a:solidFill>
                  <a:schemeClr val="bg1">
                    <a:lumMod val="50000"/>
                  </a:schemeClr>
                </a:solidFill>
                <a:latin typeface="Montserrat" charset="0"/>
                <a:ea typeface="Montserrat" charset="0"/>
                <a:cs typeface="Montserrat" charset="0"/>
              </a:rPr>
              <a:t>regarde</a:t>
            </a:r>
            <a:r>
              <a:rPr lang="en-IE" sz="1600" dirty="0">
                <a:solidFill>
                  <a:schemeClr val="bg1">
                    <a:lumMod val="50000"/>
                  </a:schemeClr>
                </a:solidFill>
                <a:latin typeface="Montserrat" charset="0"/>
                <a:ea typeface="Montserrat" charset="0"/>
                <a:cs typeface="Montserrat" charset="0"/>
              </a:rPr>
              <a:t> les </a:t>
            </a:r>
            <a:r>
              <a:rPr lang="en-IE" sz="1600" dirty="0" err="1" smtClean="0">
                <a:solidFill>
                  <a:schemeClr val="bg1">
                    <a:lumMod val="50000"/>
                  </a:schemeClr>
                </a:solidFill>
                <a:latin typeface="Montserrat" charset="0"/>
                <a:ea typeface="Montserrat" charset="0"/>
                <a:cs typeface="Montserrat" charset="0"/>
              </a:rPr>
              <a:t>autres</a:t>
            </a:r>
            <a:endParaRPr lang="en-IE" sz="1600" dirty="0" smtClean="0">
              <a:solidFill>
                <a:schemeClr val="bg1">
                  <a:lumMod val="50000"/>
                </a:schemeClr>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chemeClr val="bg1">
                    <a:lumMod val="50000"/>
                  </a:schemeClr>
                </a:solidFill>
                <a:latin typeface="Montserrat" charset="0"/>
                <a:ea typeface="Montserrat" charset="0"/>
                <a:cs typeface="Montserrat" charset="0"/>
              </a:rPr>
              <a:t>Intimide</a:t>
            </a:r>
            <a:r>
              <a:rPr lang="en-IE" sz="1600" dirty="0" smtClean="0">
                <a:solidFill>
                  <a:schemeClr val="bg1">
                    <a:lumMod val="50000"/>
                  </a:schemeClr>
                </a:solidFill>
                <a:latin typeface="Montserrat" charset="0"/>
                <a:ea typeface="Montserrat" charset="0"/>
                <a:cs typeface="Montserrat" charset="0"/>
              </a:rPr>
              <a:t> </a:t>
            </a:r>
            <a:r>
              <a:rPr lang="en-IE" sz="1600" dirty="0">
                <a:solidFill>
                  <a:schemeClr val="bg1">
                    <a:lumMod val="50000"/>
                  </a:schemeClr>
                </a:solidFill>
                <a:latin typeface="Montserrat" charset="0"/>
                <a:ea typeface="Montserrat" charset="0"/>
                <a:cs typeface="Montserrat" charset="0"/>
              </a:rPr>
              <a:t>les </a:t>
            </a:r>
            <a:r>
              <a:rPr lang="en-IE" sz="1600" dirty="0" err="1">
                <a:solidFill>
                  <a:schemeClr val="bg1">
                    <a:lumMod val="50000"/>
                  </a:schemeClr>
                </a:solidFill>
                <a:latin typeface="Montserrat" charset="0"/>
                <a:ea typeface="Montserrat" charset="0"/>
                <a:cs typeface="Montserrat" charset="0"/>
              </a:rPr>
              <a:t>autres</a:t>
            </a:r>
            <a:r>
              <a:rPr lang="en-IE" sz="1600" dirty="0">
                <a:solidFill>
                  <a:schemeClr val="bg1">
                    <a:lumMod val="50000"/>
                  </a:schemeClr>
                </a:solidFill>
                <a:latin typeface="Montserrat" charset="0"/>
                <a:ea typeface="Montserrat" charset="0"/>
                <a:cs typeface="Montserrat" charset="0"/>
              </a:rPr>
              <a:t> avec des </a:t>
            </a:r>
            <a:r>
              <a:rPr lang="en-IE" sz="1600" dirty="0" smtClean="0">
                <a:solidFill>
                  <a:schemeClr val="bg1">
                    <a:lumMod val="50000"/>
                  </a:schemeClr>
                </a:solidFill>
                <a:latin typeface="Montserrat" charset="0"/>
                <a:ea typeface="Montserrat" charset="0"/>
                <a:cs typeface="Montserrat" charset="0"/>
              </a:rPr>
              <a:t>expressions</a:t>
            </a:r>
          </a:p>
          <a:p>
            <a:pPr marL="285750" indent="-285750">
              <a:lnSpc>
                <a:spcPct val="150000"/>
              </a:lnSpc>
              <a:buFont typeface="Arial" panose="020B0604020202020204" pitchFamily="34" charset="0"/>
              <a:buChar char="•"/>
            </a:pPr>
            <a:r>
              <a:rPr lang="en-IE" sz="1600" dirty="0" err="1" smtClean="0">
                <a:solidFill>
                  <a:schemeClr val="bg1">
                    <a:lumMod val="50000"/>
                  </a:schemeClr>
                </a:solidFill>
                <a:latin typeface="Montserrat" charset="0"/>
                <a:ea typeface="Montserrat" charset="0"/>
                <a:cs typeface="Montserrat" charset="0"/>
              </a:rPr>
              <a:t>Domine</a:t>
            </a:r>
            <a:r>
              <a:rPr lang="en-IE" sz="1600" dirty="0" smtClean="0">
                <a:solidFill>
                  <a:schemeClr val="bg1">
                    <a:lumMod val="50000"/>
                  </a:schemeClr>
                </a:solidFill>
                <a:latin typeface="Montserrat" charset="0"/>
                <a:ea typeface="Montserrat" charset="0"/>
                <a:cs typeface="Montserrat" charset="0"/>
              </a:rPr>
              <a:t> </a:t>
            </a:r>
            <a:r>
              <a:rPr lang="en-IE" sz="1600" dirty="0">
                <a:solidFill>
                  <a:schemeClr val="bg1">
                    <a:lumMod val="50000"/>
                  </a:schemeClr>
                </a:solidFill>
                <a:latin typeface="Montserrat" charset="0"/>
                <a:ea typeface="Montserrat" charset="0"/>
                <a:cs typeface="Montserrat" charset="0"/>
              </a:rPr>
              <a:t>et </a:t>
            </a:r>
            <a:r>
              <a:rPr lang="en-IE" sz="1600" dirty="0" err="1">
                <a:solidFill>
                  <a:schemeClr val="bg1">
                    <a:lumMod val="50000"/>
                  </a:schemeClr>
                </a:solidFill>
                <a:latin typeface="Montserrat" charset="0"/>
                <a:ea typeface="Montserrat" charset="0"/>
                <a:cs typeface="Montserrat" charset="0"/>
              </a:rPr>
              <a:t>contrôle</a:t>
            </a:r>
            <a:r>
              <a:rPr lang="en-IE" sz="1600" dirty="0">
                <a:solidFill>
                  <a:schemeClr val="bg1">
                    <a:lumMod val="50000"/>
                  </a:schemeClr>
                </a:solidFill>
                <a:latin typeface="Montserrat" charset="0"/>
                <a:ea typeface="Montserrat" charset="0"/>
                <a:cs typeface="Montserrat" charset="0"/>
              </a:rPr>
              <a:t> les </a:t>
            </a:r>
            <a:r>
              <a:rPr lang="en-IE" sz="1600" dirty="0" err="1" smtClean="0">
                <a:solidFill>
                  <a:schemeClr val="bg1">
                    <a:lumMod val="50000"/>
                  </a:schemeClr>
                </a:solidFill>
                <a:latin typeface="Montserrat" charset="0"/>
                <a:ea typeface="Montserrat" charset="0"/>
                <a:cs typeface="Montserrat" charset="0"/>
              </a:rPr>
              <a:t>groupes</a:t>
            </a:r>
            <a:endParaRPr lang="en-IE" sz="1600" dirty="0" smtClean="0">
              <a:solidFill>
                <a:schemeClr val="bg1">
                  <a:lumMod val="50000"/>
                </a:schemeClr>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chemeClr val="bg1">
                    <a:lumMod val="50000"/>
                  </a:schemeClr>
                </a:solidFill>
                <a:latin typeface="Montserrat" charset="0"/>
                <a:ea typeface="Montserrat" charset="0"/>
                <a:cs typeface="Montserrat" charset="0"/>
              </a:rPr>
              <a:t>Considère</a:t>
            </a:r>
            <a:r>
              <a:rPr lang="en-IE" sz="1600" dirty="0" smtClean="0">
                <a:solidFill>
                  <a:schemeClr val="bg1">
                    <a:lumMod val="50000"/>
                  </a:schemeClr>
                </a:solidFill>
                <a:latin typeface="Montserrat" charset="0"/>
                <a:ea typeface="Montserrat" charset="0"/>
                <a:cs typeface="Montserrat" charset="0"/>
              </a:rPr>
              <a:t> </a:t>
            </a:r>
            <a:r>
              <a:rPr lang="en-IE" sz="1600" dirty="0" err="1">
                <a:solidFill>
                  <a:schemeClr val="bg1">
                    <a:lumMod val="50000"/>
                  </a:schemeClr>
                </a:solidFill>
                <a:latin typeface="Montserrat" charset="0"/>
                <a:ea typeface="Montserrat" charset="0"/>
                <a:cs typeface="Montserrat" charset="0"/>
              </a:rPr>
              <a:t>seulement</a:t>
            </a:r>
            <a:r>
              <a:rPr lang="en-IE" sz="1600" dirty="0">
                <a:solidFill>
                  <a:schemeClr val="bg1">
                    <a:lumMod val="50000"/>
                  </a:schemeClr>
                </a:solidFill>
                <a:latin typeface="Montserrat" charset="0"/>
                <a:ea typeface="Montserrat" charset="0"/>
                <a:cs typeface="Montserrat" charset="0"/>
              </a:rPr>
              <a:t> </a:t>
            </a:r>
            <a:r>
              <a:rPr lang="en-IE" sz="1600" dirty="0" err="1">
                <a:solidFill>
                  <a:schemeClr val="bg1">
                    <a:lumMod val="50000"/>
                  </a:schemeClr>
                </a:solidFill>
                <a:latin typeface="Montserrat" charset="0"/>
                <a:ea typeface="Montserrat" charset="0"/>
                <a:cs typeface="Montserrat" charset="0"/>
              </a:rPr>
              <a:t>ses</a:t>
            </a:r>
            <a:r>
              <a:rPr lang="en-IE" sz="1600" dirty="0">
                <a:solidFill>
                  <a:schemeClr val="bg1">
                    <a:lumMod val="50000"/>
                  </a:schemeClr>
                </a:solidFill>
                <a:latin typeface="Montserrat" charset="0"/>
                <a:ea typeface="Montserrat" charset="0"/>
                <a:cs typeface="Montserrat" charset="0"/>
              </a:rPr>
              <a:t> </a:t>
            </a:r>
            <a:r>
              <a:rPr lang="en-IE" sz="1600" dirty="0" err="1">
                <a:solidFill>
                  <a:schemeClr val="bg1">
                    <a:lumMod val="50000"/>
                  </a:schemeClr>
                </a:solidFill>
                <a:latin typeface="Montserrat" charset="0"/>
                <a:ea typeface="Montserrat" charset="0"/>
                <a:cs typeface="Montserrat" charset="0"/>
              </a:rPr>
              <a:t>propres</a:t>
            </a:r>
            <a:r>
              <a:rPr lang="en-IE" sz="1600" dirty="0">
                <a:solidFill>
                  <a:schemeClr val="bg1">
                    <a:lumMod val="50000"/>
                  </a:schemeClr>
                </a:solidFill>
                <a:latin typeface="Montserrat" charset="0"/>
                <a:ea typeface="Montserrat" charset="0"/>
                <a:cs typeface="Montserrat" charset="0"/>
              </a:rPr>
              <a:t> </a:t>
            </a:r>
            <a:r>
              <a:rPr lang="en-IE" sz="1600" dirty="0" smtClean="0">
                <a:solidFill>
                  <a:schemeClr val="bg1">
                    <a:lumMod val="50000"/>
                  </a:schemeClr>
                </a:solidFill>
                <a:latin typeface="Montserrat" charset="0"/>
                <a:ea typeface="Montserrat" charset="0"/>
                <a:cs typeface="Montserrat" charset="0"/>
              </a:rPr>
              <a:t>sentiments</a:t>
            </a:r>
          </a:p>
          <a:p>
            <a:pPr marL="285750" indent="-285750">
              <a:lnSpc>
                <a:spcPct val="150000"/>
              </a:lnSpc>
              <a:buFont typeface="Arial" panose="020B0604020202020204" pitchFamily="34" charset="0"/>
              <a:buChar char="•"/>
            </a:pPr>
            <a:r>
              <a:rPr lang="en-IE" sz="1600" dirty="0" err="1" smtClean="0">
                <a:solidFill>
                  <a:schemeClr val="bg1">
                    <a:lumMod val="50000"/>
                  </a:schemeClr>
                </a:solidFill>
                <a:latin typeface="Montserrat" charset="0"/>
                <a:ea typeface="Montserrat" charset="0"/>
                <a:cs typeface="Montserrat" charset="0"/>
              </a:rPr>
              <a:t>Valeurs</a:t>
            </a:r>
            <a:r>
              <a:rPr lang="en-IE" sz="1600" dirty="0" smtClean="0">
                <a:solidFill>
                  <a:schemeClr val="bg1">
                    <a:lumMod val="50000"/>
                  </a:schemeClr>
                </a:solidFill>
                <a:latin typeface="Montserrat" charset="0"/>
                <a:ea typeface="Montserrat" charset="0"/>
                <a:cs typeface="Montserrat" charset="0"/>
              </a:rPr>
              <a:t> </a:t>
            </a:r>
            <a:r>
              <a:rPr lang="en-IE" sz="1600" dirty="0">
                <a:solidFill>
                  <a:schemeClr val="bg1">
                    <a:lumMod val="50000"/>
                  </a:schemeClr>
                </a:solidFill>
                <a:latin typeface="Montserrat" charset="0"/>
                <a:ea typeface="Montserrat" charset="0"/>
                <a:cs typeface="Montserrat" charset="0"/>
              </a:rPr>
              <a:t>de </a:t>
            </a:r>
            <a:r>
              <a:rPr lang="en-IE" sz="1600" dirty="0" err="1">
                <a:solidFill>
                  <a:schemeClr val="bg1">
                    <a:lumMod val="50000"/>
                  </a:schemeClr>
                </a:solidFill>
                <a:latin typeface="Montserrat" charset="0"/>
                <a:ea typeface="Montserrat" charset="0"/>
                <a:cs typeface="Montserrat" charset="0"/>
              </a:rPr>
              <a:t>soi</a:t>
            </a:r>
            <a:r>
              <a:rPr lang="en-IE" sz="1600" dirty="0">
                <a:solidFill>
                  <a:schemeClr val="bg1">
                    <a:lumMod val="50000"/>
                  </a:schemeClr>
                </a:solidFill>
                <a:latin typeface="Montserrat" charset="0"/>
                <a:ea typeface="Montserrat" charset="0"/>
                <a:cs typeface="Montserrat" charset="0"/>
              </a:rPr>
              <a:t> plus que </a:t>
            </a:r>
            <a:r>
              <a:rPr lang="en-IE" sz="1600" dirty="0" err="1" smtClean="0">
                <a:solidFill>
                  <a:schemeClr val="bg1">
                    <a:lumMod val="50000"/>
                  </a:schemeClr>
                </a:solidFill>
                <a:latin typeface="Montserrat" charset="0"/>
                <a:ea typeface="Montserrat" charset="0"/>
                <a:cs typeface="Montserrat" charset="0"/>
              </a:rPr>
              <a:t>d'autres</a:t>
            </a:r>
            <a:endParaRPr lang="en-IE" sz="1600" dirty="0" smtClean="0">
              <a:solidFill>
                <a:schemeClr val="bg1">
                  <a:lumMod val="50000"/>
                </a:schemeClr>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err="1" smtClean="0">
                <a:solidFill>
                  <a:schemeClr val="bg1">
                    <a:lumMod val="50000"/>
                  </a:schemeClr>
                </a:solidFill>
                <a:latin typeface="Montserrat" charset="0"/>
                <a:ea typeface="Montserrat" charset="0"/>
                <a:cs typeface="Montserrat" charset="0"/>
              </a:rPr>
              <a:t>Atteint</a:t>
            </a:r>
            <a:r>
              <a:rPr lang="en-IE" sz="1600" dirty="0" smtClean="0">
                <a:solidFill>
                  <a:schemeClr val="bg1">
                    <a:lumMod val="50000"/>
                  </a:schemeClr>
                </a:solidFill>
                <a:latin typeface="Montserrat" charset="0"/>
                <a:ea typeface="Montserrat" charset="0"/>
                <a:cs typeface="Montserrat" charset="0"/>
              </a:rPr>
              <a:t> </a:t>
            </a:r>
            <a:r>
              <a:rPr lang="en-IE" sz="1600" dirty="0">
                <a:solidFill>
                  <a:schemeClr val="bg1">
                    <a:lumMod val="50000"/>
                  </a:schemeClr>
                </a:solidFill>
                <a:latin typeface="Montserrat" charset="0"/>
                <a:ea typeface="Montserrat" charset="0"/>
                <a:cs typeface="Montserrat" charset="0"/>
              </a:rPr>
              <a:t>les </a:t>
            </a:r>
            <a:r>
              <a:rPr lang="en-IE" sz="1600" dirty="0" err="1">
                <a:solidFill>
                  <a:schemeClr val="bg1">
                    <a:lumMod val="50000"/>
                  </a:schemeClr>
                </a:solidFill>
                <a:latin typeface="Montserrat" charset="0"/>
                <a:ea typeface="Montserrat" charset="0"/>
                <a:cs typeface="Montserrat" charset="0"/>
              </a:rPr>
              <a:t>objectifs</a:t>
            </a:r>
            <a:r>
              <a:rPr lang="en-IE" sz="1600" dirty="0">
                <a:solidFill>
                  <a:schemeClr val="bg1">
                    <a:lumMod val="50000"/>
                  </a:schemeClr>
                </a:solidFill>
                <a:latin typeface="Montserrat" charset="0"/>
                <a:ea typeface="Montserrat" charset="0"/>
                <a:cs typeface="Montserrat" charset="0"/>
              </a:rPr>
              <a:t> </a:t>
            </a:r>
            <a:r>
              <a:rPr lang="en-IE" sz="1600" dirty="0" err="1">
                <a:solidFill>
                  <a:schemeClr val="bg1">
                    <a:lumMod val="50000"/>
                  </a:schemeClr>
                </a:solidFill>
                <a:latin typeface="Montserrat" charset="0"/>
                <a:ea typeface="Montserrat" charset="0"/>
                <a:cs typeface="Montserrat" charset="0"/>
              </a:rPr>
              <a:t>indépendamment</a:t>
            </a:r>
            <a:r>
              <a:rPr lang="en-IE" sz="1600" dirty="0">
                <a:solidFill>
                  <a:schemeClr val="bg1">
                    <a:lumMod val="50000"/>
                  </a:schemeClr>
                </a:solidFill>
                <a:latin typeface="Montserrat" charset="0"/>
                <a:ea typeface="Montserrat" charset="0"/>
                <a:cs typeface="Montserrat" charset="0"/>
              </a:rPr>
              <a:t> de </a:t>
            </a:r>
            <a:r>
              <a:rPr lang="en-IE" sz="1600" dirty="0" err="1">
                <a:solidFill>
                  <a:schemeClr val="bg1">
                    <a:lumMod val="50000"/>
                  </a:schemeClr>
                </a:solidFill>
                <a:latin typeface="Montserrat" charset="0"/>
                <a:ea typeface="Montserrat" charset="0"/>
                <a:cs typeface="Montserrat" charset="0"/>
              </a:rPr>
              <a:t>l'impact</a:t>
            </a:r>
            <a:r>
              <a:rPr lang="en-IE" sz="1600" dirty="0">
                <a:solidFill>
                  <a:schemeClr val="bg1">
                    <a:lumMod val="50000"/>
                  </a:schemeClr>
                </a:solidFill>
                <a:latin typeface="Montserrat" charset="0"/>
                <a:ea typeface="Montserrat" charset="0"/>
                <a:cs typeface="Montserrat" charset="0"/>
              </a:rPr>
              <a:t> sur les </a:t>
            </a:r>
            <a:r>
              <a:rPr lang="en-IE" sz="1600" dirty="0" err="1" smtClean="0">
                <a:solidFill>
                  <a:schemeClr val="bg1">
                    <a:lumMod val="50000"/>
                  </a:schemeClr>
                </a:solidFill>
                <a:latin typeface="Montserrat" charset="0"/>
                <a:ea typeface="Montserrat" charset="0"/>
                <a:cs typeface="Montserrat" charset="0"/>
              </a:rPr>
              <a:t>autres</a:t>
            </a:r>
            <a:endParaRPr lang="en-IE" sz="1600" dirty="0" smtClean="0">
              <a:solidFill>
                <a:schemeClr val="bg1">
                  <a:lumMod val="50000"/>
                </a:schemeClr>
              </a:solidFill>
              <a:latin typeface="Montserrat" charset="0"/>
              <a:ea typeface="Montserrat" charset="0"/>
              <a:cs typeface="Montserrat" charset="0"/>
            </a:endParaRPr>
          </a:p>
          <a:p>
            <a:pPr marL="285750" indent="-285750">
              <a:lnSpc>
                <a:spcPct val="150000"/>
              </a:lnSpc>
              <a:buFont typeface="Arial" panose="020B0604020202020204" pitchFamily="34" charset="0"/>
              <a:buChar char="•"/>
            </a:pPr>
            <a:r>
              <a:rPr lang="en-IE" sz="1600" dirty="0" smtClean="0">
                <a:solidFill>
                  <a:schemeClr val="bg1">
                    <a:lumMod val="50000"/>
                  </a:schemeClr>
                </a:solidFill>
                <a:latin typeface="Montserrat" charset="0"/>
                <a:ea typeface="Montserrat" charset="0"/>
                <a:cs typeface="Montserrat" charset="0"/>
              </a:rPr>
              <a:t>Je </a:t>
            </a:r>
            <a:r>
              <a:rPr lang="en-IE" sz="1600" dirty="0" err="1">
                <a:solidFill>
                  <a:schemeClr val="bg1">
                    <a:lumMod val="50000"/>
                  </a:schemeClr>
                </a:solidFill>
                <a:latin typeface="Montserrat" charset="0"/>
                <a:ea typeface="Montserrat" charset="0"/>
                <a:cs typeface="Montserrat" charset="0"/>
              </a:rPr>
              <a:t>vais</a:t>
            </a:r>
            <a:r>
              <a:rPr lang="en-IE" sz="1600" dirty="0">
                <a:solidFill>
                  <a:schemeClr val="bg1">
                    <a:lumMod val="50000"/>
                  </a:schemeClr>
                </a:solidFill>
                <a:latin typeface="Montserrat" charset="0"/>
                <a:ea typeface="Montserrat" charset="0"/>
                <a:cs typeface="Montserrat" charset="0"/>
              </a:rPr>
              <a:t> </a:t>
            </a:r>
            <a:r>
              <a:rPr lang="en-IE" sz="1600" dirty="0" err="1">
                <a:solidFill>
                  <a:schemeClr val="bg1">
                    <a:lumMod val="50000"/>
                  </a:schemeClr>
                </a:solidFill>
                <a:latin typeface="Montserrat" charset="0"/>
                <a:ea typeface="Montserrat" charset="0"/>
                <a:cs typeface="Montserrat" charset="0"/>
              </a:rPr>
              <a:t>bien</a:t>
            </a:r>
            <a:r>
              <a:rPr lang="en-IE" sz="1600" dirty="0">
                <a:solidFill>
                  <a:schemeClr val="bg1">
                    <a:lumMod val="50000"/>
                  </a:schemeClr>
                </a:solidFill>
                <a:latin typeface="Montserrat" charset="0"/>
                <a:ea typeface="Montserrat" charset="0"/>
                <a:cs typeface="Montserrat" charset="0"/>
              </a:rPr>
              <a:t>; </a:t>
            </a:r>
            <a:r>
              <a:rPr lang="en-IE" sz="1600" dirty="0" err="1">
                <a:solidFill>
                  <a:schemeClr val="bg1">
                    <a:lumMod val="50000"/>
                  </a:schemeClr>
                </a:solidFill>
                <a:latin typeface="Montserrat" charset="0"/>
                <a:ea typeface="Montserrat" charset="0"/>
                <a:cs typeface="Montserrat" charset="0"/>
              </a:rPr>
              <a:t>tu</a:t>
            </a:r>
            <a:r>
              <a:rPr lang="en-IE" sz="1600" dirty="0">
                <a:solidFill>
                  <a:schemeClr val="bg1">
                    <a:lumMod val="50000"/>
                  </a:schemeClr>
                </a:solidFill>
                <a:latin typeface="Montserrat" charset="0"/>
                <a:ea typeface="Montserrat" charset="0"/>
                <a:cs typeface="Montserrat" charset="0"/>
              </a:rPr>
              <a:t> </a:t>
            </a:r>
            <a:r>
              <a:rPr lang="en-IE" sz="1600" dirty="0" err="1">
                <a:solidFill>
                  <a:schemeClr val="bg1">
                    <a:lumMod val="50000"/>
                  </a:schemeClr>
                </a:solidFill>
                <a:latin typeface="Montserrat" charset="0"/>
                <a:ea typeface="Montserrat" charset="0"/>
                <a:cs typeface="Montserrat" charset="0"/>
              </a:rPr>
              <a:t>n'es</a:t>
            </a:r>
            <a:r>
              <a:rPr lang="en-IE" sz="1600" dirty="0">
                <a:solidFill>
                  <a:schemeClr val="bg1">
                    <a:lumMod val="50000"/>
                  </a:schemeClr>
                </a:solidFill>
                <a:latin typeface="Montserrat" charset="0"/>
                <a:ea typeface="Montserrat" charset="0"/>
                <a:cs typeface="Montserrat" charset="0"/>
              </a:rPr>
              <a:t> pas.</a:t>
            </a:r>
          </a:p>
        </p:txBody>
      </p:sp>
      <p:pic>
        <p:nvPicPr>
          <p:cNvPr id="13" name="Picture 1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0775" y="2239148"/>
            <a:ext cx="1870772" cy="2684151"/>
          </a:xfrm>
          <a:prstGeom prst="rect">
            <a:avLst/>
          </a:prstGeom>
        </p:spPr>
      </p:pic>
    </p:spTree>
    <p:extLst>
      <p:ext uri="{BB962C8B-B14F-4D97-AF65-F5344CB8AC3E}">
        <p14:creationId xmlns:p14="http://schemas.microsoft.com/office/powerpoint/2010/main" val="1039316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3" name="Title 2"/>
          <p:cNvSpPr>
            <a:spLocks noGrp="1"/>
          </p:cNvSpPr>
          <p:nvPr>
            <p:ph type="title"/>
          </p:nvPr>
        </p:nvSpPr>
        <p:spPr>
          <a:xfrm>
            <a:off x="691200" y="0"/>
            <a:ext cx="7761600" cy="1418547"/>
          </a:xfrm>
        </p:spPr>
        <p:txBody>
          <a:bodyPr/>
          <a:lstStyle/>
          <a:p>
            <a:r>
              <a:rPr lang="en-US" dirty="0"/>
              <a:t>5 choses que font les grands </a:t>
            </a:r>
            <a:r>
              <a:rPr lang="en-US" dirty="0" err="1"/>
              <a:t>communicateurs</a:t>
            </a:r>
            <a:endParaRPr lang="en-US" dirty="0"/>
          </a:p>
        </p:txBody>
      </p:sp>
      <p:sp>
        <p:nvSpPr>
          <p:cNvPr id="8" name="Text Box 2"/>
          <p:cNvSpPr txBox="1">
            <a:spLocks noChangeArrowheads="1"/>
          </p:cNvSpPr>
          <p:nvPr/>
        </p:nvSpPr>
        <p:spPr bwMode="auto">
          <a:xfrm>
            <a:off x="944880" y="2108279"/>
            <a:ext cx="6916620" cy="28448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514350" indent="-514350">
              <a:lnSpc>
                <a:spcPct val="115000"/>
              </a:lnSpc>
              <a:buFont typeface="+mj-lt"/>
              <a:buAutoNum type="arabicPeriod"/>
            </a:pPr>
            <a:r>
              <a:rPr lang="fr-FR" sz="2800" b="1" dirty="0">
                <a:solidFill>
                  <a:schemeClr val="accent5">
                    <a:lumMod val="50000"/>
                  </a:schemeClr>
                </a:solidFill>
                <a:latin typeface="Calibri"/>
                <a:ea typeface="Calibri"/>
                <a:cs typeface="Times New Roman"/>
              </a:rPr>
              <a:t>ils parlent avec clarté et charisme </a:t>
            </a:r>
            <a:r>
              <a:rPr lang="en-IE" sz="2800" b="1" i="1" dirty="0" smtClean="0">
                <a:solidFill>
                  <a:srgbClr val="FF5050"/>
                </a:solidFill>
                <a:latin typeface="Calibri"/>
                <a:ea typeface="Calibri"/>
                <a:cs typeface="Times New Roman"/>
              </a:rPr>
              <a:t>√</a:t>
            </a:r>
            <a:endParaRPr lang="en-IE" sz="2800" b="1" dirty="0">
              <a:solidFill>
                <a:schemeClr val="accent5">
                  <a:lumMod val="50000"/>
                </a:schemeClr>
              </a:solidFill>
              <a:latin typeface="Calibri"/>
              <a:ea typeface="Calibri"/>
              <a:cs typeface="Times New Roman"/>
            </a:endParaRPr>
          </a:p>
          <a:p>
            <a:pPr marL="514350" indent="-514350">
              <a:lnSpc>
                <a:spcPct val="115000"/>
              </a:lnSpc>
              <a:buFont typeface="+mj-lt"/>
              <a:buAutoNum type="arabicPeriod"/>
            </a:pPr>
            <a:r>
              <a:rPr lang="fr-FR" sz="2800" b="1" dirty="0">
                <a:solidFill>
                  <a:schemeClr val="accent5">
                    <a:lumMod val="50000"/>
                  </a:schemeClr>
                </a:solidFill>
                <a:latin typeface="Calibri"/>
                <a:ea typeface="Calibri"/>
                <a:cs typeface="Times New Roman"/>
              </a:rPr>
              <a:t>ils privilégient une vision commune </a:t>
            </a:r>
            <a:r>
              <a:rPr lang="en-IE" sz="2800" b="1" i="1" dirty="0" smtClean="0">
                <a:solidFill>
                  <a:srgbClr val="FF5050"/>
                </a:solidFill>
                <a:latin typeface="Calibri"/>
                <a:ea typeface="Calibri"/>
                <a:cs typeface="Times New Roman"/>
              </a:rPr>
              <a:t>√</a:t>
            </a:r>
            <a:endParaRPr lang="en-IE" sz="2800" b="1" dirty="0">
              <a:solidFill>
                <a:schemeClr val="accent5">
                  <a:lumMod val="50000"/>
                </a:schemeClr>
              </a:solidFill>
              <a:latin typeface="Calibri"/>
              <a:ea typeface="Calibri"/>
              <a:cs typeface="Times New Roman"/>
            </a:endParaRPr>
          </a:p>
          <a:p>
            <a:pPr marL="514350" indent="-514350">
              <a:lnSpc>
                <a:spcPct val="115000"/>
              </a:lnSpc>
              <a:buFont typeface="+mj-lt"/>
              <a:buAutoNum type="arabicPeriod"/>
            </a:pPr>
            <a:r>
              <a:rPr lang="fr-FR" sz="2800" b="1" dirty="0">
                <a:solidFill>
                  <a:schemeClr val="accent5">
                    <a:lumMod val="50000"/>
                  </a:schemeClr>
                </a:solidFill>
                <a:latin typeface="Calibri"/>
                <a:ea typeface="Calibri"/>
                <a:cs typeface="Times New Roman"/>
              </a:rPr>
              <a:t>ils écoutent </a:t>
            </a:r>
            <a:r>
              <a:rPr lang="en-IE" sz="2800" b="1" i="1" dirty="0" smtClean="0">
                <a:solidFill>
                  <a:srgbClr val="FF5050"/>
                </a:solidFill>
                <a:latin typeface="Calibri"/>
                <a:ea typeface="Calibri"/>
                <a:cs typeface="Times New Roman"/>
              </a:rPr>
              <a:t>√</a:t>
            </a:r>
            <a:endParaRPr lang="en-IE" sz="2800" b="1" dirty="0">
              <a:solidFill>
                <a:schemeClr val="accent5">
                  <a:lumMod val="50000"/>
                </a:schemeClr>
              </a:solidFill>
              <a:latin typeface="Calibri"/>
              <a:ea typeface="Calibri"/>
              <a:cs typeface="Times New Roman"/>
            </a:endParaRPr>
          </a:p>
          <a:p>
            <a:pPr marL="514350" lvl="0" indent="-514350">
              <a:lnSpc>
                <a:spcPct val="115000"/>
              </a:lnSpc>
              <a:buFont typeface="+mj-lt"/>
              <a:buAutoNum type="arabicPeriod"/>
            </a:pPr>
            <a:r>
              <a:rPr lang="fr-FR" sz="2800" b="1" dirty="0">
                <a:solidFill>
                  <a:schemeClr val="accent5">
                    <a:lumMod val="50000"/>
                  </a:schemeClr>
                </a:solidFill>
                <a:latin typeface="Calibri"/>
                <a:ea typeface="Calibri"/>
                <a:cs typeface="Times New Roman"/>
              </a:rPr>
              <a:t>ils utilisent efficacement le langage corporel </a:t>
            </a:r>
            <a:r>
              <a:rPr lang="en-IE" sz="2800" b="1" i="1" dirty="0" smtClean="0">
                <a:solidFill>
                  <a:srgbClr val="FF5050"/>
                </a:solidFill>
                <a:latin typeface="Calibri"/>
                <a:ea typeface="Calibri"/>
                <a:cs typeface="Times New Roman"/>
              </a:rPr>
              <a:t>√</a:t>
            </a:r>
            <a:endParaRPr lang="en-IE" sz="2800" b="1" dirty="0">
              <a:solidFill>
                <a:schemeClr val="accent5">
                  <a:lumMod val="50000"/>
                </a:schemeClr>
              </a:solidFill>
              <a:effectLst/>
              <a:latin typeface="Calibri"/>
              <a:ea typeface="Calibri"/>
              <a:cs typeface="Times New Roman"/>
            </a:endParaRPr>
          </a:p>
          <a:p>
            <a:pPr marL="514350" lvl="0" indent="-514350">
              <a:lnSpc>
                <a:spcPct val="115000"/>
              </a:lnSpc>
              <a:spcAft>
                <a:spcPts val="1000"/>
              </a:spcAft>
              <a:buFont typeface="+mj-lt"/>
              <a:buAutoNum type="arabicPeriod"/>
            </a:pPr>
            <a:r>
              <a:rPr lang="fr-FR" sz="2800" b="1" dirty="0">
                <a:solidFill>
                  <a:schemeClr val="accent5">
                    <a:lumMod val="50000"/>
                  </a:schemeClr>
                </a:solidFill>
                <a:latin typeface="Calibri"/>
                <a:ea typeface="Calibri"/>
                <a:cs typeface="Times New Roman"/>
              </a:rPr>
              <a:t>ils ont des connaissances politiques et </a:t>
            </a:r>
            <a:r>
              <a:rPr lang="fr-FR" sz="2800" b="1" dirty="0" smtClean="0">
                <a:solidFill>
                  <a:schemeClr val="accent5">
                    <a:lumMod val="50000"/>
                  </a:schemeClr>
                </a:solidFill>
                <a:latin typeface="Calibri"/>
                <a:ea typeface="Calibri"/>
                <a:cs typeface="Times New Roman"/>
              </a:rPr>
              <a:t>culturelles </a:t>
            </a:r>
            <a:r>
              <a:rPr lang="en-IE" sz="2800" b="1" i="1" dirty="0" smtClean="0">
                <a:solidFill>
                  <a:srgbClr val="FF5050"/>
                </a:solidFill>
                <a:latin typeface="Calibri"/>
                <a:ea typeface="Calibri"/>
                <a:cs typeface="Times New Roman"/>
              </a:rPr>
              <a:t>√</a:t>
            </a:r>
            <a:endParaRPr lang="en-IE" sz="2800" b="1" dirty="0">
              <a:solidFill>
                <a:schemeClr val="accent5">
                  <a:lumMod val="50000"/>
                </a:schemeClr>
              </a:solidFill>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Communication </a:t>
            </a:r>
            <a:r>
              <a:rPr lang="en-US" dirty="0" smtClean="0"/>
              <a:t/>
            </a:r>
            <a:br>
              <a:rPr lang="en-US" dirty="0" smtClean="0"/>
            </a:br>
            <a:r>
              <a:rPr lang="en-US" dirty="0" err="1" smtClean="0"/>
              <a:t>interculturelle</a:t>
            </a:r>
            <a:endParaRPr lang="en-US" dirty="0"/>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5867" y="1804578"/>
            <a:ext cx="7373379" cy="2429214"/>
          </a:xfrm>
          <a:prstGeom prst="rect">
            <a:avLst/>
          </a:prstGeom>
        </p:spPr>
      </p:pic>
      <p:sp>
        <p:nvSpPr>
          <p:cNvPr id="8" name="TextBox 7"/>
          <p:cNvSpPr txBox="1"/>
          <p:nvPr/>
        </p:nvSpPr>
        <p:spPr>
          <a:xfrm>
            <a:off x="270233" y="4289403"/>
            <a:ext cx="8873767" cy="1292662"/>
          </a:xfrm>
          <a:prstGeom prst="rect">
            <a:avLst/>
          </a:prstGeom>
          <a:noFill/>
        </p:spPr>
        <p:txBody>
          <a:bodyPr wrap="square" rtlCol="0">
            <a:spAutoFit/>
          </a:bodyPr>
          <a:lstStyle/>
          <a:p>
            <a:r>
              <a:rPr lang="en-IE" sz="1800" dirty="0" err="1">
                <a:latin typeface="Calibri" panose="020F0502020204030204" pitchFamily="34" charset="0"/>
                <a:cs typeface="Calibri" panose="020F0502020204030204" pitchFamily="34" charset="0"/>
              </a:rPr>
              <a:t>Une</a:t>
            </a:r>
            <a:r>
              <a:rPr lang="en-IE" sz="1800" dirty="0">
                <a:latin typeface="Calibri" panose="020F0502020204030204" pitchFamily="34" charset="0"/>
                <a:cs typeface="Calibri" panose="020F0502020204030204" pitchFamily="34" charset="0"/>
              </a:rPr>
              <a:t> langue </a:t>
            </a:r>
            <a:r>
              <a:rPr lang="en-IE" sz="1800" dirty="0" err="1">
                <a:latin typeface="Calibri" panose="020F0502020204030204" pitchFamily="34" charset="0"/>
                <a:cs typeface="Calibri" panose="020F0502020204030204" pitchFamily="34" charset="0"/>
              </a:rPr>
              <a:t>différente</a:t>
            </a:r>
            <a:r>
              <a:rPr lang="en-IE" sz="1800" dirty="0">
                <a:latin typeface="Calibri" panose="020F0502020204030204" pitchFamily="34" charset="0"/>
                <a:cs typeface="Calibri" panose="020F0502020204030204" pitchFamily="34" charset="0"/>
              </a:rPr>
              <a:t> </a:t>
            </a:r>
            <a:r>
              <a:rPr lang="en-IE" sz="1800" dirty="0" err="1">
                <a:latin typeface="Calibri" panose="020F0502020204030204" pitchFamily="34" charset="0"/>
                <a:cs typeface="Calibri" panose="020F0502020204030204" pitchFamily="34" charset="0"/>
              </a:rPr>
              <a:t>n'est</a:t>
            </a:r>
            <a:r>
              <a:rPr lang="en-IE" sz="1800" dirty="0">
                <a:latin typeface="Calibri" panose="020F0502020204030204" pitchFamily="34" charset="0"/>
                <a:cs typeface="Calibri" panose="020F0502020204030204" pitchFamily="34" charset="0"/>
              </a:rPr>
              <a:t> pas </a:t>
            </a:r>
            <a:r>
              <a:rPr lang="en-IE" sz="1800" dirty="0" err="1">
                <a:latin typeface="Calibri" panose="020F0502020204030204" pitchFamily="34" charset="0"/>
                <a:cs typeface="Calibri" panose="020F0502020204030204" pitchFamily="34" charset="0"/>
              </a:rPr>
              <a:t>simplement</a:t>
            </a:r>
            <a:r>
              <a:rPr lang="en-IE" sz="1800" dirty="0">
                <a:latin typeface="Calibri" panose="020F0502020204030204" pitchFamily="34" charset="0"/>
                <a:cs typeface="Calibri" panose="020F0502020204030204" pitchFamily="34" charset="0"/>
              </a:rPr>
              <a:t> un </a:t>
            </a:r>
            <a:r>
              <a:rPr lang="en-IE" sz="1800" dirty="0" err="1">
                <a:latin typeface="Calibri" panose="020F0502020204030204" pitchFamily="34" charset="0"/>
                <a:cs typeface="Calibri" panose="020F0502020204030204" pitchFamily="34" charset="0"/>
              </a:rPr>
              <a:t>dictionnaire</a:t>
            </a:r>
            <a:r>
              <a:rPr lang="en-IE" sz="1800" dirty="0">
                <a:latin typeface="Calibri" panose="020F0502020204030204" pitchFamily="34" charset="0"/>
                <a:cs typeface="Calibri" panose="020F0502020204030204" pitchFamily="34" charset="0"/>
              </a:rPr>
              <a:t> de mots, de sons et de </a:t>
            </a:r>
            <a:r>
              <a:rPr lang="en-IE" sz="1800" dirty="0" err="1">
                <a:latin typeface="Calibri" panose="020F0502020204030204" pitchFamily="34" charset="0"/>
                <a:cs typeface="Calibri" panose="020F0502020204030204" pitchFamily="34" charset="0"/>
              </a:rPr>
              <a:t>syntaxe</a:t>
            </a:r>
            <a:r>
              <a:rPr lang="en-IE" sz="1800" dirty="0">
                <a:latin typeface="Calibri" panose="020F0502020204030204" pitchFamily="34" charset="0"/>
                <a:cs typeface="Calibri" panose="020F0502020204030204" pitchFamily="34" charset="0"/>
              </a:rPr>
              <a:t>. </a:t>
            </a:r>
            <a:r>
              <a:rPr lang="en-IE" sz="1800" dirty="0" err="1">
                <a:latin typeface="Calibri" panose="020F0502020204030204" pitchFamily="34" charset="0"/>
                <a:cs typeface="Calibri" panose="020F0502020204030204" pitchFamily="34" charset="0"/>
              </a:rPr>
              <a:t>C’est</a:t>
            </a:r>
            <a:r>
              <a:rPr lang="en-IE" sz="1800" dirty="0">
                <a:latin typeface="Calibri" panose="020F0502020204030204" pitchFamily="34" charset="0"/>
                <a:cs typeface="Calibri" panose="020F0502020204030204" pitchFamily="34" charset="0"/>
              </a:rPr>
              <a:t> </a:t>
            </a:r>
            <a:r>
              <a:rPr lang="en-IE" sz="1800" dirty="0" err="1">
                <a:latin typeface="Calibri" panose="020F0502020204030204" pitchFamily="34" charset="0"/>
                <a:cs typeface="Calibri" panose="020F0502020204030204" pitchFamily="34" charset="0"/>
              </a:rPr>
              <a:t>une</a:t>
            </a:r>
            <a:r>
              <a:rPr lang="en-IE" sz="1800" dirty="0">
                <a:latin typeface="Calibri" panose="020F0502020204030204" pitchFamily="34" charset="0"/>
                <a:cs typeface="Calibri" panose="020F0502020204030204" pitchFamily="34" charset="0"/>
              </a:rPr>
              <a:t> </a:t>
            </a:r>
            <a:r>
              <a:rPr lang="en-IE" sz="1800" dirty="0" err="1">
                <a:latin typeface="Calibri" panose="020F0502020204030204" pitchFamily="34" charset="0"/>
                <a:cs typeface="Calibri" panose="020F0502020204030204" pitchFamily="34" charset="0"/>
              </a:rPr>
              <a:t>façon</a:t>
            </a:r>
            <a:r>
              <a:rPr lang="en-IE" sz="1800" dirty="0">
                <a:latin typeface="Calibri" panose="020F0502020204030204" pitchFamily="34" charset="0"/>
                <a:cs typeface="Calibri" panose="020F0502020204030204" pitchFamily="34" charset="0"/>
              </a:rPr>
              <a:t> </a:t>
            </a:r>
            <a:r>
              <a:rPr lang="en-IE" sz="1800" dirty="0" err="1">
                <a:latin typeface="Calibri" panose="020F0502020204030204" pitchFamily="34" charset="0"/>
                <a:cs typeface="Calibri" panose="020F0502020204030204" pitchFamily="34" charset="0"/>
              </a:rPr>
              <a:t>différente</a:t>
            </a:r>
            <a:r>
              <a:rPr lang="en-IE" sz="1800" dirty="0">
                <a:latin typeface="Calibri" panose="020F0502020204030204" pitchFamily="34" charset="0"/>
                <a:cs typeface="Calibri" panose="020F0502020204030204" pitchFamily="34" charset="0"/>
              </a:rPr>
              <a:t> </a:t>
            </a:r>
            <a:r>
              <a:rPr lang="en-IE" sz="1800" dirty="0" err="1">
                <a:latin typeface="Calibri" panose="020F0502020204030204" pitchFamily="34" charset="0"/>
                <a:cs typeface="Calibri" panose="020F0502020204030204" pitchFamily="34" charset="0"/>
              </a:rPr>
              <a:t>d’interpréter</a:t>
            </a:r>
            <a:r>
              <a:rPr lang="en-IE" sz="1800" dirty="0">
                <a:latin typeface="Calibri" panose="020F0502020204030204" pitchFamily="34" charset="0"/>
                <a:cs typeface="Calibri" panose="020F0502020204030204" pitchFamily="34" charset="0"/>
              </a:rPr>
              <a:t> la </a:t>
            </a:r>
            <a:r>
              <a:rPr lang="en-IE" sz="1800" dirty="0" err="1">
                <a:latin typeface="Calibri" panose="020F0502020204030204" pitchFamily="34" charset="0"/>
                <a:cs typeface="Calibri" panose="020F0502020204030204" pitchFamily="34" charset="0"/>
              </a:rPr>
              <a:t>réalité</a:t>
            </a:r>
            <a:r>
              <a:rPr lang="en-IE" sz="1800" dirty="0">
                <a:latin typeface="Calibri" panose="020F0502020204030204" pitchFamily="34" charset="0"/>
                <a:cs typeface="Calibri" panose="020F0502020204030204" pitchFamily="34" charset="0"/>
              </a:rPr>
              <a:t>, </a:t>
            </a:r>
            <a:r>
              <a:rPr lang="en-IE" sz="1800" dirty="0" err="1">
                <a:latin typeface="Calibri" panose="020F0502020204030204" pitchFamily="34" charset="0"/>
                <a:cs typeface="Calibri" panose="020F0502020204030204" pitchFamily="34" charset="0"/>
              </a:rPr>
              <a:t>affinée</a:t>
            </a:r>
            <a:r>
              <a:rPr lang="en-IE" sz="1800" dirty="0">
                <a:latin typeface="Calibri" panose="020F0502020204030204" pitchFamily="34" charset="0"/>
                <a:cs typeface="Calibri" panose="020F0502020204030204" pitchFamily="34" charset="0"/>
              </a:rPr>
              <a:t> par les </a:t>
            </a:r>
            <a:r>
              <a:rPr lang="en-IE" sz="1800" dirty="0" err="1">
                <a:latin typeface="Calibri" panose="020F0502020204030204" pitchFamily="34" charset="0"/>
                <a:cs typeface="Calibri" panose="020F0502020204030204" pitchFamily="34" charset="0"/>
              </a:rPr>
              <a:t>générations</a:t>
            </a:r>
            <a:r>
              <a:rPr lang="en-IE" sz="1800" dirty="0">
                <a:latin typeface="Calibri" panose="020F0502020204030204" pitchFamily="34" charset="0"/>
                <a:cs typeface="Calibri" panose="020F0502020204030204" pitchFamily="34" charset="0"/>
              </a:rPr>
              <a:t> qui </a:t>
            </a:r>
            <a:r>
              <a:rPr lang="en-IE" sz="1800" dirty="0" err="1">
                <a:latin typeface="Calibri" panose="020F0502020204030204" pitchFamily="34" charset="0"/>
                <a:cs typeface="Calibri" panose="020F0502020204030204" pitchFamily="34" charset="0"/>
              </a:rPr>
              <a:t>ont</a:t>
            </a:r>
            <a:r>
              <a:rPr lang="en-IE" sz="1800" dirty="0">
                <a:latin typeface="Calibri" panose="020F0502020204030204" pitchFamily="34" charset="0"/>
                <a:cs typeface="Calibri" panose="020F0502020204030204" pitchFamily="34" charset="0"/>
              </a:rPr>
              <a:t> </a:t>
            </a:r>
            <a:r>
              <a:rPr lang="en-IE" sz="1800" dirty="0" err="1">
                <a:latin typeface="Calibri" panose="020F0502020204030204" pitchFamily="34" charset="0"/>
                <a:cs typeface="Calibri" panose="020F0502020204030204" pitchFamily="34" charset="0"/>
              </a:rPr>
              <a:t>développé</a:t>
            </a:r>
            <a:r>
              <a:rPr lang="en-IE" sz="1800" dirty="0">
                <a:latin typeface="Calibri" panose="020F0502020204030204" pitchFamily="34" charset="0"/>
                <a:cs typeface="Calibri" panose="020F0502020204030204" pitchFamily="34" charset="0"/>
              </a:rPr>
              <a:t> le </a:t>
            </a:r>
            <a:r>
              <a:rPr lang="en-IE" sz="1800" dirty="0" err="1">
                <a:latin typeface="Calibri" panose="020F0502020204030204" pitchFamily="34" charset="0"/>
                <a:cs typeface="Calibri" panose="020F0502020204030204" pitchFamily="34" charset="0"/>
              </a:rPr>
              <a:t>langage</a:t>
            </a:r>
            <a:r>
              <a:rPr lang="en-IE" sz="1800" dirty="0" smtClean="0">
                <a:latin typeface="Calibri" panose="020F0502020204030204" pitchFamily="34" charset="0"/>
                <a:cs typeface="Calibri" panose="020F0502020204030204" pitchFamily="34" charset="0"/>
              </a:rPr>
              <a:t>.</a:t>
            </a:r>
          </a:p>
          <a:p>
            <a:r>
              <a:rPr lang="en-IE" sz="1800" dirty="0" smtClean="0">
                <a:latin typeface="Calibri" panose="020F0502020204030204" pitchFamily="34" charset="0"/>
                <a:cs typeface="Calibri" panose="020F0502020204030204" pitchFamily="34" charset="0"/>
              </a:rPr>
              <a:t> 	</a:t>
            </a:r>
            <a:r>
              <a:rPr lang="en-IE" sz="2400" dirty="0" smtClean="0">
                <a:latin typeface="Brush Script MT" panose="03060802040406070304" pitchFamily="66" charset="0"/>
              </a:rPr>
              <a:t>Federico </a:t>
            </a:r>
            <a:r>
              <a:rPr lang="en-IE" sz="2400" dirty="0">
                <a:latin typeface="Brush Script MT" panose="03060802040406070304" pitchFamily="66" charset="0"/>
              </a:rPr>
              <a:t>Fellini</a:t>
            </a:r>
          </a:p>
        </p:txBody>
      </p:sp>
    </p:spTree>
    <p:extLst>
      <p:ext uri="{BB962C8B-B14F-4D97-AF65-F5344CB8AC3E}">
        <p14:creationId xmlns:p14="http://schemas.microsoft.com/office/powerpoint/2010/main" val="4115909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EngagePowerpoi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EngagePowerpoint Template</Template>
  <TotalTime>85</TotalTime>
  <Words>2021</Words>
  <Application>Microsoft Macintosh PowerPoint</Application>
  <PresentationFormat>Presentazione su schermo (4:3)</PresentationFormat>
  <Paragraphs>141</Paragraphs>
  <Slides>14</Slides>
  <Notes>14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Brush Script MT</vt:lpstr>
      <vt:lpstr>Calibri</vt:lpstr>
      <vt:lpstr>Montserrat</vt:lpstr>
      <vt:lpstr>Times New Roman</vt:lpstr>
      <vt:lpstr>EngagePowerpoint Template</vt:lpstr>
      <vt:lpstr>La Communication efficace</vt:lpstr>
      <vt:lpstr>Modèle de communication efficace</vt:lpstr>
      <vt:lpstr>Comment nous  communiquons</vt:lpstr>
      <vt:lpstr>Styles de communication</vt:lpstr>
      <vt:lpstr>Communicateur passif</vt:lpstr>
      <vt:lpstr>Communicateur assertif</vt:lpstr>
      <vt:lpstr>Communicateur agressif</vt:lpstr>
      <vt:lpstr>5 choses que font les grands communicateurs</vt:lpstr>
      <vt:lpstr>Communication  interculturelle</vt:lpstr>
      <vt:lpstr>Modes de communication interculturels</vt:lpstr>
      <vt:lpstr>Contexte culturel  riche et peuvre</vt:lpstr>
      <vt:lpstr>Conseils pour une  communication interculturelle  efficace</vt:lpstr>
      <vt:lpstr>Feuille de travail et jeux de communication efficace </vt:lpstr>
      <vt:lpstr>Merci!</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Philip Land</dc:creator>
  <cp:lastModifiedBy>ts_SC®</cp:lastModifiedBy>
  <cp:revision>94</cp:revision>
  <cp:lastPrinted>2018-10-14T09:57:32Z</cp:lastPrinted>
  <dcterms:created xsi:type="dcterms:W3CDTF">2017-10-27T16:23:16Z</dcterms:created>
  <dcterms:modified xsi:type="dcterms:W3CDTF">2018-10-14T10:02:56Z</dcterms:modified>
</cp:coreProperties>
</file>