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8"/>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 id="298" r:id="rId14"/>
    <p:sldId id="299" r:id="rId15"/>
    <p:sldId id="300" r:id="rId16"/>
    <p:sldId id="274"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72" d="100"/>
          <a:sy n="72" d="100"/>
        </p:scale>
        <p:origin x="8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Questo esercizio mira a esplorare il nostro amore per il cibo, sia nostrano o straniero, e di dimostrare come alimenti diversi fra loro si siano infiltrati nelle nostre diete, abbiano alterato i nostri pasti tradizionali e fatto di noi dei buongustai globali che siamo oggi. È chiaro dall'analisi delle nostre abitudini alimentari che, per la stragrande maggioranza delle persone, l'integrazione di cibi stranieri nella nostra dieta quotidiana sia oramai già un fatto attestato.</a:t>
            </a:r>
          </a:p>
          <a:p>
            <a:pPr>
              <a:buNone/>
            </a:pPr>
            <a:r>
              <a:rPr lang="it-IT" sz="1100" kern="1200" dirty="0">
                <a:solidFill>
                  <a:schemeClr val="tx1"/>
                </a:solidFill>
                <a:effectLst/>
                <a:latin typeface="+mn-lt"/>
                <a:ea typeface="+mn-ea"/>
                <a:cs typeface="+mn-cs"/>
              </a:rPr>
              <a:t>In questo documento presentiamo degli alimenti oggigiorno comuni nelle diete di molte persone, ma sono diventati tali solo grazie alla condivisione delle culture attraverso viaggi e migrazioni. È interessante notare come i prodotti alimentari non nativi che ci piacciono assumano un carattere unico quando vengono integrati con le nostre tradizioni culinarie.</a:t>
            </a:r>
          </a:p>
          <a:p>
            <a:pPr>
              <a:buNone/>
            </a:pPr>
            <a:r>
              <a:rPr lang="it-IT" sz="1100" kern="1200" dirty="0">
                <a:solidFill>
                  <a:schemeClr val="tx1"/>
                </a:solidFill>
                <a:effectLst/>
                <a:latin typeface="+mn-lt"/>
                <a:ea typeface="+mn-ea"/>
                <a:cs typeface="+mn-cs"/>
              </a:rPr>
              <a:t>L'integrazione alimentare viene raggiunta attraverso una specie di trasformazione che adatta gli elementi di base per soddisfare le esigenze locali. In tutto questo, possiamo leggervi una lezione per l'integrazione sociale delle persone?</a:t>
            </a:r>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Nel 1828, un farmacista olandese sviluppò un processo per trasformare il cioccolato in polvere, cosa che portò poi alla creazione del cioccolato solido. Joseph Fry è accreditato per aver fatto le prime tavolette di cioccolato nel 1847 e la Nestle introdusse il cioccolato al latte a metà del XX secolo.</a:t>
            </a: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È difficile trovare una città nel mondo in cui non ci sia un McDonalds, un Burger King o qualche altra catena produttrice di hamburger. La maggior parte delle persone associa l’hamburger agli Stati Uniti, ma di fatto, il piatto sembra abbia avuto origine in Asia nel XIII secolo, dove i guerrieri mongoli a cavallo mangiavano carne battuta che tenevano sotto le selle mentre cavalcavano attraverso tutta la regione.</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È una ricetta del 1747 il riferimento successivo a un piatto tipo hamburger, la salsiccia di Amburgo, riportata in un libro di cucina inglese, 'L'arte della cucina, semplice e facile'. La carne macinata veniva mescolata con sale, spezie e alcol prima di essere affumicata sotto il camino per una settimana.</a:t>
            </a: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Anche se nel 1840 le bistecche di manzo macinate salate del 1840, note come bistecche di Amburgo, furono mangiate da emigranti tedeschi in barca a vela in America, l'invenzione del panino all'hamburger fu rivendicata da due fratelli, Frank e Charles </a:t>
            </a:r>
            <a:r>
              <a:rPr lang="it-IT" sz="1100" kern="1200" dirty="0" err="1">
                <a:solidFill>
                  <a:schemeClr val="tx1"/>
                </a:solidFill>
                <a:effectLst/>
                <a:latin typeface="+mn-lt"/>
                <a:ea typeface="+mn-ea"/>
                <a:cs typeface="+mn-cs"/>
              </a:rPr>
              <a:t>Menches</a:t>
            </a:r>
            <a:r>
              <a:rPr lang="it-IT" sz="1100" kern="1200" dirty="0">
                <a:solidFill>
                  <a:schemeClr val="tx1"/>
                </a:solidFill>
                <a:effectLst/>
                <a:latin typeface="+mn-lt"/>
                <a:ea typeface="+mn-ea"/>
                <a:cs typeface="+mn-cs"/>
              </a:rPr>
              <a:t>, nel 1885. Lo stesso anno anche Charlie </a:t>
            </a:r>
            <a:r>
              <a:rPr lang="it-IT" sz="1100" kern="1200" dirty="0" err="1">
                <a:solidFill>
                  <a:schemeClr val="tx1"/>
                </a:solidFill>
                <a:effectLst/>
                <a:latin typeface="+mn-lt"/>
                <a:ea typeface="+mn-ea"/>
                <a:cs typeface="+mn-cs"/>
              </a:rPr>
              <a:t>Nagreen</a:t>
            </a:r>
            <a:r>
              <a:rPr lang="it-IT" sz="1100" kern="1200" dirty="0">
                <a:solidFill>
                  <a:schemeClr val="tx1"/>
                </a:solidFill>
                <a:effectLst/>
                <a:latin typeface="+mn-lt"/>
                <a:ea typeface="+mn-ea"/>
                <a:cs typeface="+mn-cs"/>
              </a:rPr>
              <a:t> del Wisconsin ha affermato di aver inventato l'hamburger come lo conosciamo oggi. Tuttavia, nel 2000, Louis </a:t>
            </a:r>
            <a:r>
              <a:rPr lang="it-IT" sz="1100" kern="1200" dirty="0" err="1">
                <a:solidFill>
                  <a:schemeClr val="tx1"/>
                </a:solidFill>
                <a:effectLst/>
                <a:latin typeface="+mn-lt"/>
                <a:ea typeface="+mn-ea"/>
                <a:cs typeface="+mn-cs"/>
              </a:rPr>
              <a:t>Lassen</a:t>
            </a:r>
            <a:r>
              <a:rPr lang="it-IT" sz="1100" kern="1200" dirty="0">
                <a:solidFill>
                  <a:schemeClr val="tx1"/>
                </a:solidFill>
                <a:effectLst/>
                <a:latin typeface="+mn-lt"/>
                <a:ea typeface="+mn-ea"/>
                <a:cs typeface="+mn-cs"/>
              </a:rPr>
              <a:t> del pranzo di Louis a New Haven è stato ufficialmente accreditato dalla US Library of Congress per aver venduto il primo hamburger nel 1900. Walter Anderson, che co-fondò la prima catena di hamburger, fu l'inventore del panino di hamburger nel 1916.</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La migrazione ha influenzato il modo in cui mangiamo e ciò che mangiamo oggi, contribuendo a livello globale a una dieta più ricca e varia. Dalla Paella spagnola allo stufato irlandese ogni paese del mondo ha le sue prelibatezze culinarie specifiche.</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Potresti preparare un pasto di quattro portate per una famiglia usando solo ingredienti locali? Progetta un menu e giustifica le tue selezioni.</a:t>
            </a:r>
          </a:p>
          <a:p>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Progetta un menu per un pasto di quattro portate che includa tutti i tuoi piatti preferiti da tutto il mondo. Quando hai finito, cerca le origini di ogni portata che hai scelto.</a:t>
            </a:r>
          </a:p>
          <a:p>
            <a:pPr>
              <a:buNone/>
            </a:pPr>
            <a:r>
              <a:rPr lang="it-IT" sz="1100" kern="1200" dirty="0">
                <a:solidFill>
                  <a:schemeClr val="tx1"/>
                </a:solidFill>
                <a:effectLst/>
                <a:latin typeface="+mn-lt"/>
                <a:ea typeface="+mn-ea"/>
                <a:cs typeface="+mn-cs"/>
              </a:rPr>
              <a:t>"Americano come la torta di mele" è un modo di dire molto usato. L'americano medio potrebbe essere sorpreso di sapere che le mele erano impensabili in America prima del 1800, e che la torta di mele ebbe effettivamente origine in Europa e fu introdotta negli Stati Uniti dai coloni.</a:t>
            </a:r>
          </a:p>
          <a:p>
            <a:pPr>
              <a:buNone/>
            </a:pPr>
            <a:r>
              <a:rPr lang="it-IT" sz="1100" kern="1200" dirty="0">
                <a:solidFill>
                  <a:schemeClr val="tx1"/>
                </a:solidFill>
                <a:effectLst/>
                <a:latin typeface="+mn-lt"/>
                <a:ea typeface="+mn-ea"/>
                <a:cs typeface="+mn-cs"/>
              </a:rPr>
              <a:t>C'è una chiara lezione da imparare dall'integrazione del cibo per l'integrazione delle persone.</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Tutti associamo la pizza con l'Italia, ma da dove proviene esattamente? La Pizza Margherita, che prende il nome dalla regina consorte d'Italia, è stata creata dal pizzaiolo napoletano Raffaele Esposito proprio in onore della monarca. Il pizzaiolo guarnì una galletta di pasta di pane (un cibo di strada che faceva parte della dieta dei poveri di Napoli fin dal sedicesimo secolo) con pomodoro, mozzarella e basilico, che rappresentano i colori nazionali dell'Italia.</a:t>
            </a:r>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Tuttavia, la pizza ha origini ancora più antiche. Millenni fa, le popolazioni della Grecia avevano un piatto a base di pasta di pane molto bassa chiamato </a:t>
            </a:r>
            <a:r>
              <a:rPr lang="it-IT" sz="1100" kern="1200" dirty="0" err="1">
                <a:solidFill>
                  <a:schemeClr val="tx1"/>
                </a:solidFill>
                <a:effectLst/>
                <a:latin typeface="+mn-lt"/>
                <a:ea typeface="+mn-ea"/>
                <a:cs typeface="+mn-cs"/>
              </a:rPr>
              <a:t>Plakous</a:t>
            </a:r>
            <a:r>
              <a:rPr lang="it-IT" sz="1100" kern="1200" dirty="0">
                <a:solidFill>
                  <a:schemeClr val="tx1"/>
                </a:solidFill>
                <a:effectLst/>
                <a:latin typeface="+mn-lt"/>
                <a:ea typeface="+mn-ea"/>
                <a:cs typeface="+mn-cs"/>
              </a:rPr>
              <a:t> che insaporivano con cipolla, erbe aromatiche, aglio e altri condimenti. Poiché furono i greci a fondare Napoli nel 600 a.C., questo può aiutare a spiegare come la città, considerata da molti come la vera patria della pizza, abbia poi sviluppato ulteriormente il piatto.</a:t>
            </a: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Gli emigranti italiani in tutto il mondo hanno introdotto la pizza nella dieta locale e questo piatto è ora considerato all’umanità come uno degli alimenti rappresentativi dell'Italia nel resto del pianeta. Domino, Papa </a:t>
            </a:r>
            <a:r>
              <a:rPr lang="it-IT" sz="1100" kern="1200" dirty="0" err="1">
                <a:solidFill>
                  <a:schemeClr val="tx1"/>
                </a:solidFill>
                <a:effectLst/>
                <a:latin typeface="+mn-lt"/>
                <a:ea typeface="+mn-ea"/>
                <a:cs typeface="+mn-cs"/>
              </a:rPr>
              <a:t>John's</a:t>
            </a:r>
            <a:r>
              <a:rPr lang="it-IT" sz="1100" kern="1200" dirty="0">
                <a:solidFill>
                  <a:schemeClr val="tx1"/>
                </a:solidFill>
                <a:effectLst/>
                <a:latin typeface="+mn-lt"/>
                <a:ea typeface="+mn-ea"/>
                <a:cs typeface="+mn-cs"/>
              </a:rPr>
              <a:t> e Pizza </a:t>
            </a:r>
            <a:r>
              <a:rPr lang="it-IT" sz="1100" kern="1200" dirty="0" err="1">
                <a:solidFill>
                  <a:schemeClr val="tx1"/>
                </a:solidFill>
                <a:effectLst/>
                <a:latin typeface="+mn-lt"/>
                <a:ea typeface="+mn-ea"/>
                <a:cs typeface="+mn-cs"/>
              </a:rPr>
              <a:t>Hut</a:t>
            </a:r>
            <a:r>
              <a:rPr lang="it-IT" sz="1100" kern="1200" dirty="0">
                <a:solidFill>
                  <a:schemeClr val="tx1"/>
                </a:solidFill>
                <a:effectLst/>
                <a:latin typeface="+mn-lt"/>
                <a:ea typeface="+mn-ea"/>
                <a:cs typeface="+mn-cs"/>
              </a:rPr>
              <a:t> sono solo tre dei numerosi marchi globali che cercano di trarre vantaggio dall’integrazione di questa specialità culinaria italiana nei mercati alimentari globali.</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Si ritiene che il sushi abbia avuto origine in Cina tra il 500 e il 300 a.C., come mezzo di conservazione del pesce sotto sale. La forma originale del sushi era fatta di riso e pesce conservati sottaceto e miscelati con aceto di riso e sakè, per essere infine lasciati fermentare. Poi, di solito il riso veniva buttato e si mangiava solo il pesce.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A partire dal VII secolo, i giapponesi svilupparono ulteriormente l'idea, includendo il riso come parte del piatto, e agli inizi del Seicento iniziano a condire il piatto con aceto di vino in modo che potesse essere consumato subito, invece di aspettare mesi fino al completamento del processo di fermentazione.</a:t>
            </a: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Il sushi, così come viene mangiato oggi, è stato sviluppato all'inizio del XIX secolo, quando un importante chef giapponese decise di porre sopra il riso delle fettine di pesce crudo per creare dei bocconcini di sushi. Ciò rese più facile degustare il piatto mentre si camminava. Questo sushi "fast food" divenne sempre più popolare e presto si diffuse in tutto il mondo. Oggigiorno è diventata una vera e propria esperienza culinaria con oltre 61.000 ristoranti di sushi in tutto il pianeta. Molte persone nel mondo occidentale considerano il sushi una vera e propria prelibatezza. Tuttavia, in Giappone, è il più elementare degli alimenti comuni.</a:t>
            </a: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Cosa sarebbe il mondo senza cioccolato? Il cioccolato ha avuto origine in America Latina, dove è apparso per la prima volta come una bevanda amara prodotta da fave di cacao. Qui era considerato estremamente prezioso e utilizzato come moneta di scambio, e anche nella maggior parte dei riti sacri delle civiltà Maya e Azteca. Si ritiene che gli Aztechi offrissero da bere alle loro vittime sacrificali una fiaschetta di cioccolato mescolato con del sangue, per farle rilassare prima della morte.</a:t>
            </a: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Gli esploratori del Nuovo Mondo portarono la bevanda al cioccolato in Europa, a cui venne aggiunto zucchero o miele per renderla più appetibile ai palati europei. Durante il XVII secolo il cioccolato era molto popolare presso i ricchi europei come rimedio medicinale e per le sue proprietà afrodisiache.</a:t>
            </a: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it-IT" dirty="0"/>
              <a:t>Impronte</a:t>
            </a:r>
            <a:br>
              <a:rPr lang="it-IT" dirty="0"/>
            </a:br>
            <a:r>
              <a:rPr lang="it-IT" dirty="0"/>
              <a:t>Siamo buongustai globali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Shape 96"/>
          <p:cNvSpPr txBox="1"/>
          <p:nvPr/>
        </p:nvSpPr>
        <p:spPr>
          <a:xfrm>
            <a:off x="874608" y="2535772"/>
            <a:ext cx="3556000" cy="3683182"/>
          </a:xfrm>
          <a:prstGeom prst="rect">
            <a:avLst/>
          </a:prstGeom>
          <a:noFill/>
          <a:ln>
            <a:noFill/>
          </a:ln>
        </p:spPr>
        <p:txBody>
          <a:bodyPr spcFirstLastPara="1" wrap="square" lIns="91425" tIns="45700" rIns="91425" bIns="45700" anchor="t" anchorCtr="0">
            <a:noAutofit/>
          </a:bodyPr>
          <a:lstStyle/>
          <a:p>
            <a:pPr lvl="0">
              <a:buClr>
                <a:srgbClr val="AB7921"/>
              </a:buClr>
              <a:buSzPts val="2800"/>
            </a:pPr>
            <a:r>
              <a:rPr lang="it-IT" sz="3000" b="1" dirty="0">
                <a:latin typeface="Montserrat"/>
              </a:rPr>
              <a:t>Il magnate del cioccolato Milton Hershey ha annullato la sua prenotazione sul Titanic a causa di questioni di lavoro last minute</a:t>
            </a:r>
            <a:r>
              <a:rPr lang="it-IT" sz="2800" b="1" dirty="0"/>
              <a:t>
</a:t>
            </a:r>
            <a:endParaRPr sz="2800" b="1" i="0" u="none" strike="noStrike" cap="none" dirty="0">
              <a:latin typeface="Arial"/>
              <a:ea typeface="Arial"/>
              <a:cs typeface="Arial"/>
              <a:sym typeface="Arial"/>
            </a:endParaRPr>
          </a:p>
        </p:txBody>
      </p:sp>
      <p:pic>
        <p:nvPicPr>
          <p:cNvPr id="2" name="Picture 1" descr="chocolate-2862881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502" y="3045223"/>
            <a:ext cx="4736498" cy="2664280"/>
          </a:xfrm>
          <a:prstGeom prst="rect">
            <a:avLst/>
          </a:prstGeom>
        </p:spPr>
      </p:pic>
      <p:sp>
        <p:nvSpPr>
          <p:cNvPr id="5" name="Shape 100">
            <a:extLst>
              <a:ext uri="{FF2B5EF4-FFF2-40B4-BE49-F238E27FC236}">
                <a16:creationId xmlns:a16="http://schemas.microsoft.com/office/drawing/2014/main" id="{1406BD5E-3C12-43F3-9CE9-282F1E96D7A5}"/>
              </a:ext>
            </a:extLst>
          </p:cNvPr>
          <p:cNvSpPr txBox="1">
            <a:spLocks/>
          </p:cNvSpPr>
          <p:nvPr/>
        </p:nvSpPr>
        <p:spPr>
          <a:xfrm>
            <a:off x="691200" y="588507"/>
            <a:ext cx="7761600" cy="6579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it-IT" dirty="0"/>
              <a:t>Il cioccolato può salvare la tua vita!</a:t>
            </a:r>
          </a:p>
        </p:txBody>
      </p:sp>
    </p:spTree>
    <p:extLst>
      <p:ext uri="{BB962C8B-B14F-4D97-AF65-F5344CB8AC3E}">
        <p14:creationId xmlns:p14="http://schemas.microsoft.com/office/powerpoint/2010/main" val="197819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a:ln>
            <a:noFill/>
          </a:ln>
        </p:spPr>
        <p:txBody>
          <a:bodyPr wrap="square" lIns="91425" tIns="91425" rIns="91425" bIns="91425" anchor="b" anchorCtr="0">
            <a:noAutofit/>
          </a:bodyPr>
          <a:lstStyle/>
          <a:p>
            <a:pPr lvl="0" rtl="0">
              <a:spcBef>
                <a:spcPts val="0"/>
              </a:spcBef>
              <a:buNone/>
            </a:pPr>
            <a:r>
              <a:rPr lang="en-GB" dirty="0"/>
              <a:t>Burger</a:t>
            </a:r>
            <a:endParaRPr lang="en" dirty="0"/>
          </a:p>
        </p:txBody>
      </p:sp>
      <p:pic>
        <p:nvPicPr>
          <p:cNvPr id="3" name="Shape 104"/>
          <p:cNvPicPr preferRelativeResize="0"/>
          <p:nvPr/>
        </p:nvPicPr>
        <p:blipFill rotWithShape="1">
          <a:blip r:embed="rId3">
            <a:alphaModFix/>
          </a:blip>
          <a:srcRect/>
          <a:stretch/>
        </p:blipFill>
        <p:spPr>
          <a:xfrm>
            <a:off x="691200" y="1850866"/>
            <a:ext cx="7902201" cy="3904382"/>
          </a:xfrm>
          <a:prstGeom prst="rect">
            <a:avLst/>
          </a:prstGeom>
          <a:noFill/>
          <a:ln>
            <a:noFill/>
          </a:ln>
        </p:spPr>
      </p:pic>
      <p:pic>
        <p:nvPicPr>
          <p:cNvPr id="2" name="Picture 1" descr="food-1081707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5" y="1850866"/>
            <a:ext cx="3389545" cy="2256166"/>
          </a:xfrm>
          <a:prstGeom prst="rect">
            <a:avLst/>
          </a:prstGeom>
        </p:spPr>
      </p:pic>
      <p:sp>
        <p:nvSpPr>
          <p:cNvPr id="5" name="Rectangle 4"/>
          <p:cNvSpPr/>
          <p:nvPr/>
        </p:nvSpPr>
        <p:spPr>
          <a:xfrm>
            <a:off x="4431817" y="2121066"/>
            <a:ext cx="4161584" cy="33639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moe-3336882_6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553" y="1110623"/>
            <a:ext cx="5742447" cy="4644625"/>
          </a:xfrm>
          <a:prstGeom prst="rect">
            <a:avLst/>
          </a:prstGeom>
        </p:spPr>
      </p:pic>
      <p:sp>
        <p:nvSpPr>
          <p:cNvPr id="6" name="CasellaDiTesto 5">
            <a:extLst>
              <a:ext uri="{FF2B5EF4-FFF2-40B4-BE49-F238E27FC236}">
                <a16:creationId xmlns:a16="http://schemas.microsoft.com/office/drawing/2014/main" id="{4B8C8BBD-16A6-49D9-95A7-70B1D4D4DB69}"/>
              </a:ext>
            </a:extLst>
          </p:cNvPr>
          <p:cNvSpPr txBox="1"/>
          <p:nvPr/>
        </p:nvSpPr>
        <p:spPr>
          <a:xfrm>
            <a:off x="691200" y="4252806"/>
            <a:ext cx="2991799" cy="1569660"/>
          </a:xfrm>
          <a:prstGeom prst="rect">
            <a:avLst/>
          </a:prstGeom>
          <a:solidFill>
            <a:schemeClr val="lt1"/>
          </a:solidFill>
        </p:spPr>
        <p:txBody>
          <a:bodyPr wrap="square" rtlCol="0">
            <a:spAutoFit/>
          </a:bodyPr>
          <a:lstStyle/>
          <a:p>
            <a:r>
              <a:rPr lang="it-IT" sz="1600" b="1" dirty="0">
                <a:solidFill>
                  <a:srgbClr val="CC3300"/>
                </a:solidFill>
              </a:rPr>
              <a:t>Louis </a:t>
            </a:r>
            <a:r>
              <a:rPr lang="it-IT" sz="1600" b="1" dirty="0" err="1">
                <a:solidFill>
                  <a:srgbClr val="CC3300"/>
                </a:solidFill>
              </a:rPr>
              <a:t>Lassen</a:t>
            </a:r>
            <a:r>
              <a:rPr lang="it-IT" sz="1600" b="1" dirty="0">
                <a:solidFill>
                  <a:srgbClr val="CC3300"/>
                </a:solidFill>
              </a:rPr>
              <a:t> di Louis' Lunch in New Haven è ufficialmente accreditato dalla US Library of Congress per aver venduto il primo hamburger nel 1900.</a:t>
            </a:r>
          </a:p>
        </p:txBody>
      </p:sp>
    </p:spTree>
    <p:extLst>
      <p:ext uri="{BB962C8B-B14F-4D97-AF65-F5344CB8AC3E}">
        <p14:creationId xmlns:p14="http://schemas.microsoft.com/office/powerpoint/2010/main" val="300715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GB" dirty="0"/>
              <a:t>Burger</a:t>
            </a:r>
            <a:endParaRPr lang="en" dirty="0"/>
          </a:p>
        </p:txBody>
      </p:sp>
      <p:pic>
        <p:nvPicPr>
          <p:cNvPr id="3" name="Shape 111"/>
          <p:cNvPicPr preferRelativeResize="0"/>
          <p:nvPr/>
        </p:nvPicPr>
        <p:blipFill rotWithShape="1">
          <a:blip r:embed="rId3">
            <a:alphaModFix/>
          </a:blip>
          <a:srcRect/>
          <a:stretch/>
        </p:blipFill>
        <p:spPr>
          <a:xfrm>
            <a:off x="691200" y="2447290"/>
            <a:ext cx="8141930" cy="3632197"/>
          </a:xfrm>
          <a:prstGeom prst="rect">
            <a:avLst/>
          </a:prstGeom>
          <a:noFill/>
          <a:ln>
            <a:noFill/>
          </a:ln>
        </p:spPr>
      </p:pic>
      <p:pic>
        <p:nvPicPr>
          <p:cNvPr id="2" name="Picture 1" descr="appetite-1238457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490" y="2285170"/>
            <a:ext cx="3458979" cy="3794317"/>
          </a:xfrm>
          <a:prstGeom prst="rect">
            <a:avLst/>
          </a:prstGeom>
        </p:spPr>
      </p:pic>
      <p:sp>
        <p:nvSpPr>
          <p:cNvPr id="4" name="CasellaDiTesto 3">
            <a:extLst>
              <a:ext uri="{FF2B5EF4-FFF2-40B4-BE49-F238E27FC236}">
                <a16:creationId xmlns:a16="http://schemas.microsoft.com/office/drawing/2014/main" id="{9F0DD40B-D25F-4677-8585-FCC95AFCEE71}"/>
              </a:ext>
            </a:extLst>
          </p:cNvPr>
          <p:cNvSpPr txBox="1"/>
          <p:nvPr/>
        </p:nvSpPr>
        <p:spPr>
          <a:xfrm>
            <a:off x="691200" y="2658834"/>
            <a:ext cx="2052084" cy="3046988"/>
          </a:xfrm>
          <a:prstGeom prst="rect">
            <a:avLst/>
          </a:prstGeom>
          <a:solidFill>
            <a:schemeClr val="lt1"/>
          </a:solidFill>
        </p:spPr>
        <p:txBody>
          <a:bodyPr wrap="square" rtlCol="0">
            <a:spAutoFit/>
          </a:bodyPr>
          <a:lstStyle/>
          <a:p>
            <a:r>
              <a:rPr lang="it-IT" sz="1600" b="1" dirty="0">
                <a:solidFill>
                  <a:srgbClr val="CC3300"/>
                </a:solidFill>
              </a:rPr>
              <a:t>Nel 1916, Walter Anderson produsse un panino appositamente realizzato per l'hamburger. Nel 1919 fondò la prima catena di hamburger al mondo, il White Castle.</a:t>
            </a:r>
          </a:p>
        </p:txBody>
      </p:sp>
    </p:spTree>
    <p:extLst>
      <p:ext uri="{BB962C8B-B14F-4D97-AF65-F5344CB8AC3E}">
        <p14:creationId xmlns:p14="http://schemas.microsoft.com/office/powerpoint/2010/main" val="106972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it-IT" dirty="0"/>
              <a:t>Cibo dal mondo</a:t>
            </a:r>
          </a:p>
        </p:txBody>
      </p:sp>
      <p:pic>
        <p:nvPicPr>
          <p:cNvPr id="2" name="Picture 1" descr="thai-food-518035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9" y="1967829"/>
            <a:ext cx="2715839" cy="2036879"/>
          </a:xfrm>
          <a:prstGeom prst="rect">
            <a:avLst/>
          </a:prstGeom>
        </p:spPr>
      </p:pic>
      <p:pic>
        <p:nvPicPr>
          <p:cNvPr id="3" name="Picture 2" descr="spaghetti-863304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03" y="1447800"/>
            <a:ext cx="2871973" cy="1911657"/>
          </a:xfrm>
          <a:prstGeom prst="rect">
            <a:avLst/>
          </a:prstGeom>
        </p:spPr>
      </p:pic>
      <p:pic>
        <p:nvPicPr>
          <p:cNvPr id="5" name="Picture 4" descr="bread-1281053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54" y="3732604"/>
            <a:ext cx="2014422" cy="1347145"/>
          </a:xfrm>
          <a:prstGeom prst="rect">
            <a:avLst/>
          </a:prstGeom>
        </p:spPr>
      </p:pic>
      <p:pic>
        <p:nvPicPr>
          <p:cNvPr id="6" name="Picture 5" descr="soup-1102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00" y="4230855"/>
            <a:ext cx="3061136" cy="2037569"/>
          </a:xfrm>
          <a:prstGeom prst="rect">
            <a:avLst/>
          </a:prstGeom>
        </p:spPr>
      </p:pic>
      <p:pic>
        <p:nvPicPr>
          <p:cNvPr id="7" name="Picture 6" descr="barbecue-1239434_64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2336" y="3531123"/>
            <a:ext cx="1950720" cy="1463040"/>
          </a:xfrm>
          <a:prstGeom prst="rect">
            <a:avLst/>
          </a:prstGeom>
        </p:spPr>
      </p:pic>
    </p:spTree>
    <p:extLst>
      <p:ext uri="{BB962C8B-B14F-4D97-AF65-F5344CB8AC3E}">
        <p14:creationId xmlns:p14="http://schemas.microsoft.com/office/powerpoint/2010/main" val="348257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it-IT" dirty="0"/>
              <a:t>Esercizio 1 – Menù Locale</a:t>
            </a:r>
          </a:p>
        </p:txBody>
      </p:sp>
      <p:sp>
        <p:nvSpPr>
          <p:cNvPr id="4" name="Shape 126"/>
          <p:cNvSpPr txBox="1"/>
          <p:nvPr/>
        </p:nvSpPr>
        <p:spPr>
          <a:xfrm>
            <a:off x="1880812" y="5235210"/>
            <a:ext cx="5382376" cy="963571"/>
          </a:xfrm>
          <a:prstGeom prst="rect">
            <a:avLst/>
          </a:prstGeom>
          <a:noFill/>
          <a:ln>
            <a:noFill/>
          </a:ln>
        </p:spPr>
        <p:txBody>
          <a:bodyPr spcFirstLastPara="1" wrap="square" lIns="91425" tIns="45700" rIns="91425" bIns="45700" anchor="t" anchorCtr="0">
            <a:noAutofit/>
          </a:bodyPr>
          <a:lstStyle/>
          <a:p>
            <a:pPr lvl="0" algn="ctr">
              <a:buClr>
                <a:srgbClr val="FF5050"/>
              </a:buClr>
              <a:buSzPts val="2400"/>
            </a:pPr>
            <a:r>
              <a:rPr lang="it-IT" sz="2400" b="1" dirty="0">
                <a:solidFill>
                  <a:srgbClr val="FF5050"/>
                </a:solidFill>
              </a:rPr>
              <a:t>Non puoi battere un buon stufato irlandese!
</a:t>
            </a:r>
            <a:endParaRPr sz="2400" b="1" i="0" u="none" strike="noStrike" cap="none" dirty="0">
              <a:solidFill>
                <a:srgbClr val="FF5050"/>
              </a:solidFill>
              <a:latin typeface="Arial"/>
              <a:ea typeface="Arial"/>
              <a:cs typeface="Arial"/>
              <a:sym typeface="Arial"/>
            </a:endParaRPr>
          </a:p>
        </p:txBody>
      </p:sp>
      <p:pic>
        <p:nvPicPr>
          <p:cNvPr id="2" name="Picture 1" descr="stew-2067152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432" y="1922241"/>
            <a:ext cx="4758618" cy="3145149"/>
          </a:xfrm>
          <a:prstGeom prst="rect">
            <a:avLst/>
          </a:prstGeom>
        </p:spPr>
      </p:pic>
    </p:spTree>
    <p:extLst>
      <p:ext uri="{BB962C8B-B14F-4D97-AF65-F5344CB8AC3E}">
        <p14:creationId xmlns:p14="http://schemas.microsoft.com/office/powerpoint/2010/main" val="229342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it-IT" dirty="0"/>
              <a:t>Esercizio 2 –Menù Internazionale</a:t>
            </a:r>
          </a:p>
        </p:txBody>
      </p:sp>
      <p:pic>
        <p:nvPicPr>
          <p:cNvPr id="2" name="Picture 1" descr="sushi-2853382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80" y="2092393"/>
            <a:ext cx="2319973" cy="1449983"/>
          </a:xfrm>
          <a:prstGeom prst="rect">
            <a:avLst/>
          </a:prstGeom>
        </p:spPr>
      </p:pic>
      <p:pic>
        <p:nvPicPr>
          <p:cNvPr id="4" name="Picture 3" descr="ice-cream-1082237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326" y="4012307"/>
            <a:ext cx="2231942" cy="2231942"/>
          </a:xfrm>
          <a:prstGeom prst="rect">
            <a:avLst/>
          </a:prstGeom>
        </p:spPr>
      </p:pic>
      <p:pic>
        <p:nvPicPr>
          <p:cNvPr id="5" name="Picture 4" descr="wine-541922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512" y="4051201"/>
            <a:ext cx="2999585" cy="1982538"/>
          </a:xfrm>
          <a:prstGeom prst="rect">
            <a:avLst/>
          </a:prstGeom>
        </p:spPr>
      </p:pic>
      <p:pic>
        <p:nvPicPr>
          <p:cNvPr id="6" name="Picture 5" descr="asparagus-2169305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548" y="1850120"/>
            <a:ext cx="2785919" cy="1854377"/>
          </a:xfrm>
          <a:prstGeom prst="rect">
            <a:avLst/>
          </a:prstGeom>
        </p:spPr>
      </p:pic>
      <p:pic>
        <p:nvPicPr>
          <p:cNvPr id="7" name="Picture 6" descr="cheese-1149471_64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1305" y="1850120"/>
            <a:ext cx="2785919" cy="1854377"/>
          </a:xfrm>
          <a:prstGeom prst="rect">
            <a:avLst/>
          </a:prstGeom>
        </p:spPr>
      </p:pic>
    </p:spTree>
    <p:extLst>
      <p:ext uri="{BB962C8B-B14F-4D97-AF65-F5344CB8AC3E}">
        <p14:creationId xmlns:p14="http://schemas.microsoft.com/office/powerpoint/2010/main" val="29997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Grazie!</a:t>
            </a: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5339113" cy="1107996"/>
          </a:xfrm>
          <a:prstGeom prst="rect">
            <a:avLst/>
          </a:prstGeom>
          <a:noFill/>
        </p:spPr>
        <p:txBody>
          <a:bodyPr wrap="square" rtlCol="0">
            <a:spAutoFit/>
          </a:bodyPr>
          <a:lstStyle/>
          <a:p>
            <a:r>
              <a:rPr lang="it-IT" sz="1100" dirty="0"/>
              <a:t>Questo progetto è stato finanziato con il sostegno della Commissione europea.</a:t>
            </a:r>
          </a:p>
          <a:p>
            <a:r>
              <a:rPr lang="it-IT" sz="1100" dirty="0"/>
              <a:t>Questo documento riflette le opinioni dell'autore e la Commissione non può essere
ritenuti responsabili di qualsiasi uso che potrebbe essere fatto delle informazioni contenute nel presente documento</a:t>
            </a:r>
          </a:p>
          <a:p>
            <a:r>
              <a:rPr lang="it-IT" sz="1100" dirty="0"/>
              <a:t>
Progetto Numero: </a:t>
            </a:r>
            <a:r>
              <a:rPr lang="en-GB" sz="1100" dirty="0"/>
              <a:t>2017-1-FR01-KA204-037126</a:t>
            </a:r>
            <a:endParaRPr lang="de-AT" sz="1100" dirty="0"/>
          </a:p>
        </p:txBody>
      </p:sp>
      <p:sp>
        <p:nvSpPr>
          <p:cNvPr id="4" name="TextBox 3"/>
          <p:cNvSpPr txBox="1"/>
          <p:nvPr/>
        </p:nvSpPr>
        <p:spPr>
          <a:xfrm>
            <a:off x="189817" y="5066240"/>
            <a:ext cx="4770858" cy="307777"/>
          </a:xfrm>
          <a:prstGeom prst="rect">
            <a:avLst/>
          </a:prstGeom>
          <a:noFill/>
        </p:spPr>
        <p:txBody>
          <a:bodyPr wrap="none" rtlCol="0">
            <a:spAutoFit/>
          </a:bodyPr>
          <a:lstStyle/>
          <a:p>
            <a:r>
              <a:rPr lang="it-IT" dirty="0"/>
              <a:t>Tutte le fotografie per gentile concessione di </a:t>
            </a:r>
            <a:r>
              <a:rPr lang="en-US" dirty="0"/>
              <a:t>Pixabay.com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it-IT" dirty="0"/>
              <a:t>Tutti noi abbiamo una preferenza italiana…</a:t>
            </a:r>
          </a:p>
        </p:txBody>
      </p:sp>
      <p:sp>
        <p:nvSpPr>
          <p:cNvPr id="2" name="TextBox 1"/>
          <p:cNvSpPr txBox="1"/>
          <p:nvPr/>
        </p:nvSpPr>
        <p:spPr>
          <a:xfrm>
            <a:off x="189164" y="1837356"/>
            <a:ext cx="2020105" cy="1077218"/>
          </a:xfrm>
          <a:prstGeom prst="rect">
            <a:avLst/>
          </a:prstGeom>
          <a:noFill/>
        </p:spPr>
        <p:txBody>
          <a:bodyPr wrap="none" rtlCol="0">
            <a:spAutoFit/>
          </a:bodyPr>
          <a:lstStyle/>
          <a:p>
            <a:r>
              <a:rPr lang="it-IT" sz="1600" dirty="0"/>
              <a:t>La pizza era un cibo</a:t>
            </a:r>
          </a:p>
          <a:p>
            <a:r>
              <a:rPr lang="it-IT" sz="1600" dirty="0"/>
              <a:t>di strada mangiato</a:t>
            </a:r>
          </a:p>
          <a:p>
            <a:r>
              <a:rPr lang="it-IT" sz="1600" dirty="0"/>
              <a:t>nella Napoli del </a:t>
            </a:r>
          </a:p>
          <a:p>
            <a:r>
              <a:rPr lang="it-IT" sz="1600" dirty="0"/>
              <a:t>XVI secolo.</a:t>
            </a:r>
          </a:p>
        </p:txBody>
      </p:sp>
      <p:sp>
        <p:nvSpPr>
          <p:cNvPr id="4" name="TextBox 3"/>
          <p:cNvSpPr txBox="1"/>
          <p:nvPr/>
        </p:nvSpPr>
        <p:spPr>
          <a:xfrm>
            <a:off x="7055597" y="2914574"/>
            <a:ext cx="1950180" cy="2554545"/>
          </a:xfrm>
          <a:prstGeom prst="rect">
            <a:avLst/>
          </a:prstGeom>
          <a:noFill/>
        </p:spPr>
        <p:txBody>
          <a:bodyPr wrap="square" rtlCol="0">
            <a:spAutoFit/>
          </a:bodyPr>
          <a:lstStyle/>
          <a:p>
            <a:r>
              <a:rPr lang="it-IT" sz="1600" dirty="0"/>
              <a:t>La pizza Margherita fu 
creata quando la Regina 
Margherita e 
il consorte, Re
Umberto I, visitarono 
Napoli nel 1889.
</a:t>
            </a:r>
            <a:endParaRPr lang="en-US" sz="1600" dirty="0"/>
          </a:p>
        </p:txBody>
      </p:sp>
      <p:pic>
        <p:nvPicPr>
          <p:cNvPr id="5" name="Picture 4" descr="pizza-3000274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513" y="2119305"/>
            <a:ext cx="4609991" cy="30685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spcBef>
                <a:spcPts val="0"/>
              </a:spcBef>
              <a:buNone/>
            </a:pPr>
            <a:r>
              <a:rPr lang="it-IT" dirty="0"/>
              <a:t>La Pizza Greca?</a:t>
            </a:r>
          </a:p>
        </p:txBody>
      </p:sp>
      <p:sp>
        <p:nvSpPr>
          <p:cNvPr id="2" name="TextBox 1"/>
          <p:cNvSpPr txBox="1"/>
          <p:nvPr/>
        </p:nvSpPr>
        <p:spPr>
          <a:xfrm>
            <a:off x="402825" y="5633659"/>
            <a:ext cx="6250429" cy="1200329"/>
          </a:xfrm>
          <a:prstGeom prst="rect">
            <a:avLst/>
          </a:prstGeom>
          <a:noFill/>
        </p:spPr>
        <p:txBody>
          <a:bodyPr wrap="none" rtlCol="0">
            <a:spAutoFit/>
          </a:bodyPr>
          <a:lstStyle/>
          <a:p>
            <a:r>
              <a:rPr lang="it-IT" sz="1800" dirty="0"/>
              <a:t>Una pizza che consiste in una focaccia con vari
condimenti, è stata mangiata dagli antichi greci molto prima
del piatto moderno.
</a:t>
            </a:r>
            <a:endParaRPr lang="en-US" sz="1800" dirty="0"/>
          </a:p>
        </p:txBody>
      </p:sp>
      <p:pic>
        <p:nvPicPr>
          <p:cNvPr id="4" name="Picture 3" descr="pizza-1150031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686" y="1856135"/>
            <a:ext cx="6427386" cy="36154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Pizza Integrata</a:t>
            </a:r>
          </a:p>
        </p:txBody>
      </p:sp>
      <p:sp>
        <p:nvSpPr>
          <p:cNvPr id="3" name="Shape 53"/>
          <p:cNvSpPr txBox="1"/>
          <p:nvPr/>
        </p:nvSpPr>
        <p:spPr>
          <a:xfrm>
            <a:off x="691200" y="2690106"/>
            <a:ext cx="3733260" cy="3108543"/>
          </a:xfrm>
          <a:prstGeom prst="rect">
            <a:avLst/>
          </a:prstGeom>
          <a:noFill/>
          <a:ln>
            <a:noFill/>
          </a:ln>
        </p:spPr>
        <p:txBody>
          <a:bodyPr spcFirstLastPara="1" wrap="square" lIns="91425" tIns="45700" rIns="91425" bIns="45700" anchor="t" anchorCtr="0">
            <a:noAutofit/>
          </a:bodyPr>
          <a:lstStyle/>
          <a:p>
            <a:pPr lvl="0">
              <a:buClr>
                <a:srgbClr val="000000"/>
              </a:buClr>
              <a:buSzPts val="1400"/>
            </a:pPr>
            <a:r>
              <a:rPr lang="it-IT" noProof="1"/>
              <a:t>India - zenzero sottaceto, montone macinato, e paneer (una forma di ricotta)</a:t>
            </a:r>
          </a:p>
          <a:p>
            <a:pPr lvl="0">
              <a:buClr>
                <a:srgbClr val="000000"/>
              </a:buClr>
              <a:buSzPts val="1400"/>
            </a:pPr>
            <a:r>
              <a:rPr lang="it-IT" noProof="1"/>
              <a:t>
Russia - mockba (una combinazione di sardine, tonno, sgombro, salmone e cipolle), aringhe rosse</a:t>
            </a:r>
          </a:p>
          <a:p>
            <a:pPr lvl="0">
              <a:buClr>
                <a:srgbClr val="000000"/>
              </a:buClr>
              <a:buSzPts val="1400"/>
            </a:pPr>
            <a:r>
              <a:rPr lang="it-IT" noProof="1"/>
              <a:t>
Brasile -- piselli verdi</a:t>
            </a:r>
          </a:p>
          <a:p>
            <a:pPr lvl="0">
              <a:buClr>
                <a:srgbClr val="000000"/>
              </a:buClr>
              <a:buSzPts val="1400"/>
            </a:pPr>
            <a:r>
              <a:rPr lang="it-IT" noProof="1"/>
              <a:t>
Giappone - anguilla, calamari, e Mayo Jaga (maionese, patate, pancetta)</a:t>
            </a:r>
          </a:p>
          <a:p>
            <a:pPr lvl="0">
              <a:buClr>
                <a:srgbClr val="000000"/>
              </a:buClr>
              <a:buSzPts val="1400"/>
            </a:pPr>
            <a:r>
              <a:rPr lang="it-IT" noProof="1"/>
              <a:t>
Francia - flambée (bacon, cipolla, panna fresca)
</a:t>
            </a:r>
            <a:endParaRPr lang="it-IT" sz="1400" b="0" i="0" u="none" strike="noStrike" cap="none" noProof="1">
              <a:solidFill>
                <a:srgbClr val="000000"/>
              </a:solidFill>
              <a:latin typeface="Arial"/>
              <a:ea typeface="Arial"/>
              <a:cs typeface="Arial"/>
              <a:sym typeface="Arial"/>
            </a:endParaRPr>
          </a:p>
        </p:txBody>
      </p:sp>
      <p:sp>
        <p:nvSpPr>
          <p:cNvPr id="4" name="Shape 54"/>
          <p:cNvSpPr txBox="1"/>
          <p:nvPr/>
        </p:nvSpPr>
        <p:spPr>
          <a:xfrm>
            <a:off x="4806000" y="2690104"/>
            <a:ext cx="3733260" cy="2893100"/>
          </a:xfrm>
          <a:prstGeom prst="rect">
            <a:avLst/>
          </a:prstGeom>
          <a:noFill/>
          <a:ln>
            <a:noFill/>
          </a:ln>
        </p:spPr>
        <p:txBody>
          <a:bodyPr spcFirstLastPara="1" wrap="square" lIns="91425" tIns="45700" rIns="91425" bIns="45700" anchor="t" anchorCtr="0">
            <a:noAutofit/>
          </a:bodyPr>
          <a:lstStyle/>
          <a:p>
            <a:pPr lvl="0">
              <a:buClr>
                <a:srgbClr val="000000"/>
              </a:buClr>
              <a:buSzPts val="1400"/>
            </a:pPr>
            <a:r>
              <a:rPr lang="it-IT" dirty="0"/>
              <a:t>Pakistan – curry</a:t>
            </a:r>
          </a:p>
          <a:p>
            <a:pPr lvl="0">
              <a:buClr>
                <a:srgbClr val="000000"/>
              </a:buClr>
              <a:buSzPts val="1400"/>
            </a:pPr>
            <a:r>
              <a:rPr lang="it-IT" dirty="0"/>
              <a:t>
Australia - gamberetti, ananas, salsa barbecue</a:t>
            </a:r>
          </a:p>
          <a:p>
            <a:pPr lvl="0">
              <a:buClr>
                <a:srgbClr val="000000"/>
              </a:buClr>
              <a:buSzPts val="1400"/>
            </a:pPr>
            <a:r>
              <a:rPr lang="it-IT" dirty="0"/>
              <a:t>
Costa Rica – noce di cocco</a:t>
            </a:r>
          </a:p>
          <a:p>
            <a:pPr lvl="0">
              <a:buClr>
                <a:srgbClr val="000000"/>
              </a:buClr>
              <a:buSzPts val="1400"/>
            </a:pPr>
            <a:r>
              <a:rPr lang="it-IT" dirty="0"/>
              <a:t>
Paesi Bassi -- "Double Dutch" -- doppia carne, doppio formaggio, doppia cipolla</a:t>
            </a:r>
          </a:p>
          <a:p>
            <a:pPr lvl="0">
              <a:buClr>
                <a:srgbClr val="000000"/>
              </a:buClr>
              <a:buSzPts val="1400"/>
            </a:pPr>
            <a:r>
              <a:rPr lang="it-IT" dirty="0"/>
              <a:t>
Stati Uniti - peperoni, funghi, salsiccia, pepe verde, cipolla, e formaggio extra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7632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Sushi</a:t>
            </a:r>
          </a:p>
        </p:txBody>
      </p:sp>
      <p:sp>
        <p:nvSpPr>
          <p:cNvPr id="4" name="TextBox 3"/>
          <p:cNvSpPr txBox="1"/>
          <p:nvPr/>
        </p:nvSpPr>
        <p:spPr>
          <a:xfrm>
            <a:off x="328768" y="2715504"/>
            <a:ext cx="3751745" cy="2246769"/>
          </a:xfrm>
          <a:prstGeom prst="rect">
            <a:avLst/>
          </a:prstGeom>
          <a:noFill/>
        </p:spPr>
        <p:txBody>
          <a:bodyPr wrap="square" rtlCol="0">
            <a:spAutoFit/>
          </a:bodyPr>
          <a:lstStyle/>
          <a:p>
            <a:r>
              <a:rPr lang="it-IT" sz="2000" dirty="0"/>
              <a:t>Ci sono più di 61.000 
ristoranti di sushi
nel mondo.</a:t>
            </a:r>
          </a:p>
          <a:p>
            <a:r>
              <a:rPr lang="it-IT" sz="2000" dirty="0"/>
              <a:t>
Originariamente, il sushi è stato utilizzato come metodo di conservazione del pesce.</a:t>
            </a:r>
            <a:endParaRPr lang="en-US" sz="2000" dirty="0"/>
          </a:p>
        </p:txBody>
      </p:sp>
      <p:pic>
        <p:nvPicPr>
          <p:cNvPr id="5" name="Picture 4" descr="chef-1209161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923" y="1904160"/>
            <a:ext cx="4628761" cy="3081019"/>
          </a:xfrm>
          <a:prstGeom prst="rect">
            <a:avLst/>
          </a:prstGeom>
        </p:spPr>
      </p:pic>
    </p:spTree>
    <p:extLst>
      <p:ext uri="{BB962C8B-B14F-4D97-AF65-F5344CB8AC3E}">
        <p14:creationId xmlns:p14="http://schemas.microsoft.com/office/powerpoint/2010/main" val="38077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Una delicatezza giapponese?</a:t>
            </a:r>
          </a:p>
        </p:txBody>
      </p:sp>
      <p:sp>
        <p:nvSpPr>
          <p:cNvPr id="4" name="TextBox 3"/>
          <p:cNvSpPr txBox="1"/>
          <p:nvPr/>
        </p:nvSpPr>
        <p:spPr>
          <a:xfrm>
            <a:off x="310768" y="5459102"/>
            <a:ext cx="7673896" cy="923330"/>
          </a:xfrm>
          <a:prstGeom prst="rect">
            <a:avLst/>
          </a:prstGeom>
          <a:noFill/>
        </p:spPr>
        <p:txBody>
          <a:bodyPr wrap="none" rtlCol="0">
            <a:spAutoFit/>
          </a:bodyPr>
          <a:lstStyle/>
          <a:p>
            <a:r>
              <a:rPr lang="it-IT" sz="1800" dirty="0"/>
              <a:t>I giapponesi hanno sviluppato il sushi nel tipo di piatto che oggi si mangia
in tutto il mondo.
</a:t>
            </a:r>
            <a:endParaRPr lang="en-US" sz="1800" dirty="0"/>
          </a:p>
        </p:txBody>
      </p:sp>
      <p:pic>
        <p:nvPicPr>
          <p:cNvPr id="5" name="Picture 4" descr="sushi-37358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78" y="1703134"/>
            <a:ext cx="5565364" cy="3704446"/>
          </a:xfrm>
          <a:prstGeom prst="rect">
            <a:avLst/>
          </a:prstGeom>
        </p:spPr>
      </p:pic>
    </p:spTree>
    <p:extLst>
      <p:ext uri="{BB962C8B-B14F-4D97-AF65-F5344CB8AC3E}">
        <p14:creationId xmlns:p14="http://schemas.microsoft.com/office/powerpoint/2010/main" val="256765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Fast Food Giapponese</a:t>
            </a:r>
          </a:p>
        </p:txBody>
      </p:sp>
      <p:pic>
        <p:nvPicPr>
          <p:cNvPr id="4" name="Picture 3" descr="sushi-1858800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75" y="1736732"/>
            <a:ext cx="7577025" cy="4167364"/>
          </a:xfrm>
          <a:prstGeom prst="rect">
            <a:avLst/>
          </a:prstGeom>
        </p:spPr>
      </p:pic>
    </p:spTree>
    <p:extLst>
      <p:ext uri="{BB962C8B-B14F-4D97-AF65-F5344CB8AC3E}">
        <p14:creationId xmlns:p14="http://schemas.microsoft.com/office/powerpoint/2010/main" val="103931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it-IT" dirty="0"/>
              <a:t>Cioccolato</a:t>
            </a:r>
          </a:p>
        </p:txBody>
      </p:sp>
      <p:pic>
        <p:nvPicPr>
          <p:cNvPr id="2" name="Picture 1" descr="spoon-316577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552" y="2644148"/>
            <a:ext cx="3507020" cy="2516662"/>
          </a:xfrm>
          <a:prstGeom prst="rect">
            <a:avLst/>
          </a:prstGeom>
        </p:spPr>
      </p:pic>
      <p:pic>
        <p:nvPicPr>
          <p:cNvPr id="4" name="Picture 3" descr="hot-chocolate-1058197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630" y="1811332"/>
            <a:ext cx="1950720" cy="2187620"/>
          </a:xfrm>
          <a:prstGeom prst="rect">
            <a:avLst/>
          </a:prstGeom>
        </p:spPr>
      </p:pic>
      <p:pic>
        <p:nvPicPr>
          <p:cNvPr id="5" name="Picture 4" descr="cocoa-beans-499970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00" y="3239092"/>
            <a:ext cx="2362430" cy="3254643"/>
          </a:xfrm>
          <a:prstGeom prst="rect">
            <a:avLst/>
          </a:prstGeom>
        </p:spPr>
      </p:pic>
      <p:sp>
        <p:nvSpPr>
          <p:cNvPr id="6" name="CasellaDiTesto 5">
            <a:extLst>
              <a:ext uri="{FF2B5EF4-FFF2-40B4-BE49-F238E27FC236}">
                <a16:creationId xmlns:a16="http://schemas.microsoft.com/office/drawing/2014/main" id="{6C0DBB8D-CB25-4DA6-A120-BAE25E821180}"/>
              </a:ext>
            </a:extLst>
          </p:cNvPr>
          <p:cNvSpPr txBox="1"/>
          <p:nvPr/>
        </p:nvSpPr>
        <p:spPr>
          <a:xfrm>
            <a:off x="718457" y="1785258"/>
            <a:ext cx="2345508" cy="1411070"/>
          </a:xfrm>
          <a:prstGeom prst="rect">
            <a:avLst/>
          </a:prstGeom>
          <a:noFill/>
        </p:spPr>
        <p:txBody>
          <a:bodyPr wrap="square" rtlCol="0">
            <a:spAutoFit/>
          </a:bodyPr>
          <a:lstStyle/>
          <a:p>
            <a:r>
              <a:rPr lang="it-IT" b="1" dirty="0">
                <a:solidFill>
                  <a:srgbClr val="CC3300"/>
                </a:solidFill>
              </a:rPr>
              <a:t>I Maya e gli Aztechi </a:t>
            </a:r>
          </a:p>
          <a:p>
            <a:r>
              <a:rPr lang="it-IT" b="1" dirty="0">
                <a:solidFill>
                  <a:srgbClr val="CC3300"/>
                </a:solidFill>
              </a:rPr>
              <a:t>credevano che le fave di </a:t>
            </a:r>
          </a:p>
          <a:p>
            <a:r>
              <a:rPr lang="it-IT" b="1" dirty="0">
                <a:solidFill>
                  <a:srgbClr val="CC3300"/>
                </a:solidFill>
              </a:rPr>
              <a:t>cacao avessero proprietà</a:t>
            </a:r>
          </a:p>
          <a:p>
            <a:r>
              <a:rPr lang="it-IT" b="1" dirty="0">
                <a:solidFill>
                  <a:srgbClr val="CC3300"/>
                </a:solidFill>
              </a:rPr>
              <a:t>magiche e le usavano</a:t>
            </a:r>
          </a:p>
          <a:p>
            <a:r>
              <a:rPr lang="it-IT" b="1" dirty="0">
                <a:solidFill>
                  <a:srgbClr val="CC3300"/>
                </a:solidFill>
              </a:rPr>
              <a:t>nei funerali, per le </a:t>
            </a:r>
          </a:p>
          <a:p>
            <a:r>
              <a:rPr lang="it-IT" b="1" dirty="0">
                <a:solidFill>
                  <a:srgbClr val="CC3300"/>
                </a:solidFill>
              </a:rPr>
              <a:t>nascite, matrimoni etc.</a:t>
            </a:r>
          </a:p>
        </p:txBody>
      </p:sp>
      <p:sp>
        <p:nvSpPr>
          <p:cNvPr id="8" name="CasellaDiTesto 7">
            <a:extLst>
              <a:ext uri="{FF2B5EF4-FFF2-40B4-BE49-F238E27FC236}">
                <a16:creationId xmlns:a16="http://schemas.microsoft.com/office/drawing/2014/main" id="{C9CEFF4D-B20C-461D-A653-7DD12C2027DC}"/>
              </a:ext>
            </a:extLst>
          </p:cNvPr>
          <p:cNvSpPr txBox="1"/>
          <p:nvPr/>
        </p:nvSpPr>
        <p:spPr>
          <a:xfrm>
            <a:off x="3063965" y="4455275"/>
            <a:ext cx="2345508" cy="954107"/>
          </a:xfrm>
          <a:prstGeom prst="rect">
            <a:avLst/>
          </a:prstGeom>
          <a:noFill/>
        </p:spPr>
        <p:txBody>
          <a:bodyPr wrap="square" rtlCol="0">
            <a:spAutoFit/>
          </a:bodyPr>
          <a:lstStyle/>
          <a:p>
            <a:r>
              <a:rPr lang="it-IT" b="1" dirty="0">
                <a:solidFill>
                  <a:srgbClr val="CC3300"/>
                </a:solidFill>
              </a:rPr>
              <a:t>I nome latino dell’albero di cacao, </a:t>
            </a:r>
            <a:r>
              <a:rPr lang="it-IT" b="1" dirty="0" err="1">
                <a:solidFill>
                  <a:srgbClr val="CC3300"/>
                </a:solidFill>
              </a:rPr>
              <a:t>Theobroma</a:t>
            </a:r>
            <a:r>
              <a:rPr lang="it-IT" b="1" dirty="0">
                <a:solidFill>
                  <a:srgbClr val="CC3300"/>
                </a:solidFill>
              </a:rPr>
              <a:t> cacao, significa «cibo degli dei».</a:t>
            </a:r>
          </a:p>
        </p:txBody>
      </p:sp>
      <p:sp>
        <p:nvSpPr>
          <p:cNvPr id="9" name="CasellaDiTesto 8">
            <a:extLst>
              <a:ext uri="{FF2B5EF4-FFF2-40B4-BE49-F238E27FC236}">
                <a16:creationId xmlns:a16="http://schemas.microsoft.com/office/drawing/2014/main" id="{61BB1B65-5CA3-4B3C-8130-8EAC3F92541E}"/>
              </a:ext>
            </a:extLst>
          </p:cNvPr>
          <p:cNvSpPr txBox="1"/>
          <p:nvPr/>
        </p:nvSpPr>
        <p:spPr>
          <a:xfrm>
            <a:off x="5399138" y="1769358"/>
            <a:ext cx="2345508" cy="954107"/>
          </a:xfrm>
          <a:prstGeom prst="rect">
            <a:avLst/>
          </a:prstGeom>
          <a:noFill/>
        </p:spPr>
        <p:txBody>
          <a:bodyPr wrap="square" rtlCol="0">
            <a:spAutoFit/>
          </a:bodyPr>
          <a:lstStyle/>
          <a:p>
            <a:r>
              <a:rPr lang="it-IT" b="1" dirty="0">
                <a:solidFill>
                  <a:srgbClr val="CC3300"/>
                </a:solidFill>
              </a:rPr>
              <a:t>Le fave di cacao erano anche usate come moneta nell’America Latina </a:t>
            </a:r>
            <a:r>
              <a:rPr lang="it-IT" b="1" dirty="0" err="1">
                <a:solidFill>
                  <a:srgbClr val="CC3300"/>
                </a:solidFill>
              </a:rPr>
              <a:t>pre</a:t>
            </a:r>
            <a:r>
              <a:rPr lang="it-IT" b="1" dirty="0">
                <a:solidFill>
                  <a:srgbClr val="CC3300"/>
                </a:solidFill>
              </a:rPr>
              <a:t>-moderna.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89"/>
          <p:cNvPicPr preferRelativeResize="0"/>
          <p:nvPr/>
        </p:nvPicPr>
        <p:blipFill rotWithShape="1">
          <a:blip r:embed="rId3">
            <a:alphaModFix/>
          </a:blip>
          <a:srcRect/>
          <a:stretch/>
        </p:blipFill>
        <p:spPr>
          <a:xfrm>
            <a:off x="1107440" y="2195554"/>
            <a:ext cx="6760979" cy="3270526"/>
          </a:xfrm>
          <a:prstGeom prst="rect">
            <a:avLst/>
          </a:prstGeom>
          <a:noFill/>
          <a:ln>
            <a:noFill/>
          </a:ln>
        </p:spPr>
      </p:pic>
      <p:pic>
        <p:nvPicPr>
          <p:cNvPr id="4" name="Picture 3" descr="chocolate-2224998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40" y="3350473"/>
            <a:ext cx="3570108" cy="2105747"/>
          </a:xfrm>
          <a:prstGeom prst="rect">
            <a:avLst/>
          </a:prstGeom>
        </p:spPr>
      </p:pic>
      <p:pic>
        <p:nvPicPr>
          <p:cNvPr id="5" name="Picture 4" descr="coffee-1900194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609" y="2195554"/>
            <a:ext cx="2517810" cy="3251607"/>
          </a:xfrm>
          <a:prstGeom prst="rect">
            <a:avLst/>
          </a:prstGeom>
        </p:spPr>
      </p:pic>
      <p:sp>
        <p:nvSpPr>
          <p:cNvPr id="8" name="Shape 100">
            <a:extLst>
              <a:ext uri="{FF2B5EF4-FFF2-40B4-BE49-F238E27FC236}">
                <a16:creationId xmlns:a16="http://schemas.microsoft.com/office/drawing/2014/main" id="{7ECEF36C-3E0D-4408-93BB-A2FC1048DEDC}"/>
              </a:ext>
            </a:extLst>
          </p:cNvPr>
          <p:cNvSpPr txBox="1">
            <a:spLocks/>
          </p:cNvSpPr>
          <p:nvPr/>
        </p:nvSpPr>
        <p:spPr>
          <a:xfrm>
            <a:off x="691200" y="725412"/>
            <a:ext cx="7761600" cy="6579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it-IT" dirty="0"/>
              <a:t>Cioccolato</a:t>
            </a:r>
          </a:p>
        </p:txBody>
      </p:sp>
      <p:sp>
        <p:nvSpPr>
          <p:cNvPr id="9" name="CasellaDiTesto 8">
            <a:extLst>
              <a:ext uri="{FF2B5EF4-FFF2-40B4-BE49-F238E27FC236}">
                <a16:creationId xmlns:a16="http://schemas.microsoft.com/office/drawing/2014/main" id="{7C2E2998-BF4C-4E69-89AF-54FF686E696F}"/>
              </a:ext>
            </a:extLst>
          </p:cNvPr>
          <p:cNvSpPr txBox="1"/>
          <p:nvPr/>
        </p:nvSpPr>
        <p:spPr>
          <a:xfrm>
            <a:off x="868429" y="1955618"/>
            <a:ext cx="4326826" cy="1384995"/>
          </a:xfrm>
          <a:prstGeom prst="rect">
            <a:avLst/>
          </a:prstGeom>
          <a:solidFill>
            <a:schemeClr val="bg1"/>
          </a:solidFill>
        </p:spPr>
        <p:txBody>
          <a:bodyPr wrap="none" rtlCol="0">
            <a:spAutoFit/>
          </a:bodyPr>
          <a:lstStyle/>
          <a:p>
            <a:r>
              <a:rPr lang="it-IT" b="1" dirty="0">
                <a:solidFill>
                  <a:srgbClr val="CC3300"/>
                </a:solidFill>
              </a:rPr>
              <a:t>Il cioccolato è stato usato inizialmente come</a:t>
            </a:r>
          </a:p>
          <a:p>
            <a:r>
              <a:rPr lang="it-IT" b="1" dirty="0">
                <a:solidFill>
                  <a:srgbClr val="CC3300"/>
                </a:solidFill>
              </a:rPr>
              <a:t>bevanda. Il cioccolato dolcificato è apparso</a:t>
            </a:r>
          </a:p>
          <a:p>
            <a:r>
              <a:rPr lang="it-IT" b="1" dirty="0">
                <a:solidFill>
                  <a:srgbClr val="CC3300"/>
                </a:solidFill>
              </a:rPr>
              <a:t>quando gli esploratori europei trovarono il gusto</a:t>
            </a:r>
          </a:p>
          <a:p>
            <a:r>
              <a:rPr lang="it-IT" b="1" dirty="0">
                <a:solidFill>
                  <a:srgbClr val="CC3300"/>
                </a:solidFill>
              </a:rPr>
              <a:t>della bevanda di cioccolato troppo amaro e</a:t>
            </a:r>
          </a:p>
          <a:p>
            <a:r>
              <a:rPr lang="it-IT" b="1" dirty="0">
                <a:solidFill>
                  <a:srgbClr val="CC3300"/>
                </a:solidFill>
              </a:rPr>
              <a:t>aggiunsero zucchero di canna oppure del miele</a:t>
            </a:r>
          </a:p>
          <a:p>
            <a:r>
              <a:rPr lang="it-IT" b="1" dirty="0">
                <a:solidFill>
                  <a:srgbClr val="CC3300"/>
                </a:solidFill>
              </a:rPr>
              <a:t>per renderla più bevibile.</a:t>
            </a:r>
          </a:p>
        </p:txBody>
      </p:sp>
    </p:spTree>
    <p:extLst>
      <p:ext uri="{BB962C8B-B14F-4D97-AF65-F5344CB8AC3E}">
        <p14:creationId xmlns:p14="http://schemas.microsoft.com/office/powerpoint/2010/main" val="4115909815"/>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448</TotalTime>
  <Words>1579</Words>
  <Application>Microsoft Office PowerPoint</Application>
  <PresentationFormat>Presentazione su schermo (4:3)</PresentationFormat>
  <Paragraphs>77</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Montserrat</vt:lpstr>
      <vt:lpstr>EngagePowerpoint Template</vt:lpstr>
      <vt:lpstr>Impronte Siamo buongustai globali</vt:lpstr>
      <vt:lpstr>Tutti noi abbiamo una preferenza italiana…</vt:lpstr>
      <vt:lpstr>La Pizza Greca?</vt:lpstr>
      <vt:lpstr>Pizza Integrata</vt:lpstr>
      <vt:lpstr>Sushi</vt:lpstr>
      <vt:lpstr>Una delicatezza giapponese?</vt:lpstr>
      <vt:lpstr>Fast Food Giapponese</vt:lpstr>
      <vt:lpstr>Cioccolato</vt:lpstr>
      <vt:lpstr>Presentazione standard di PowerPoint</vt:lpstr>
      <vt:lpstr>Presentazione standard di PowerPoint</vt:lpstr>
      <vt:lpstr>Burger</vt:lpstr>
      <vt:lpstr>Burger</vt:lpstr>
      <vt:lpstr>Cibo dal mondo</vt:lpstr>
      <vt:lpstr>Esercizio 1 – Menù Locale</vt:lpstr>
      <vt:lpstr>Esercizio 2 –Menù Internazionale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107</cp:revision>
  <dcterms:created xsi:type="dcterms:W3CDTF">2017-10-27T16:23:16Z</dcterms:created>
  <dcterms:modified xsi:type="dcterms:W3CDTF">2019-10-09T15:47:19Z</dcterms:modified>
</cp:coreProperties>
</file>