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5"/>
  </p:notesMasterIdLst>
  <p:sldIdLst>
    <p:sldId id="256" r:id="rId2"/>
    <p:sldId id="264" r:id="rId3"/>
    <p:sldId id="285" r:id="rId4"/>
    <p:sldId id="261" r:id="rId5"/>
    <p:sldId id="260" r:id="rId6"/>
    <p:sldId id="290" r:id="rId7"/>
    <p:sldId id="291" r:id="rId8"/>
    <p:sldId id="275" r:id="rId9"/>
    <p:sldId id="262" r:id="rId10"/>
    <p:sldId id="287" r:id="rId11"/>
    <p:sldId id="288" r:id="rId12"/>
    <p:sldId id="289" r:id="rId13"/>
    <p:sldId id="292"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3333FF"/>
    <a:srgbClr val="0066FF"/>
    <a:srgbClr val="3399FF"/>
    <a:srgbClr val="66CCFF"/>
    <a:srgbClr val="CCFFFF"/>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85008" autoAdjust="0"/>
  </p:normalViewPr>
  <p:slideViewPr>
    <p:cSldViewPr snapToGrid="0" snapToObjects="1">
      <p:cViewPr>
        <p:scale>
          <a:sx n="97" d="100"/>
          <a:sy n="97" d="100"/>
        </p:scale>
        <p:origin x="328"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FD282-103C-4A70-86A3-1BA59C12611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4705F380-2B07-40DD-93BE-FD69E161FD4B}">
      <dgm:prSet phldrT="[Testo]"/>
      <dgm:spPr/>
      <dgm:t>
        <a:bodyPr/>
        <a:lstStyle/>
        <a:p>
          <a:r>
            <a:rPr lang="fr-FR" dirty="0" smtClean="0"/>
            <a:t>Totalement insuffisant</a:t>
          </a:r>
          <a:endParaRPr lang="en-GB" dirty="0"/>
        </a:p>
      </dgm:t>
    </dgm:pt>
    <dgm:pt modelId="{F3FFC031-B796-4428-A787-F0392DCC3ED2}" type="parTrans" cxnId="{955A7C33-2A0D-46B5-8F10-44850F7CCFD1}">
      <dgm:prSet/>
      <dgm:spPr/>
      <dgm:t>
        <a:bodyPr/>
        <a:lstStyle/>
        <a:p>
          <a:endParaRPr lang="en-GB"/>
        </a:p>
      </dgm:t>
    </dgm:pt>
    <dgm:pt modelId="{182B3321-82C6-4802-8A4A-19357A6A2BC4}" type="sibTrans" cxnId="{955A7C33-2A0D-46B5-8F10-44850F7CCFD1}">
      <dgm:prSet/>
      <dgm:spPr/>
      <dgm:t>
        <a:bodyPr/>
        <a:lstStyle/>
        <a:p>
          <a:endParaRPr lang="en-GB"/>
        </a:p>
      </dgm:t>
    </dgm:pt>
    <dgm:pt modelId="{AC7D8362-B913-164F-95A1-C35B87132F46}">
      <dgm:prSet phldrT="[Testo]"/>
      <dgm:spPr/>
      <dgm:t>
        <a:bodyPr/>
        <a:lstStyle/>
        <a:p>
          <a:r>
            <a:rPr lang="fr-FR" dirty="0" smtClean="0"/>
            <a:t>Insuffisant</a:t>
          </a:r>
          <a:endParaRPr lang="en-GB" dirty="0"/>
        </a:p>
      </dgm:t>
    </dgm:pt>
    <dgm:pt modelId="{61DB0A83-7A95-054B-8A4C-99BD058AA772}" type="parTrans" cxnId="{C9BBEA59-DA78-3048-AB4D-9687A0E68C8F}">
      <dgm:prSet/>
      <dgm:spPr/>
      <dgm:t>
        <a:bodyPr/>
        <a:lstStyle/>
        <a:p>
          <a:endParaRPr lang="fr-FR"/>
        </a:p>
      </dgm:t>
    </dgm:pt>
    <dgm:pt modelId="{09A58D2A-E928-DA44-9BB9-C53C204DBFF7}" type="sibTrans" cxnId="{C9BBEA59-DA78-3048-AB4D-9687A0E68C8F}">
      <dgm:prSet/>
      <dgm:spPr/>
      <dgm:t>
        <a:bodyPr/>
        <a:lstStyle/>
        <a:p>
          <a:endParaRPr lang="fr-FR"/>
        </a:p>
      </dgm:t>
    </dgm:pt>
    <dgm:pt modelId="{5918A13C-7063-C046-9DEB-BA1AA871699B}">
      <dgm:prSet phldrT="[Testo]"/>
      <dgm:spPr/>
      <dgm:t>
        <a:bodyPr/>
        <a:lstStyle/>
        <a:p>
          <a:r>
            <a:rPr lang="en-GB" dirty="0" smtClean="0"/>
            <a:t>Standard</a:t>
          </a:r>
          <a:endParaRPr lang="en-GB" dirty="0"/>
        </a:p>
      </dgm:t>
    </dgm:pt>
    <dgm:pt modelId="{F22E095D-D24B-CD40-A74F-F153F90A3464}" type="parTrans" cxnId="{621F623D-A183-C147-8DA2-CD8612EBA0F2}">
      <dgm:prSet/>
      <dgm:spPr/>
      <dgm:t>
        <a:bodyPr/>
        <a:lstStyle/>
        <a:p>
          <a:endParaRPr lang="fr-FR"/>
        </a:p>
      </dgm:t>
    </dgm:pt>
    <dgm:pt modelId="{98285546-0863-BB4A-A483-6E4F1E2DD691}" type="sibTrans" cxnId="{621F623D-A183-C147-8DA2-CD8612EBA0F2}">
      <dgm:prSet/>
      <dgm:spPr/>
      <dgm:t>
        <a:bodyPr/>
        <a:lstStyle/>
        <a:p>
          <a:endParaRPr lang="fr-FR"/>
        </a:p>
      </dgm:t>
    </dgm:pt>
    <dgm:pt modelId="{4B06F4E2-981F-0245-ACD9-7DEA84D2788C}">
      <dgm:prSet phldrT="[Testo]"/>
      <dgm:spPr/>
      <dgm:t>
        <a:bodyPr/>
        <a:lstStyle/>
        <a:p>
          <a:r>
            <a:rPr lang="fr-FR" dirty="0" smtClean="0"/>
            <a:t>Bons et excellents services</a:t>
          </a:r>
          <a:endParaRPr lang="en-GB" dirty="0"/>
        </a:p>
      </dgm:t>
    </dgm:pt>
    <dgm:pt modelId="{2D90575C-DB39-A342-979B-421A286353E5}" type="parTrans" cxnId="{4E64C909-E6B4-0547-BFCE-87096A5765F9}">
      <dgm:prSet/>
      <dgm:spPr/>
      <dgm:t>
        <a:bodyPr/>
        <a:lstStyle/>
        <a:p>
          <a:endParaRPr lang="fr-FR"/>
        </a:p>
      </dgm:t>
    </dgm:pt>
    <dgm:pt modelId="{A534D159-B732-0347-8A42-6360C7EBB007}" type="sibTrans" cxnId="{4E64C909-E6B4-0547-BFCE-87096A5765F9}">
      <dgm:prSet/>
      <dgm:spPr/>
      <dgm:t>
        <a:bodyPr/>
        <a:lstStyle/>
        <a:p>
          <a:endParaRPr lang="fr-FR"/>
        </a:p>
      </dgm:t>
    </dgm:pt>
    <dgm:pt modelId="{84E4F436-D987-4B7D-AD53-058DA63370C8}" type="pres">
      <dgm:prSet presAssocID="{F08FD282-103C-4A70-86A3-1BA59C126115}" presName="Name0" presStyleCnt="0">
        <dgm:presLayoutVars>
          <dgm:chMax val="7"/>
          <dgm:resizeHandles val="exact"/>
        </dgm:presLayoutVars>
      </dgm:prSet>
      <dgm:spPr/>
      <dgm:t>
        <a:bodyPr/>
        <a:lstStyle/>
        <a:p>
          <a:endParaRPr lang="en-GB"/>
        </a:p>
      </dgm:t>
    </dgm:pt>
    <dgm:pt modelId="{26FDCB6E-8854-4CAA-9463-51913C9B8B84}" type="pres">
      <dgm:prSet presAssocID="{F08FD282-103C-4A70-86A3-1BA59C126115}" presName="comp1" presStyleCnt="0"/>
      <dgm:spPr/>
    </dgm:pt>
    <dgm:pt modelId="{C94CFA0C-903F-44E4-B6F7-319F5B64378F}" type="pres">
      <dgm:prSet presAssocID="{F08FD282-103C-4A70-86A3-1BA59C126115}" presName="circle1" presStyleLbl="node1" presStyleIdx="0" presStyleCnt="4"/>
      <dgm:spPr/>
      <dgm:t>
        <a:bodyPr/>
        <a:lstStyle/>
        <a:p>
          <a:endParaRPr lang="en-GB"/>
        </a:p>
      </dgm:t>
    </dgm:pt>
    <dgm:pt modelId="{65CD2C6D-B752-4E64-837F-B233AED80641}" type="pres">
      <dgm:prSet presAssocID="{F08FD282-103C-4A70-86A3-1BA59C126115}" presName="c1text" presStyleLbl="node1" presStyleIdx="0" presStyleCnt="4">
        <dgm:presLayoutVars>
          <dgm:bulletEnabled val="1"/>
        </dgm:presLayoutVars>
      </dgm:prSet>
      <dgm:spPr/>
      <dgm:t>
        <a:bodyPr/>
        <a:lstStyle/>
        <a:p>
          <a:endParaRPr lang="en-GB"/>
        </a:p>
      </dgm:t>
    </dgm:pt>
    <dgm:pt modelId="{2751F6F7-CFBD-444F-AC1B-6CBBCEABE018}" type="pres">
      <dgm:prSet presAssocID="{F08FD282-103C-4A70-86A3-1BA59C126115}" presName="comp2" presStyleCnt="0"/>
      <dgm:spPr/>
    </dgm:pt>
    <dgm:pt modelId="{48EC12B4-A66C-445D-B02E-8C5447D9F033}" type="pres">
      <dgm:prSet presAssocID="{F08FD282-103C-4A70-86A3-1BA59C126115}" presName="circle2" presStyleLbl="node1" presStyleIdx="1" presStyleCnt="4"/>
      <dgm:spPr/>
      <dgm:t>
        <a:bodyPr/>
        <a:lstStyle/>
        <a:p>
          <a:endParaRPr lang="en-GB"/>
        </a:p>
      </dgm:t>
    </dgm:pt>
    <dgm:pt modelId="{38D485F5-E4F5-4A10-A7A1-3EE7CA0211F7}" type="pres">
      <dgm:prSet presAssocID="{F08FD282-103C-4A70-86A3-1BA59C126115}" presName="c2text" presStyleLbl="node1" presStyleIdx="1" presStyleCnt="4">
        <dgm:presLayoutVars>
          <dgm:bulletEnabled val="1"/>
        </dgm:presLayoutVars>
      </dgm:prSet>
      <dgm:spPr/>
      <dgm:t>
        <a:bodyPr/>
        <a:lstStyle/>
        <a:p>
          <a:endParaRPr lang="en-GB"/>
        </a:p>
      </dgm:t>
    </dgm:pt>
    <dgm:pt modelId="{EA75A40E-8AF5-4BC4-815C-A55F456C3093}" type="pres">
      <dgm:prSet presAssocID="{F08FD282-103C-4A70-86A3-1BA59C126115}" presName="comp3" presStyleCnt="0"/>
      <dgm:spPr/>
    </dgm:pt>
    <dgm:pt modelId="{6CD962B2-7DAF-4DE2-A8A6-CED540CD9284}" type="pres">
      <dgm:prSet presAssocID="{F08FD282-103C-4A70-86A3-1BA59C126115}" presName="circle3" presStyleLbl="node1" presStyleIdx="2" presStyleCnt="4"/>
      <dgm:spPr/>
      <dgm:t>
        <a:bodyPr/>
        <a:lstStyle/>
        <a:p>
          <a:endParaRPr lang="en-GB"/>
        </a:p>
      </dgm:t>
    </dgm:pt>
    <dgm:pt modelId="{8F1B5CB2-03F9-4673-A911-21E11079C1A6}" type="pres">
      <dgm:prSet presAssocID="{F08FD282-103C-4A70-86A3-1BA59C126115}" presName="c3text" presStyleLbl="node1" presStyleIdx="2" presStyleCnt="4">
        <dgm:presLayoutVars>
          <dgm:bulletEnabled val="1"/>
        </dgm:presLayoutVars>
      </dgm:prSet>
      <dgm:spPr/>
      <dgm:t>
        <a:bodyPr/>
        <a:lstStyle/>
        <a:p>
          <a:endParaRPr lang="en-GB"/>
        </a:p>
      </dgm:t>
    </dgm:pt>
    <dgm:pt modelId="{0F05161E-5555-41EB-9F20-7A627440F58F}" type="pres">
      <dgm:prSet presAssocID="{F08FD282-103C-4A70-86A3-1BA59C126115}" presName="comp4" presStyleCnt="0"/>
      <dgm:spPr/>
    </dgm:pt>
    <dgm:pt modelId="{3BFE6026-11C0-4364-994E-7A20E5826464}" type="pres">
      <dgm:prSet presAssocID="{F08FD282-103C-4A70-86A3-1BA59C126115}" presName="circle4" presStyleLbl="node1" presStyleIdx="3" presStyleCnt="4"/>
      <dgm:spPr/>
      <dgm:t>
        <a:bodyPr/>
        <a:lstStyle/>
        <a:p>
          <a:endParaRPr lang="en-GB"/>
        </a:p>
      </dgm:t>
    </dgm:pt>
    <dgm:pt modelId="{FE6A101A-15B9-44D4-B04C-03162998BBA2}" type="pres">
      <dgm:prSet presAssocID="{F08FD282-103C-4A70-86A3-1BA59C126115}" presName="c4text" presStyleLbl="node1" presStyleIdx="3" presStyleCnt="4">
        <dgm:presLayoutVars>
          <dgm:bulletEnabled val="1"/>
        </dgm:presLayoutVars>
      </dgm:prSet>
      <dgm:spPr/>
      <dgm:t>
        <a:bodyPr/>
        <a:lstStyle/>
        <a:p>
          <a:endParaRPr lang="en-GB"/>
        </a:p>
      </dgm:t>
    </dgm:pt>
  </dgm:ptLst>
  <dgm:cxnLst>
    <dgm:cxn modelId="{4E64C909-E6B4-0547-BFCE-87096A5765F9}" srcId="{F08FD282-103C-4A70-86A3-1BA59C126115}" destId="{4B06F4E2-981F-0245-ACD9-7DEA84D2788C}" srcOrd="3" destOrd="0" parTransId="{2D90575C-DB39-A342-979B-421A286353E5}" sibTransId="{A534D159-B732-0347-8A42-6360C7EBB007}"/>
    <dgm:cxn modelId="{955A7C33-2A0D-46B5-8F10-44850F7CCFD1}" srcId="{F08FD282-103C-4A70-86A3-1BA59C126115}" destId="{4705F380-2B07-40DD-93BE-FD69E161FD4B}" srcOrd="0" destOrd="0" parTransId="{F3FFC031-B796-4428-A787-F0392DCC3ED2}" sibTransId="{182B3321-82C6-4802-8A4A-19357A6A2BC4}"/>
    <dgm:cxn modelId="{C9BBEA59-DA78-3048-AB4D-9687A0E68C8F}" srcId="{F08FD282-103C-4A70-86A3-1BA59C126115}" destId="{AC7D8362-B913-164F-95A1-C35B87132F46}" srcOrd="1" destOrd="0" parTransId="{61DB0A83-7A95-054B-8A4C-99BD058AA772}" sibTransId="{09A58D2A-E928-DA44-9BB9-C53C204DBFF7}"/>
    <dgm:cxn modelId="{7CAA56B6-9762-CF4F-A8B3-90113EA222D1}" type="presOf" srcId="{5918A13C-7063-C046-9DEB-BA1AA871699B}" destId="{6CD962B2-7DAF-4DE2-A8A6-CED540CD9284}" srcOrd="0" destOrd="0" presId="urn:microsoft.com/office/officeart/2005/8/layout/venn2"/>
    <dgm:cxn modelId="{62087349-8702-4AC5-BFDE-2BC544C3526B}" type="presOf" srcId="{4705F380-2B07-40DD-93BE-FD69E161FD4B}" destId="{C94CFA0C-903F-44E4-B6F7-319F5B64378F}" srcOrd="0" destOrd="0" presId="urn:microsoft.com/office/officeart/2005/8/layout/venn2"/>
    <dgm:cxn modelId="{952942AC-49E4-3642-BE3D-B6B22A53E323}" type="presOf" srcId="{4B06F4E2-981F-0245-ACD9-7DEA84D2788C}" destId="{3BFE6026-11C0-4364-994E-7A20E5826464}" srcOrd="0" destOrd="0" presId="urn:microsoft.com/office/officeart/2005/8/layout/venn2"/>
    <dgm:cxn modelId="{E58D8825-9976-7644-97FB-BCD5271FDEA0}" type="presOf" srcId="{AC7D8362-B913-164F-95A1-C35B87132F46}" destId="{38D485F5-E4F5-4A10-A7A1-3EE7CA0211F7}" srcOrd="1" destOrd="0" presId="urn:microsoft.com/office/officeart/2005/8/layout/venn2"/>
    <dgm:cxn modelId="{BF3BB5DD-415C-C641-A41A-42ECF9850624}" type="presOf" srcId="{4B06F4E2-981F-0245-ACD9-7DEA84D2788C}" destId="{FE6A101A-15B9-44D4-B04C-03162998BBA2}" srcOrd="1" destOrd="0" presId="urn:microsoft.com/office/officeart/2005/8/layout/venn2"/>
    <dgm:cxn modelId="{CD46D9AF-0AEC-7044-A42C-97B04EEB7B23}" type="presOf" srcId="{5918A13C-7063-C046-9DEB-BA1AA871699B}" destId="{8F1B5CB2-03F9-4673-A911-21E11079C1A6}" srcOrd="1" destOrd="0" presId="urn:microsoft.com/office/officeart/2005/8/layout/venn2"/>
    <dgm:cxn modelId="{4F1CBEFF-E002-0F49-8511-592981665532}" type="presOf" srcId="{AC7D8362-B913-164F-95A1-C35B87132F46}" destId="{48EC12B4-A66C-445D-B02E-8C5447D9F033}" srcOrd="0" destOrd="0" presId="urn:microsoft.com/office/officeart/2005/8/layout/venn2"/>
    <dgm:cxn modelId="{3BB79354-FF85-4C71-AFA3-50E81DD61E32}" type="presOf" srcId="{4705F380-2B07-40DD-93BE-FD69E161FD4B}" destId="{65CD2C6D-B752-4E64-837F-B233AED80641}" srcOrd="1" destOrd="0" presId="urn:microsoft.com/office/officeart/2005/8/layout/venn2"/>
    <dgm:cxn modelId="{621F623D-A183-C147-8DA2-CD8612EBA0F2}" srcId="{F08FD282-103C-4A70-86A3-1BA59C126115}" destId="{5918A13C-7063-C046-9DEB-BA1AA871699B}" srcOrd="2" destOrd="0" parTransId="{F22E095D-D24B-CD40-A74F-F153F90A3464}" sibTransId="{98285546-0863-BB4A-A483-6E4F1E2DD691}"/>
    <dgm:cxn modelId="{6CF3EE1B-FA68-4AA2-96F9-30597E124A63}" type="presOf" srcId="{F08FD282-103C-4A70-86A3-1BA59C126115}" destId="{84E4F436-D987-4B7D-AD53-058DA63370C8}" srcOrd="0" destOrd="0" presId="urn:microsoft.com/office/officeart/2005/8/layout/venn2"/>
    <dgm:cxn modelId="{0DB8F2DE-038A-436A-9295-70506FE37DF6}" type="presParOf" srcId="{84E4F436-D987-4B7D-AD53-058DA63370C8}" destId="{26FDCB6E-8854-4CAA-9463-51913C9B8B84}" srcOrd="0" destOrd="0" presId="urn:microsoft.com/office/officeart/2005/8/layout/venn2"/>
    <dgm:cxn modelId="{29C16332-1184-479C-BE5B-5EC91FA42517}" type="presParOf" srcId="{26FDCB6E-8854-4CAA-9463-51913C9B8B84}" destId="{C94CFA0C-903F-44E4-B6F7-319F5B64378F}" srcOrd="0" destOrd="0" presId="urn:microsoft.com/office/officeart/2005/8/layout/venn2"/>
    <dgm:cxn modelId="{47050223-59C5-4205-86C2-F0B466AB97BF}" type="presParOf" srcId="{26FDCB6E-8854-4CAA-9463-51913C9B8B84}" destId="{65CD2C6D-B752-4E64-837F-B233AED80641}" srcOrd="1" destOrd="0" presId="urn:microsoft.com/office/officeart/2005/8/layout/venn2"/>
    <dgm:cxn modelId="{55E97A9C-B5F4-2A43-AA2C-186E97623FEA}" type="presParOf" srcId="{84E4F436-D987-4B7D-AD53-058DA63370C8}" destId="{2751F6F7-CFBD-444F-AC1B-6CBBCEABE018}" srcOrd="1" destOrd="0" presId="urn:microsoft.com/office/officeart/2005/8/layout/venn2"/>
    <dgm:cxn modelId="{682E7E00-BFDC-B746-BC0C-BDFA0920258B}" type="presParOf" srcId="{2751F6F7-CFBD-444F-AC1B-6CBBCEABE018}" destId="{48EC12B4-A66C-445D-B02E-8C5447D9F033}" srcOrd="0" destOrd="0" presId="urn:microsoft.com/office/officeart/2005/8/layout/venn2"/>
    <dgm:cxn modelId="{C744F395-66A9-9D46-8BD6-DD8C59FBC8F1}" type="presParOf" srcId="{2751F6F7-CFBD-444F-AC1B-6CBBCEABE018}" destId="{38D485F5-E4F5-4A10-A7A1-3EE7CA0211F7}" srcOrd="1" destOrd="0" presId="urn:microsoft.com/office/officeart/2005/8/layout/venn2"/>
    <dgm:cxn modelId="{5A25F02E-8500-A34A-A207-FCC95B9E533B}" type="presParOf" srcId="{84E4F436-D987-4B7D-AD53-058DA63370C8}" destId="{EA75A40E-8AF5-4BC4-815C-A55F456C3093}" srcOrd="2" destOrd="0" presId="urn:microsoft.com/office/officeart/2005/8/layout/venn2"/>
    <dgm:cxn modelId="{DDB8F85C-2FEE-724C-92E0-30B5B096D6A7}" type="presParOf" srcId="{EA75A40E-8AF5-4BC4-815C-A55F456C3093}" destId="{6CD962B2-7DAF-4DE2-A8A6-CED540CD9284}" srcOrd="0" destOrd="0" presId="urn:microsoft.com/office/officeart/2005/8/layout/venn2"/>
    <dgm:cxn modelId="{6A3DED95-E1F5-FB45-9F00-9D5EA9AF8096}" type="presParOf" srcId="{EA75A40E-8AF5-4BC4-815C-A55F456C3093}" destId="{8F1B5CB2-03F9-4673-A911-21E11079C1A6}" srcOrd="1" destOrd="0" presId="urn:microsoft.com/office/officeart/2005/8/layout/venn2"/>
    <dgm:cxn modelId="{99E0D228-680B-3D49-8687-54CEF4B12447}" type="presParOf" srcId="{84E4F436-D987-4B7D-AD53-058DA63370C8}" destId="{0F05161E-5555-41EB-9F20-7A627440F58F}" srcOrd="3" destOrd="0" presId="urn:microsoft.com/office/officeart/2005/8/layout/venn2"/>
    <dgm:cxn modelId="{1F72906B-813D-514C-947C-3C8FDECDF910}" type="presParOf" srcId="{0F05161E-5555-41EB-9F20-7A627440F58F}" destId="{3BFE6026-11C0-4364-994E-7A20E5826464}" srcOrd="0" destOrd="0" presId="urn:microsoft.com/office/officeart/2005/8/layout/venn2"/>
    <dgm:cxn modelId="{CEE2AF4B-762E-A944-9647-2E865B6F0B28}" type="presParOf" srcId="{0F05161E-5555-41EB-9F20-7A627440F58F}" destId="{FE6A101A-15B9-44D4-B04C-03162998BBA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B3793-09A3-4416-9316-FC12CFAFC8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9C5D7142-4FCE-4FAF-92B6-1DEB2CD74D47}">
      <dgm:prSet phldrT="[Testo]"/>
      <dgm:spPr/>
      <dgm:t>
        <a:bodyPr/>
        <a:lstStyle/>
        <a:p>
          <a:r>
            <a:rPr lang="fr-FR" b="1" dirty="0" smtClean="0"/>
            <a:t>Lister ici les propositions d'améliorations</a:t>
          </a:r>
          <a:endParaRPr lang="en-GB" b="1" dirty="0"/>
        </a:p>
      </dgm:t>
    </dgm:pt>
    <dgm:pt modelId="{CD68BCF9-7625-4E39-9A31-ED4822EFD4A2}" type="parTrans" cxnId="{18968E2B-ECD8-40A8-B85C-3B93A8F84079}">
      <dgm:prSet/>
      <dgm:spPr/>
      <dgm:t>
        <a:bodyPr/>
        <a:lstStyle/>
        <a:p>
          <a:endParaRPr lang="en-GB"/>
        </a:p>
      </dgm:t>
    </dgm:pt>
    <dgm:pt modelId="{FCD6878B-AB49-48AA-8DDB-D90BEF501722}" type="sibTrans" cxnId="{18968E2B-ECD8-40A8-B85C-3B93A8F84079}">
      <dgm:prSet/>
      <dgm:spPr/>
      <dgm:t>
        <a:bodyPr/>
        <a:lstStyle/>
        <a:p>
          <a:endParaRPr lang="en-GB"/>
        </a:p>
      </dgm:t>
    </dgm:pt>
    <dgm:pt modelId="{F67C5791-028A-4D2D-8046-754D47838589}">
      <dgm:prSet phldrT="[Testo]"/>
      <dgm:spPr/>
      <dgm:t>
        <a:bodyPr/>
        <a:lstStyle/>
        <a:p>
          <a:r>
            <a:rPr lang="en-GB"/>
            <a:t>1) </a:t>
          </a:r>
        </a:p>
      </dgm:t>
    </dgm:pt>
    <dgm:pt modelId="{F1FB228B-DC8F-4EB6-BDA1-2C861CF72E9F}" type="parTrans" cxnId="{9D6C09E2-3D4D-44EB-A465-E060B5A1ACAF}">
      <dgm:prSet/>
      <dgm:spPr/>
      <dgm:t>
        <a:bodyPr/>
        <a:lstStyle/>
        <a:p>
          <a:endParaRPr lang="en-GB"/>
        </a:p>
      </dgm:t>
    </dgm:pt>
    <dgm:pt modelId="{AD454D6D-045C-4100-B85D-457E07B430EE}" type="sibTrans" cxnId="{9D6C09E2-3D4D-44EB-A465-E060B5A1ACAF}">
      <dgm:prSet/>
      <dgm:spPr/>
      <dgm:t>
        <a:bodyPr/>
        <a:lstStyle/>
        <a:p>
          <a:endParaRPr lang="en-GB"/>
        </a:p>
      </dgm:t>
    </dgm:pt>
    <dgm:pt modelId="{BC4CC1FB-A14C-4837-B0CA-B9D254AB4488}">
      <dgm:prSet phldrT="[Testo]"/>
      <dgm:spPr/>
      <dgm:t>
        <a:bodyPr/>
        <a:lstStyle/>
        <a:p>
          <a:r>
            <a:rPr lang="en-GB"/>
            <a:t>2)</a:t>
          </a:r>
        </a:p>
      </dgm:t>
    </dgm:pt>
    <dgm:pt modelId="{A233FBE1-66C7-4783-88BF-DCC7F1F9CF13}" type="parTrans" cxnId="{651A6A94-A9AE-420A-80DE-BB08763014F8}">
      <dgm:prSet/>
      <dgm:spPr/>
      <dgm:t>
        <a:bodyPr/>
        <a:lstStyle/>
        <a:p>
          <a:endParaRPr lang="en-GB"/>
        </a:p>
      </dgm:t>
    </dgm:pt>
    <dgm:pt modelId="{3D36ECAA-A3FD-4028-80B1-D683A431DBB4}" type="sibTrans" cxnId="{651A6A94-A9AE-420A-80DE-BB08763014F8}">
      <dgm:prSet/>
      <dgm:spPr/>
      <dgm:t>
        <a:bodyPr/>
        <a:lstStyle/>
        <a:p>
          <a:endParaRPr lang="en-GB"/>
        </a:p>
      </dgm:t>
    </dgm:pt>
    <dgm:pt modelId="{BF1AEF4F-F1E0-44F9-92F2-9207C93062A0}">
      <dgm:prSet phldrT="[Testo]"/>
      <dgm:spPr/>
      <dgm:t>
        <a:bodyPr/>
        <a:lstStyle/>
        <a:p>
          <a:r>
            <a:rPr lang="en-GB"/>
            <a:t>3)</a:t>
          </a:r>
        </a:p>
      </dgm:t>
    </dgm:pt>
    <dgm:pt modelId="{CD87A88C-A338-42A2-8023-7EFEBBE0487B}" type="parTrans" cxnId="{D2E09A9F-526F-4451-BBB6-FA3A74B04CDE}">
      <dgm:prSet/>
      <dgm:spPr/>
      <dgm:t>
        <a:bodyPr/>
        <a:lstStyle/>
        <a:p>
          <a:endParaRPr lang="en-GB"/>
        </a:p>
      </dgm:t>
    </dgm:pt>
    <dgm:pt modelId="{9BACF6BC-CA92-4F93-A237-5A554559E094}" type="sibTrans" cxnId="{D2E09A9F-526F-4451-BBB6-FA3A74B04CDE}">
      <dgm:prSet/>
      <dgm:spPr/>
      <dgm:t>
        <a:bodyPr/>
        <a:lstStyle/>
        <a:p>
          <a:endParaRPr lang="en-GB"/>
        </a:p>
      </dgm:t>
    </dgm:pt>
    <dgm:pt modelId="{7562D17C-556B-450D-B307-6D78CD357C43}" type="pres">
      <dgm:prSet presAssocID="{0A5B3793-09A3-4416-9316-FC12CFAFC85B}" presName="vert0" presStyleCnt="0">
        <dgm:presLayoutVars>
          <dgm:dir/>
          <dgm:animOne val="branch"/>
          <dgm:animLvl val="lvl"/>
        </dgm:presLayoutVars>
      </dgm:prSet>
      <dgm:spPr/>
      <dgm:t>
        <a:bodyPr/>
        <a:lstStyle/>
        <a:p>
          <a:endParaRPr lang="en-GB"/>
        </a:p>
      </dgm:t>
    </dgm:pt>
    <dgm:pt modelId="{B5A918B0-C379-4CEE-9E2B-E93919D4FDAD}" type="pres">
      <dgm:prSet presAssocID="{9C5D7142-4FCE-4FAF-92B6-1DEB2CD74D47}" presName="thickLine" presStyleLbl="alignNode1" presStyleIdx="0" presStyleCnt="1"/>
      <dgm:spPr/>
    </dgm:pt>
    <dgm:pt modelId="{812380AB-2351-469B-9EB5-40B55308B4BF}" type="pres">
      <dgm:prSet presAssocID="{9C5D7142-4FCE-4FAF-92B6-1DEB2CD74D47}" presName="horz1" presStyleCnt="0"/>
      <dgm:spPr/>
    </dgm:pt>
    <dgm:pt modelId="{6D63472D-8C1E-4758-8C1F-7D5384B362D1}" type="pres">
      <dgm:prSet presAssocID="{9C5D7142-4FCE-4FAF-92B6-1DEB2CD74D47}" presName="tx1" presStyleLbl="revTx" presStyleIdx="0" presStyleCnt="4"/>
      <dgm:spPr/>
      <dgm:t>
        <a:bodyPr/>
        <a:lstStyle/>
        <a:p>
          <a:endParaRPr lang="en-GB"/>
        </a:p>
      </dgm:t>
    </dgm:pt>
    <dgm:pt modelId="{107A84BD-17C0-450C-8369-D1B20C82F629}" type="pres">
      <dgm:prSet presAssocID="{9C5D7142-4FCE-4FAF-92B6-1DEB2CD74D47}" presName="vert1" presStyleCnt="0"/>
      <dgm:spPr/>
    </dgm:pt>
    <dgm:pt modelId="{C498AE1F-F060-4A4C-92E6-1EE2DBE9EA66}" type="pres">
      <dgm:prSet presAssocID="{F67C5791-028A-4D2D-8046-754D47838589}" presName="vertSpace2a" presStyleCnt="0"/>
      <dgm:spPr/>
    </dgm:pt>
    <dgm:pt modelId="{5FBAE7AA-A866-443E-ACC4-C1997BBC7A57}" type="pres">
      <dgm:prSet presAssocID="{F67C5791-028A-4D2D-8046-754D47838589}" presName="horz2" presStyleCnt="0"/>
      <dgm:spPr/>
    </dgm:pt>
    <dgm:pt modelId="{731E589C-E761-481D-9E96-F7AB6F779331}" type="pres">
      <dgm:prSet presAssocID="{F67C5791-028A-4D2D-8046-754D47838589}" presName="horzSpace2" presStyleCnt="0"/>
      <dgm:spPr/>
    </dgm:pt>
    <dgm:pt modelId="{7CFDA021-79EE-47E2-8599-ED1FD97C54FB}" type="pres">
      <dgm:prSet presAssocID="{F67C5791-028A-4D2D-8046-754D47838589}" presName="tx2" presStyleLbl="revTx" presStyleIdx="1" presStyleCnt="4"/>
      <dgm:spPr/>
      <dgm:t>
        <a:bodyPr/>
        <a:lstStyle/>
        <a:p>
          <a:endParaRPr lang="en-GB"/>
        </a:p>
      </dgm:t>
    </dgm:pt>
    <dgm:pt modelId="{DFD97441-6A2D-4343-BEFE-EA822B6F7B8F}" type="pres">
      <dgm:prSet presAssocID="{F67C5791-028A-4D2D-8046-754D47838589}" presName="vert2" presStyleCnt="0"/>
      <dgm:spPr/>
    </dgm:pt>
    <dgm:pt modelId="{CBFA35C8-936D-40CC-83F9-0B8FFB2E3D4A}" type="pres">
      <dgm:prSet presAssocID="{F67C5791-028A-4D2D-8046-754D47838589}" presName="thinLine2b" presStyleLbl="callout" presStyleIdx="0" presStyleCnt="3"/>
      <dgm:spPr/>
    </dgm:pt>
    <dgm:pt modelId="{C7DED2DE-C316-4222-8CA2-E69A9D0BADFE}" type="pres">
      <dgm:prSet presAssocID="{F67C5791-028A-4D2D-8046-754D47838589}" presName="vertSpace2b" presStyleCnt="0"/>
      <dgm:spPr/>
    </dgm:pt>
    <dgm:pt modelId="{C77349BF-93AF-4199-BB83-F5AEF7A473D2}" type="pres">
      <dgm:prSet presAssocID="{BC4CC1FB-A14C-4837-B0CA-B9D254AB4488}" presName="horz2" presStyleCnt="0"/>
      <dgm:spPr/>
    </dgm:pt>
    <dgm:pt modelId="{7B0DCDB6-8853-4CD4-924F-8FF6F6398106}" type="pres">
      <dgm:prSet presAssocID="{BC4CC1FB-A14C-4837-B0CA-B9D254AB4488}" presName="horzSpace2" presStyleCnt="0"/>
      <dgm:spPr/>
    </dgm:pt>
    <dgm:pt modelId="{7BB23EFE-4016-4E15-9540-DF53A1DF237B}" type="pres">
      <dgm:prSet presAssocID="{BC4CC1FB-A14C-4837-B0CA-B9D254AB4488}" presName="tx2" presStyleLbl="revTx" presStyleIdx="2" presStyleCnt="4"/>
      <dgm:spPr/>
      <dgm:t>
        <a:bodyPr/>
        <a:lstStyle/>
        <a:p>
          <a:endParaRPr lang="en-GB"/>
        </a:p>
      </dgm:t>
    </dgm:pt>
    <dgm:pt modelId="{1317E2F3-7E82-4EA8-8957-E808A55C49C5}" type="pres">
      <dgm:prSet presAssocID="{BC4CC1FB-A14C-4837-B0CA-B9D254AB4488}" presName="vert2" presStyleCnt="0"/>
      <dgm:spPr/>
    </dgm:pt>
    <dgm:pt modelId="{A175C31C-3043-4A50-9D34-A9BDAB732303}" type="pres">
      <dgm:prSet presAssocID="{BC4CC1FB-A14C-4837-B0CA-B9D254AB4488}" presName="thinLine2b" presStyleLbl="callout" presStyleIdx="1" presStyleCnt="3"/>
      <dgm:spPr/>
    </dgm:pt>
    <dgm:pt modelId="{3A333E3F-7C91-4234-ACF6-782963BC7718}" type="pres">
      <dgm:prSet presAssocID="{BC4CC1FB-A14C-4837-B0CA-B9D254AB4488}" presName="vertSpace2b" presStyleCnt="0"/>
      <dgm:spPr/>
    </dgm:pt>
    <dgm:pt modelId="{4B78DFF4-D6EC-4975-B68E-2C6AA0A1E64C}" type="pres">
      <dgm:prSet presAssocID="{BF1AEF4F-F1E0-44F9-92F2-9207C93062A0}" presName="horz2" presStyleCnt="0"/>
      <dgm:spPr/>
    </dgm:pt>
    <dgm:pt modelId="{BED38A1A-5FD4-43D3-AB57-13FB75C9ED2E}" type="pres">
      <dgm:prSet presAssocID="{BF1AEF4F-F1E0-44F9-92F2-9207C93062A0}" presName="horzSpace2" presStyleCnt="0"/>
      <dgm:spPr/>
    </dgm:pt>
    <dgm:pt modelId="{6CB30B13-CC7E-4D86-88C2-D2B0C7C26F71}" type="pres">
      <dgm:prSet presAssocID="{BF1AEF4F-F1E0-44F9-92F2-9207C93062A0}" presName="tx2" presStyleLbl="revTx" presStyleIdx="3" presStyleCnt="4"/>
      <dgm:spPr/>
      <dgm:t>
        <a:bodyPr/>
        <a:lstStyle/>
        <a:p>
          <a:endParaRPr lang="en-GB"/>
        </a:p>
      </dgm:t>
    </dgm:pt>
    <dgm:pt modelId="{89347B3A-81A4-4E1C-B8E8-83DAF988F850}" type="pres">
      <dgm:prSet presAssocID="{BF1AEF4F-F1E0-44F9-92F2-9207C93062A0}" presName="vert2" presStyleCnt="0"/>
      <dgm:spPr/>
    </dgm:pt>
    <dgm:pt modelId="{D365EF61-4E38-45BE-9A39-1C874B7E330A}" type="pres">
      <dgm:prSet presAssocID="{BF1AEF4F-F1E0-44F9-92F2-9207C93062A0}" presName="thinLine2b" presStyleLbl="callout" presStyleIdx="2" presStyleCnt="3"/>
      <dgm:spPr/>
    </dgm:pt>
    <dgm:pt modelId="{F5FE9234-C61B-404E-91E3-8E609121FAE2}" type="pres">
      <dgm:prSet presAssocID="{BF1AEF4F-F1E0-44F9-92F2-9207C93062A0}" presName="vertSpace2b" presStyleCnt="0"/>
      <dgm:spPr/>
    </dgm:pt>
  </dgm:ptLst>
  <dgm:cxnLst>
    <dgm:cxn modelId="{651A6A94-A9AE-420A-80DE-BB08763014F8}" srcId="{9C5D7142-4FCE-4FAF-92B6-1DEB2CD74D47}" destId="{BC4CC1FB-A14C-4837-B0CA-B9D254AB4488}" srcOrd="1" destOrd="0" parTransId="{A233FBE1-66C7-4783-88BF-DCC7F1F9CF13}" sibTransId="{3D36ECAA-A3FD-4028-80B1-D683A431DBB4}"/>
    <dgm:cxn modelId="{AC7A4584-CE42-4797-9A5F-0E65F4AB5F49}" type="presOf" srcId="{F67C5791-028A-4D2D-8046-754D47838589}" destId="{7CFDA021-79EE-47E2-8599-ED1FD97C54FB}" srcOrd="0" destOrd="0" presId="urn:microsoft.com/office/officeart/2008/layout/LinedList"/>
    <dgm:cxn modelId="{A2B21BAE-39B6-43D1-BE5B-FF816871702B}" type="presOf" srcId="{BC4CC1FB-A14C-4837-B0CA-B9D254AB4488}" destId="{7BB23EFE-4016-4E15-9540-DF53A1DF237B}" srcOrd="0" destOrd="0" presId="urn:microsoft.com/office/officeart/2008/layout/LinedList"/>
    <dgm:cxn modelId="{D2E09A9F-526F-4451-BBB6-FA3A74B04CDE}" srcId="{9C5D7142-4FCE-4FAF-92B6-1DEB2CD74D47}" destId="{BF1AEF4F-F1E0-44F9-92F2-9207C93062A0}" srcOrd="2" destOrd="0" parTransId="{CD87A88C-A338-42A2-8023-7EFEBBE0487B}" sibTransId="{9BACF6BC-CA92-4F93-A237-5A554559E094}"/>
    <dgm:cxn modelId="{F15FF886-2D0A-410E-BDB8-370F4D6A253A}" type="presOf" srcId="{BF1AEF4F-F1E0-44F9-92F2-9207C93062A0}" destId="{6CB30B13-CC7E-4D86-88C2-D2B0C7C26F71}" srcOrd="0" destOrd="0" presId="urn:microsoft.com/office/officeart/2008/layout/LinedList"/>
    <dgm:cxn modelId="{9D6C09E2-3D4D-44EB-A465-E060B5A1ACAF}" srcId="{9C5D7142-4FCE-4FAF-92B6-1DEB2CD74D47}" destId="{F67C5791-028A-4D2D-8046-754D47838589}" srcOrd="0" destOrd="0" parTransId="{F1FB228B-DC8F-4EB6-BDA1-2C861CF72E9F}" sibTransId="{AD454D6D-045C-4100-B85D-457E07B430EE}"/>
    <dgm:cxn modelId="{A3551809-7777-4A56-98E1-2ADF9D9BC1E0}" type="presOf" srcId="{0A5B3793-09A3-4416-9316-FC12CFAFC85B}" destId="{7562D17C-556B-450D-B307-6D78CD357C43}" srcOrd="0" destOrd="0" presId="urn:microsoft.com/office/officeart/2008/layout/LinedList"/>
    <dgm:cxn modelId="{18968E2B-ECD8-40A8-B85C-3B93A8F84079}" srcId="{0A5B3793-09A3-4416-9316-FC12CFAFC85B}" destId="{9C5D7142-4FCE-4FAF-92B6-1DEB2CD74D47}" srcOrd="0" destOrd="0" parTransId="{CD68BCF9-7625-4E39-9A31-ED4822EFD4A2}" sibTransId="{FCD6878B-AB49-48AA-8DDB-D90BEF501722}"/>
    <dgm:cxn modelId="{7387620F-FAC2-46C4-B82D-27F394FE1531}" type="presOf" srcId="{9C5D7142-4FCE-4FAF-92B6-1DEB2CD74D47}" destId="{6D63472D-8C1E-4758-8C1F-7D5384B362D1}" srcOrd="0" destOrd="0" presId="urn:microsoft.com/office/officeart/2008/layout/LinedList"/>
    <dgm:cxn modelId="{FE7729D4-4E1E-4570-AE72-F3C1B121386A}" type="presParOf" srcId="{7562D17C-556B-450D-B307-6D78CD357C43}" destId="{B5A918B0-C379-4CEE-9E2B-E93919D4FDAD}" srcOrd="0" destOrd="0" presId="urn:microsoft.com/office/officeart/2008/layout/LinedList"/>
    <dgm:cxn modelId="{AEA9091D-1DE8-47B2-8145-F00F37B1F475}" type="presParOf" srcId="{7562D17C-556B-450D-B307-6D78CD357C43}" destId="{812380AB-2351-469B-9EB5-40B55308B4BF}" srcOrd="1" destOrd="0" presId="urn:microsoft.com/office/officeart/2008/layout/LinedList"/>
    <dgm:cxn modelId="{25E7C6B7-A0BD-4F0D-A555-152BA03B1D07}" type="presParOf" srcId="{812380AB-2351-469B-9EB5-40B55308B4BF}" destId="{6D63472D-8C1E-4758-8C1F-7D5384B362D1}" srcOrd="0" destOrd="0" presId="urn:microsoft.com/office/officeart/2008/layout/LinedList"/>
    <dgm:cxn modelId="{234CFF33-F2B3-4B4B-A277-5F90BE07A1A1}" type="presParOf" srcId="{812380AB-2351-469B-9EB5-40B55308B4BF}" destId="{107A84BD-17C0-450C-8369-D1B20C82F629}" srcOrd="1" destOrd="0" presId="urn:microsoft.com/office/officeart/2008/layout/LinedList"/>
    <dgm:cxn modelId="{CE6B27F7-48CF-4461-B23A-8A514EB28166}" type="presParOf" srcId="{107A84BD-17C0-450C-8369-D1B20C82F629}" destId="{C498AE1F-F060-4A4C-92E6-1EE2DBE9EA66}" srcOrd="0" destOrd="0" presId="urn:microsoft.com/office/officeart/2008/layout/LinedList"/>
    <dgm:cxn modelId="{A0F130D2-E392-4AF8-8359-A628000B551B}" type="presParOf" srcId="{107A84BD-17C0-450C-8369-D1B20C82F629}" destId="{5FBAE7AA-A866-443E-ACC4-C1997BBC7A57}" srcOrd="1" destOrd="0" presId="urn:microsoft.com/office/officeart/2008/layout/LinedList"/>
    <dgm:cxn modelId="{99E41F4B-C917-42C0-891B-A004BBA7C198}" type="presParOf" srcId="{5FBAE7AA-A866-443E-ACC4-C1997BBC7A57}" destId="{731E589C-E761-481D-9E96-F7AB6F779331}" srcOrd="0" destOrd="0" presId="urn:microsoft.com/office/officeart/2008/layout/LinedList"/>
    <dgm:cxn modelId="{6A43447F-A63C-493D-98CA-A051F67FDFAA}" type="presParOf" srcId="{5FBAE7AA-A866-443E-ACC4-C1997BBC7A57}" destId="{7CFDA021-79EE-47E2-8599-ED1FD97C54FB}" srcOrd="1" destOrd="0" presId="urn:microsoft.com/office/officeart/2008/layout/LinedList"/>
    <dgm:cxn modelId="{D1675E8E-4C81-47F8-9880-304B68DF8E26}" type="presParOf" srcId="{5FBAE7AA-A866-443E-ACC4-C1997BBC7A57}" destId="{DFD97441-6A2D-4343-BEFE-EA822B6F7B8F}" srcOrd="2" destOrd="0" presId="urn:microsoft.com/office/officeart/2008/layout/LinedList"/>
    <dgm:cxn modelId="{CB4B2079-907A-4547-ABB1-01AA666E66E3}" type="presParOf" srcId="{107A84BD-17C0-450C-8369-D1B20C82F629}" destId="{CBFA35C8-936D-40CC-83F9-0B8FFB2E3D4A}" srcOrd="2" destOrd="0" presId="urn:microsoft.com/office/officeart/2008/layout/LinedList"/>
    <dgm:cxn modelId="{6566A652-DD35-46EC-BA6D-40DACC16DA3C}" type="presParOf" srcId="{107A84BD-17C0-450C-8369-D1B20C82F629}" destId="{C7DED2DE-C316-4222-8CA2-E69A9D0BADFE}" srcOrd="3" destOrd="0" presId="urn:microsoft.com/office/officeart/2008/layout/LinedList"/>
    <dgm:cxn modelId="{4D83DFB4-2232-46B8-B75B-945B1A46D159}" type="presParOf" srcId="{107A84BD-17C0-450C-8369-D1B20C82F629}" destId="{C77349BF-93AF-4199-BB83-F5AEF7A473D2}" srcOrd="4" destOrd="0" presId="urn:microsoft.com/office/officeart/2008/layout/LinedList"/>
    <dgm:cxn modelId="{6898580C-E6B8-4F74-ABB5-9108CF2C7F8B}" type="presParOf" srcId="{C77349BF-93AF-4199-BB83-F5AEF7A473D2}" destId="{7B0DCDB6-8853-4CD4-924F-8FF6F6398106}" srcOrd="0" destOrd="0" presId="urn:microsoft.com/office/officeart/2008/layout/LinedList"/>
    <dgm:cxn modelId="{09A37FE9-8B08-409C-849D-DF62810F2466}" type="presParOf" srcId="{C77349BF-93AF-4199-BB83-F5AEF7A473D2}" destId="{7BB23EFE-4016-4E15-9540-DF53A1DF237B}" srcOrd="1" destOrd="0" presId="urn:microsoft.com/office/officeart/2008/layout/LinedList"/>
    <dgm:cxn modelId="{E0F635E8-47B8-41E1-9B69-152148D73B47}" type="presParOf" srcId="{C77349BF-93AF-4199-BB83-F5AEF7A473D2}" destId="{1317E2F3-7E82-4EA8-8957-E808A55C49C5}" srcOrd="2" destOrd="0" presId="urn:microsoft.com/office/officeart/2008/layout/LinedList"/>
    <dgm:cxn modelId="{768C3E94-E5E8-458C-8CED-2B247404291B}" type="presParOf" srcId="{107A84BD-17C0-450C-8369-D1B20C82F629}" destId="{A175C31C-3043-4A50-9D34-A9BDAB732303}" srcOrd="5" destOrd="0" presId="urn:microsoft.com/office/officeart/2008/layout/LinedList"/>
    <dgm:cxn modelId="{99CABA53-997C-4CCA-BD03-5E4A5100E961}" type="presParOf" srcId="{107A84BD-17C0-450C-8369-D1B20C82F629}" destId="{3A333E3F-7C91-4234-ACF6-782963BC7718}" srcOrd="6" destOrd="0" presId="urn:microsoft.com/office/officeart/2008/layout/LinedList"/>
    <dgm:cxn modelId="{968D60E7-E6E7-4C33-927D-14B866A7A25E}" type="presParOf" srcId="{107A84BD-17C0-450C-8369-D1B20C82F629}" destId="{4B78DFF4-D6EC-4975-B68E-2C6AA0A1E64C}" srcOrd="7" destOrd="0" presId="urn:microsoft.com/office/officeart/2008/layout/LinedList"/>
    <dgm:cxn modelId="{2C405AA4-FBCE-4C03-A06E-4BDFB9655418}" type="presParOf" srcId="{4B78DFF4-D6EC-4975-B68E-2C6AA0A1E64C}" destId="{BED38A1A-5FD4-43D3-AB57-13FB75C9ED2E}" srcOrd="0" destOrd="0" presId="urn:microsoft.com/office/officeart/2008/layout/LinedList"/>
    <dgm:cxn modelId="{A3247A7E-9AD3-46E9-9AEF-C1693D048921}" type="presParOf" srcId="{4B78DFF4-D6EC-4975-B68E-2C6AA0A1E64C}" destId="{6CB30B13-CC7E-4D86-88C2-D2B0C7C26F71}" srcOrd="1" destOrd="0" presId="urn:microsoft.com/office/officeart/2008/layout/LinedList"/>
    <dgm:cxn modelId="{210BEA4E-93B7-4DC5-8AB0-36505B07DC6F}" type="presParOf" srcId="{4B78DFF4-D6EC-4975-B68E-2C6AA0A1E64C}" destId="{89347B3A-81A4-4E1C-B8E8-83DAF988F850}" srcOrd="2" destOrd="0" presId="urn:microsoft.com/office/officeart/2008/layout/LinedList"/>
    <dgm:cxn modelId="{C30B5DE7-B648-4821-93F8-A8804A44836D}" type="presParOf" srcId="{107A84BD-17C0-450C-8369-D1B20C82F629}" destId="{D365EF61-4E38-45BE-9A39-1C874B7E330A}" srcOrd="8" destOrd="0" presId="urn:microsoft.com/office/officeart/2008/layout/LinedList"/>
    <dgm:cxn modelId="{706DE9B3-64C6-4A5D-9E36-7347C6C5EAD5}" type="presParOf" srcId="{107A84BD-17C0-450C-8369-D1B20C82F629}" destId="{F5FE9234-C61B-404E-91E3-8E609121FAE2}"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A0C-903F-44E4-B6F7-319F5B64378F}">
      <dsp:nvSpPr>
        <dsp:cNvPr id="0" name=""/>
        <dsp:cNvSpPr/>
      </dsp:nvSpPr>
      <dsp:spPr>
        <a:xfrm>
          <a:off x="229998" y="0"/>
          <a:ext cx="4359697" cy="4359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kern="1200" dirty="0" smtClean="0"/>
            <a:t>Totalement insuffisant</a:t>
          </a:r>
          <a:endParaRPr lang="en-GB" sz="1500" kern="1200" dirty="0"/>
        </a:p>
      </dsp:txBody>
      <dsp:txXfrm>
        <a:off x="1800361" y="217984"/>
        <a:ext cx="1218971" cy="653954"/>
      </dsp:txXfrm>
    </dsp:sp>
    <dsp:sp modelId="{48EC12B4-A66C-445D-B02E-8C5447D9F033}">
      <dsp:nvSpPr>
        <dsp:cNvPr id="0" name=""/>
        <dsp:cNvSpPr/>
      </dsp:nvSpPr>
      <dsp:spPr>
        <a:xfrm>
          <a:off x="665968" y="871939"/>
          <a:ext cx="3487757" cy="34877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kern="1200" dirty="0" smtClean="0"/>
            <a:t>Insuffisant</a:t>
          </a:r>
          <a:endParaRPr lang="en-GB" sz="1500" kern="1200" dirty="0"/>
        </a:p>
      </dsp:txBody>
      <dsp:txXfrm>
        <a:off x="1800361" y="1081204"/>
        <a:ext cx="1218971" cy="627796"/>
      </dsp:txXfrm>
    </dsp:sp>
    <dsp:sp modelId="{6CD962B2-7DAF-4DE2-A8A6-CED540CD9284}">
      <dsp:nvSpPr>
        <dsp:cNvPr id="0" name=""/>
        <dsp:cNvSpPr/>
      </dsp:nvSpPr>
      <dsp:spPr>
        <a:xfrm>
          <a:off x="1101937" y="1743878"/>
          <a:ext cx="2615818" cy="26158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Standard</a:t>
          </a:r>
          <a:endParaRPr lang="en-GB" sz="1500" kern="1200" dirty="0"/>
        </a:p>
      </dsp:txBody>
      <dsp:txXfrm>
        <a:off x="1800361" y="1940065"/>
        <a:ext cx="1218971" cy="588559"/>
      </dsp:txXfrm>
    </dsp:sp>
    <dsp:sp modelId="{3BFE6026-11C0-4364-994E-7A20E5826464}">
      <dsp:nvSpPr>
        <dsp:cNvPr id="0" name=""/>
        <dsp:cNvSpPr/>
      </dsp:nvSpPr>
      <dsp:spPr>
        <a:xfrm>
          <a:off x="1537907" y="2615818"/>
          <a:ext cx="1743878" cy="17438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kern="1200" dirty="0" smtClean="0"/>
            <a:t>Bons et excellents services</a:t>
          </a:r>
          <a:endParaRPr lang="en-GB" sz="1500" kern="1200" dirty="0"/>
        </a:p>
      </dsp:txBody>
      <dsp:txXfrm>
        <a:off x="1793292" y="3051787"/>
        <a:ext cx="1233108" cy="871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918B0-C379-4CEE-9E2B-E93919D4FDAD}">
      <dsp:nvSpPr>
        <dsp:cNvPr id="0" name=""/>
        <dsp:cNvSpPr/>
      </dsp:nvSpPr>
      <dsp:spPr>
        <a:xfrm>
          <a:off x="0" y="0"/>
          <a:ext cx="42592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3472D-8C1E-4758-8C1F-7D5384B362D1}">
      <dsp:nvSpPr>
        <dsp:cNvPr id="0" name=""/>
        <dsp:cNvSpPr/>
      </dsp:nvSpPr>
      <dsp:spPr>
        <a:xfrm>
          <a:off x="0" y="0"/>
          <a:ext cx="851840" cy="1308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fr-FR" sz="800" b="1" kern="1200" dirty="0" smtClean="0"/>
            <a:t>Lister ici les propositions d'améliorations</a:t>
          </a:r>
          <a:endParaRPr lang="en-GB" sz="800" b="1" kern="1200" dirty="0"/>
        </a:p>
      </dsp:txBody>
      <dsp:txXfrm>
        <a:off x="0" y="0"/>
        <a:ext cx="851840" cy="1308684"/>
      </dsp:txXfrm>
    </dsp:sp>
    <dsp:sp modelId="{7CFDA021-79EE-47E2-8599-ED1FD97C54FB}">
      <dsp:nvSpPr>
        <dsp:cNvPr id="0" name=""/>
        <dsp:cNvSpPr/>
      </dsp:nvSpPr>
      <dsp:spPr>
        <a:xfrm>
          <a:off x="915728" y="20448"/>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1) </a:t>
          </a:r>
        </a:p>
      </dsp:txBody>
      <dsp:txXfrm>
        <a:off x="915728" y="20448"/>
        <a:ext cx="3343474" cy="408963"/>
      </dsp:txXfrm>
    </dsp:sp>
    <dsp:sp modelId="{CBFA35C8-936D-40CC-83F9-0B8FFB2E3D4A}">
      <dsp:nvSpPr>
        <dsp:cNvPr id="0" name=""/>
        <dsp:cNvSpPr/>
      </dsp:nvSpPr>
      <dsp:spPr>
        <a:xfrm>
          <a:off x="851840" y="429411"/>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23EFE-4016-4E15-9540-DF53A1DF237B}">
      <dsp:nvSpPr>
        <dsp:cNvPr id="0" name=""/>
        <dsp:cNvSpPr/>
      </dsp:nvSpPr>
      <dsp:spPr>
        <a:xfrm>
          <a:off x="915728" y="449860"/>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2)</a:t>
          </a:r>
        </a:p>
      </dsp:txBody>
      <dsp:txXfrm>
        <a:off x="915728" y="449860"/>
        <a:ext cx="3343474" cy="408963"/>
      </dsp:txXfrm>
    </dsp:sp>
    <dsp:sp modelId="{A175C31C-3043-4A50-9D34-A9BDAB732303}">
      <dsp:nvSpPr>
        <dsp:cNvPr id="0" name=""/>
        <dsp:cNvSpPr/>
      </dsp:nvSpPr>
      <dsp:spPr>
        <a:xfrm>
          <a:off x="851840" y="858823"/>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30B13-CC7E-4D86-88C2-D2B0C7C26F71}">
      <dsp:nvSpPr>
        <dsp:cNvPr id="0" name=""/>
        <dsp:cNvSpPr/>
      </dsp:nvSpPr>
      <dsp:spPr>
        <a:xfrm>
          <a:off x="915728" y="879272"/>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3)</a:t>
          </a:r>
        </a:p>
      </dsp:txBody>
      <dsp:txXfrm>
        <a:off x="915728" y="879272"/>
        <a:ext cx="3343474" cy="408963"/>
      </dsp:txXfrm>
    </dsp:sp>
    <dsp:sp modelId="{D365EF61-4E38-45BE-9A39-1C874B7E330A}">
      <dsp:nvSpPr>
        <dsp:cNvPr id="0" name=""/>
        <dsp:cNvSpPr/>
      </dsp:nvSpPr>
      <dsp:spPr>
        <a:xfrm>
          <a:off x="851840" y="1288235"/>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it-IT" sz="11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Bien qu'il y ait plus de femmes que d'hommes en Europe, les femmes entrepreneurs ne représentent qu'un tiers des indépendants dans l'UE. D'autres facteurs (tels que la conciliation de la vie professionnelle à la vie privée) rendent l'entrepreneuriat moins attrayant pour elles que pour les hommes. La Commission européenne travaille avec les pays de l'UE pour surmonter ces obstacles et encourager davantage de femmes à créer leur propre entreprise. La créativité féminine et le potentiel entrepreneurial sont une source sous-exploitée de croissance économique et d'emplois qu'il convient de développer davantage.</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Après cet aperçu rapide des services d'orientation, d'apprentissage tout au long de la vie et d'emploi, commencez votre exercice d'évaluation en écrivant sur la grille du projet de vie les institutions que vous avez rencontrées pendant votre séjour dans le nouveau pays et par lesquelles vous avez eu accès aux services d'orientation, de formation et autres services d’accompagnement. Nommez-les et précisez les impacts efficaces de ces expériences sur votre vie personnelle (ce que vous avez appris, si et comment vous l'avez appliqué, ce qui n'allait pas ou n'était pas approprié à vos valeurs).</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Ensuite, échangez avec votre groupe les grilles d'évaluation, expliquez vos scores et résumez les résultats dans la Matrice d’évaluation. Pour chaque type de service, vous obtiendrez une "cartographie qualitative" de l'offre d'orientation et de formation dans votre contexte local. La dernière tâche consiste à lister les propositions d'amélioration que le groupe souhaite mettre en avant et à produire un texte commun de recommandations à adresser aux décideurs intéressés... Identifier les destinataires de vos demandes et les envoyer... Il serait intéressant de connaître les commentaires que vous allez recevoir!</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2515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mn-lt"/>
                <a:ea typeface="+mn-ea"/>
                <a:cs typeface="+mn-cs"/>
              </a:rPr>
              <a:t>Ce document souligne l'importance de l'apprentissage tout au long de la vie et a pour but d’éveiller la conscience des évolutions dynamiques de nos sociétés et de la façon dont elles affectent nos vies. Le besoin de faire face aux phases de transition, ou de prendre des décisions importantes ou des changements inattendus dans nos vie personnelles, sont des situations qui peuvent arriver à chacun d'entre nous. Dans ces cas, suggérer de faire face à ces défis comme une occasion de s'améliorer, des choix de vie et de nouvelles occasions d'apprentissage peut être un bon point de départ.</a:t>
            </a:r>
            <a:endParaRPr lang="it-IT" sz="1100" kern="1200" dirty="0" smtClean="0">
              <a:solidFill>
                <a:schemeClr val="tx1"/>
              </a:solidFill>
              <a:effectLst/>
              <a:latin typeface="+mn-lt"/>
              <a:ea typeface="+mn-ea"/>
              <a:cs typeface="+mn-cs"/>
            </a:endParaRPr>
          </a:p>
          <a:p>
            <a:pPr>
              <a:buNone/>
            </a:pPr>
            <a:endParaRPr lang="it-IT" sz="11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Communiquer dans une nouvelle langue peut être un véritable défi lorsqu’on emménage dans un nouveau pays, qui plus est quand dans tous les pays de l'UE la connaissance de base de la langue du pays d'accueil est une condition préalable pour obtenir le permis de séjour. </a:t>
            </a:r>
          </a:p>
          <a:p>
            <a:pPr>
              <a:buNone/>
            </a:pPr>
            <a:r>
              <a:rPr lang="fr-FR" sz="1100" kern="1200" dirty="0" smtClean="0">
                <a:solidFill>
                  <a:schemeClr val="tx1"/>
                </a:solidFill>
                <a:effectLst/>
                <a:latin typeface="+mn-lt"/>
                <a:ea typeface="+mn-ea"/>
                <a:cs typeface="+mn-cs"/>
              </a:rPr>
              <a:t>Certains centres d'éducation des adultes, publics ou privés, proposent des formations et des certifications ciblées.</a:t>
            </a:r>
          </a:p>
          <a:p>
            <a:pPr>
              <a:buNone/>
            </a:pPr>
            <a:endParaRPr lang="fr-FR"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Dans certains cas, des services d'orientation et de conseil pour la formation continue sont également inclus. Les services de conseil et d'orientation sont presque tous orientés vers la recherche d'emploi, le développement ou l'amélioration des conditions ou du statut professionnel.</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Des services de conseil et d'orientation sont souvent proposés par une large variété d'acteurs sociaux, publics et privés, et sont concentrés sur leurs objectifs de conseil ; comme les écoles et les universités (orientation pédagogique), les services de santé (soutien aux familles et prévention de la santé des femmes), les services sociaux (soutien psychologique et interventions en matière d'inclusion), les agences de formation et pour l’emploi (perfectionnement professionnel, validation des acquis et recherche d'emploi), les chambres de commerce ou associations opérant dans ce secteur (travail indépendant et entrepreneuriat) etc.</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L'orientation tout au long de la vie et l'apprentissage tout au long de la vie sont des concepts fondamentaux.</a:t>
            </a:r>
            <a:endParaRPr lang="it-IT" sz="1100" kern="1200" dirty="0" smtClean="0">
              <a:solidFill>
                <a:schemeClr val="tx1"/>
              </a:solidFill>
              <a:effectLst/>
              <a:latin typeface="+mn-lt"/>
              <a:ea typeface="+mn-ea"/>
              <a:cs typeface="+mn-cs"/>
            </a:endParaRPr>
          </a:p>
          <a:p>
            <a:pPr>
              <a:buNone/>
            </a:pPr>
            <a:r>
              <a:rPr lang="fr-FR" sz="1100" kern="1200" dirty="0" smtClean="0">
                <a:solidFill>
                  <a:schemeClr val="tx1"/>
                </a:solidFill>
                <a:effectLst/>
                <a:latin typeface="+mn-lt"/>
                <a:ea typeface="+mn-ea"/>
                <a:cs typeface="+mn-cs"/>
              </a:rPr>
              <a:t>L'orientation tout au long de la vie a pour but de proposer un soutien au développement de carrière pour les personnes de tous âges, à toutes les étapes de leur carrière. Elle comprend de l'information sur les carrières, des conseils, de l'orientation, l'évaluation des compétences et du mentorat. Des services d'orientation de qualité devraient être accessibles à toutes personnes, quels que soient leur situation professionnelle, leur statut socioéconomique, leur appartenance ethnique ou leur sexe.</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Il existe une offre d'apprentissage tout au long de la vie spécifiquement destinée aux étrangers pour l'apprentissage de la langue du pays d'accueil, avec des certifications prévus par le Cadre européen de référence pour les langues, car la maîtrise de la langue locale est considérée comme l'un des facteurs d'intégration les plus importants. </a:t>
            </a:r>
            <a:r>
              <a:rPr lang="fr-FR" sz="1100" b="1" kern="1200" dirty="0" smtClean="0">
                <a:solidFill>
                  <a:schemeClr val="tx1"/>
                </a:solidFill>
                <a:effectLst/>
                <a:latin typeface="+mn-lt"/>
                <a:ea typeface="+mn-ea"/>
                <a:cs typeface="+mn-cs"/>
              </a:rPr>
              <a:t>L'égalité d'accès à l'éducation et à la formation</a:t>
            </a:r>
            <a:r>
              <a:rPr lang="fr-FR" sz="1100" kern="1200" dirty="0" smtClean="0">
                <a:solidFill>
                  <a:schemeClr val="tx1"/>
                </a:solidFill>
                <a:effectLst/>
                <a:latin typeface="+mn-lt"/>
                <a:ea typeface="+mn-ea"/>
                <a:cs typeface="+mn-cs"/>
              </a:rPr>
              <a:t> est essentielle pour que chaque individu, quels que soient son origine, son statut socio-économique, sa condition mentale ou physique, son sexe ou son âge, puisse bénéficier de possibilités d'apprentissage adaptées. L'accès à l'éducation et à la formation tout au long de la vie est une question d'égalité des chances pour participer pleinement à la société, </a:t>
            </a:r>
            <a:r>
              <a:rPr lang="fr-FR" sz="1100" b="1" kern="1200" dirty="0" smtClean="0">
                <a:solidFill>
                  <a:schemeClr val="tx1"/>
                </a:solidFill>
                <a:effectLst/>
                <a:latin typeface="+mn-lt"/>
                <a:ea typeface="+mn-ea"/>
                <a:cs typeface="+mn-cs"/>
              </a:rPr>
              <a:t>obtenir des emplois de qualité et se développer personnellement.</a:t>
            </a:r>
            <a:endParaRPr lang="it-IT" sz="1100" kern="1200" dirty="0" smtClean="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L'Union européenne a élaboré plusieurs cadres pour l'éducation. Les plus célèbres sont le cadre européen des certifications (CEC), l'Europass, le cadre européen des compétences clés et les systèmes de crédits ECTS et ECVET. D'autres outils sont en cours d'élaboration, tels que l'ESCO, qui peuvent influencer les réformes politiques dans les pays de l'Union Européenne a élaboré plusieurs cadres pour l'éducation. </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Un autre sujet important est celui de la validation des acquis, particulièrement importante pour l'acquisition de qualifications professionnelles. Les mécanismes de validation de l'apprentissage non formel et informel contribuent à lutter contre le chômage et à assurer une meilleure adéquation entre les emplois et les compétences en reconnaissant ceux acquis en dehors du système éducatif formel. La validation de l'apprentissage non formel et informel propose également </a:t>
            </a:r>
            <a:r>
              <a:rPr lang="fr-FR" sz="1100" b="1" kern="1200" dirty="0" smtClean="0">
                <a:solidFill>
                  <a:schemeClr val="tx1"/>
                </a:solidFill>
                <a:effectLst/>
                <a:latin typeface="+mn-lt"/>
                <a:ea typeface="+mn-ea"/>
                <a:cs typeface="+mn-cs"/>
              </a:rPr>
              <a:t>des possibilités de seconde chance, améliore l'accès à l'éducation et renforce la motivation à apprendre. Elle contribue à l'inclusion sociale, au développement personnel, à l'autonomisation et à l'employabilité.</a:t>
            </a:r>
            <a:endParaRPr lang="it-IT" sz="11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Dans les pays de l'UE, les services publics de l'emploi (SPE) sont les autorités qui mettent en relation les demandeurs d'emploi et les employeurs. Bien que structurés différemment dans chaque pays, tous les SPE contribuent à faire correspondre l'offre et la demande sur le marché du travail grâce à des services d'information, de placement et de soutien actif au niveau local, national et européen.</a:t>
            </a:r>
            <a:endParaRPr lang="it-IT" sz="11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cedefop.europa.eu/en/events-and-projects/projects/lifelong-guidance" TargetMode="External"/><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lllplatform.eu/policy-areas/inclusive-education/" TargetMode="External"/><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f"/><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r>
              <a:rPr lang="fr-FR" dirty="0" smtClean="0"/>
              <a:t>La </a:t>
            </a:r>
            <a:r>
              <a:rPr lang="fr-FR" dirty="0"/>
              <a:t>voie vers un projet de </a:t>
            </a:r>
            <a:r>
              <a:rPr lang="fr-FR" dirty="0" smtClean="0"/>
              <a:t>vie</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dirty="0" smtClean="0"/>
              <a:t>L'entreprenariat </a:t>
            </a:r>
            <a:r>
              <a:rPr lang="fr-FR" dirty="0"/>
              <a:t>féminin</a:t>
            </a:r>
            <a:endParaRPr lang="en" dirty="0"/>
          </a:p>
        </p:txBody>
      </p:sp>
      <p:pic>
        <p:nvPicPr>
          <p:cNvPr id="2050" name="Picture 2" descr="Woman Holding Beige Freedom Printe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949" y="3021495"/>
            <a:ext cx="2180247" cy="1550504"/>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759201" y="1673945"/>
            <a:ext cx="5893389" cy="4031873"/>
          </a:xfrm>
          <a:prstGeom prst="rect">
            <a:avLst/>
          </a:prstGeom>
        </p:spPr>
        <p:txBody>
          <a:bodyPr wrap="square">
            <a:spAutoFit/>
          </a:bodyPr>
          <a:lstStyle/>
          <a:p>
            <a:r>
              <a:rPr lang="en-GB" sz="1600" dirty="0">
                <a:latin typeface="Montserrat" charset="0"/>
                <a:ea typeface="Montserrat" charset="0"/>
                <a:cs typeface="Montserrat" charset="0"/>
              </a:rPr>
              <a:t>Situation </a:t>
            </a:r>
            <a:r>
              <a:rPr lang="en-GB" sz="1600" dirty="0" err="1">
                <a:latin typeface="Montserrat" charset="0"/>
                <a:ea typeface="Montserrat" charset="0"/>
                <a:cs typeface="Montserrat" charset="0"/>
              </a:rPr>
              <a:t>actuelle</a:t>
            </a:r>
            <a:r>
              <a:rPr lang="en-GB" sz="1600" dirty="0">
                <a:latin typeface="Montserrat" charset="0"/>
                <a:ea typeface="Montserrat" charset="0"/>
                <a:cs typeface="Montserrat" charset="0"/>
              </a:rPr>
              <a:t> des femmes entrepreneurs </a:t>
            </a:r>
            <a:r>
              <a:rPr lang="en-GB" sz="1600" dirty="0" err="1">
                <a:latin typeface="Montserrat" charset="0"/>
                <a:ea typeface="Montserrat" charset="0"/>
                <a:cs typeface="Montserrat" charset="0"/>
              </a:rPr>
              <a:t>dans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l'UE</a:t>
            </a:r>
            <a:r>
              <a:rPr lang="en-GB" sz="1600" dirty="0" smtClean="0">
                <a:latin typeface="Montserrat" charset="0"/>
                <a:ea typeface="Montserrat" charset="0"/>
                <a:cs typeface="Montserrat" charset="0"/>
              </a:rPr>
              <a:t>:</a:t>
            </a:r>
          </a:p>
          <a:p>
            <a:pPr marL="285750" indent="-285750">
              <a:buFont typeface="Arial" charset="0"/>
              <a:buChar char="•"/>
            </a:pPr>
            <a:r>
              <a:rPr lang="en-GB" sz="1600" dirty="0" smtClean="0">
                <a:latin typeface="Montserrat" charset="0"/>
                <a:ea typeface="Montserrat" charset="0"/>
                <a:cs typeface="Montserrat" charset="0"/>
              </a:rPr>
              <a:t>les </a:t>
            </a:r>
            <a:r>
              <a:rPr lang="en-GB" sz="1600" dirty="0">
                <a:latin typeface="Montserrat" charset="0"/>
                <a:ea typeface="Montserrat" charset="0"/>
                <a:cs typeface="Montserrat" charset="0"/>
              </a:rPr>
              <a:t>femmes </a:t>
            </a:r>
            <a:r>
              <a:rPr lang="en-GB" sz="1600" dirty="0" err="1">
                <a:latin typeface="Montserrat" charset="0"/>
                <a:ea typeface="Montserrat" charset="0"/>
                <a:cs typeface="Montserrat" charset="0"/>
              </a:rPr>
              <a:t>représentent</a:t>
            </a:r>
            <a:r>
              <a:rPr lang="en-GB" sz="1600" dirty="0">
                <a:latin typeface="Montserrat" charset="0"/>
                <a:ea typeface="Montserrat" charset="0"/>
                <a:cs typeface="Montserrat" charset="0"/>
              </a:rPr>
              <a:t> 52% de la population </a:t>
            </a:r>
            <a:r>
              <a:rPr lang="en-GB" sz="1600" dirty="0" err="1">
                <a:latin typeface="Montserrat" charset="0"/>
                <a:ea typeface="Montserrat" charset="0"/>
                <a:cs typeface="Montserrat" charset="0"/>
              </a:rPr>
              <a:t>européenne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totale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mais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seulement</a:t>
            </a:r>
            <a:r>
              <a:rPr lang="en-GB" sz="1600" dirty="0">
                <a:latin typeface="Montserrat" charset="0"/>
                <a:ea typeface="Montserrat" charset="0"/>
                <a:cs typeface="Montserrat" charset="0"/>
              </a:rPr>
              <a:t> 34,4% des </a:t>
            </a:r>
            <a:r>
              <a:rPr lang="en-GB" sz="1600" dirty="0" err="1">
                <a:latin typeface="Montserrat" charset="0"/>
                <a:ea typeface="Montserrat" charset="0"/>
                <a:cs typeface="Montserrat" charset="0"/>
              </a:rPr>
              <a:t>travailleurs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indépendants</a:t>
            </a:r>
            <a:r>
              <a:rPr lang="en-GB" sz="1600" dirty="0">
                <a:latin typeface="Montserrat" charset="0"/>
                <a:ea typeface="Montserrat" charset="0"/>
                <a:cs typeface="Montserrat" charset="0"/>
              </a:rPr>
              <a:t> de </a:t>
            </a:r>
            <a:r>
              <a:rPr lang="en-GB" sz="1600" dirty="0" err="1">
                <a:latin typeface="Montserrat" charset="0"/>
                <a:ea typeface="Montserrat" charset="0"/>
                <a:cs typeface="Montserrat" charset="0"/>
              </a:rPr>
              <a:t>l'UE</a:t>
            </a:r>
            <a:r>
              <a:rPr lang="en-GB" sz="1600" dirty="0">
                <a:latin typeface="Montserrat" charset="0"/>
                <a:ea typeface="Montserrat" charset="0"/>
                <a:cs typeface="Montserrat" charset="0"/>
              </a:rPr>
              <a:t> et 30% des </a:t>
            </a:r>
            <a:r>
              <a:rPr lang="en-GB" sz="1600" dirty="0" err="1">
                <a:latin typeface="Montserrat" charset="0"/>
                <a:ea typeface="Montserrat" charset="0"/>
                <a:cs typeface="Montserrat" charset="0"/>
              </a:rPr>
              <a:t>nouvelles</a:t>
            </a:r>
            <a:r>
              <a:rPr lang="en-GB" sz="1600" dirty="0">
                <a:latin typeface="Montserrat" charset="0"/>
                <a:ea typeface="Montserrat" charset="0"/>
                <a:cs typeface="Montserrat" charset="0"/>
              </a:rPr>
              <a:t> </a:t>
            </a:r>
            <a:r>
              <a:rPr lang="en-GB" sz="1600" dirty="0" err="1" smtClean="0">
                <a:latin typeface="Montserrat" charset="0"/>
                <a:ea typeface="Montserrat" charset="0"/>
                <a:cs typeface="Montserrat" charset="0"/>
              </a:rPr>
              <a:t>entreprises</a:t>
            </a:r>
            <a:endParaRPr lang="en-GB" sz="1600" dirty="0" smtClean="0">
              <a:latin typeface="Montserrat" charset="0"/>
              <a:ea typeface="Montserrat" charset="0"/>
              <a:cs typeface="Montserrat" charset="0"/>
            </a:endParaRPr>
          </a:p>
          <a:p>
            <a:pPr marL="285750" indent="-285750">
              <a:buFont typeface="Arial" charset="0"/>
              <a:buChar char="•"/>
            </a:pPr>
            <a:r>
              <a:rPr lang="en-GB" sz="1600" dirty="0" smtClean="0">
                <a:latin typeface="Montserrat" charset="0"/>
                <a:ea typeface="Montserrat" charset="0"/>
                <a:cs typeface="Montserrat" charset="0"/>
              </a:rPr>
              <a:t>La </a:t>
            </a:r>
            <a:r>
              <a:rPr lang="en-GB" sz="1600" dirty="0" err="1">
                <a:latin typeface="Montserrat" charset="0"/>
                <a:ea typeface="Montserrat" charset="0"/>
                <a:cs typeface="Montserrat" charset="0"/>
              </a:rPr>
              <a:t>créativité</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féminine</a:t>
            </a:r>
            <a:r>
              <a:rPr lang="en-GB" sz="1600" dirty="0">
                <a:latin typeface="Montserrat" charset="0"/>
                <a:ea typeface="Montserrat" charset="0"/>
                <a:cs typeface="Montserrat" charset="0"/>
              </a:rPr>
              <a:t> et le </a:t>
            </a:r>
            <a:r>
              <a:rPr lang="en-GB" sz="1600" dirty="0" err="1">
                <a:latin typeface="Montserrat" charset="0"/>
                <a:ea typeface="Montserrat" charset="0"/>
                <a:cs typeface="Montserrat" charset="0"/>
              </a:rPr>
              <a:t>potentiel</a:t>
            </a:r>
            <a:r>
              <a:rPr lang="en-GB" sz="1600" dirty="0">
                <a:latin typeface="Montserrat" charset="0"/>
                <a:ea typeface="Montserrat" charset="0"/>
                <a:cs typeface="Montserrat" charset="0"/>
              </a:rPr>
              <a:t> entrepreneurial </a:t>
            </a:r>
            <a:r>
              <a:rPr lang="en-GB" sz="1600" dirty="0" err="1">
                <a:latin typeface="Montserrat" charset="0"/>
                <a:ea typeface="Montserrat" charset="0"/>
                <a:cs typeface="Montserrat" charset="0"/>
              </a:rPr>
              <a:t>sont</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une</a:t>
            </a:r>
            <a:r>
              <a:rPr lang="en-GB" sz="1600" dirty="0">
                <a:latin typeface="Montserrat" charset="0"/>
                <a:ea typeface="Montserrat" charset="0"/>
                <a:cs typeface="Montserrat" charset="0"/>
              </a:rPr>
              <a:t> source de </a:t>
            </a:r>
            <a:r>
              <a:rPr lang="en-GB" sz="1600" dirty="0" err="1">
                <a:latin typeface="Montserrat" charset="0"/>
                <a:ea typeface="Montserrat" charset="0"/>
                <a:cs typeface="Montserrat" charset="0"/>
              </a:rPr>
              <a:t>croissance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économique</a:t>
            </a:r>
            <a:r>
              <a:rPr lang="en-GB" sz="1600" dirty="0">
                <a:latin typeface="Montserrat" charset="0"/>
                <a:ea typeface="Montserrat" charset="0"/>
                <a:cs typeface="Montserrat" charset="0"/>
              </a:rPr>
              <a:t> et </a:t>
            </a:r>
            <a:r>
              <a:rPr lang="en-GB" sz="1600" dirty="0" err="1">
                <a:latin typeface="Montserrat" charset="0"/>
                <a:ea typeface="Montserrat" charset="0"/>
                <a:cs typeface="Montserrat" charset="0"/>
              </a:rPr>
              <a:t>d’emplois</a:t>
            </a:r>
            <a:r>
              <a:rPr lang="en-GB" sz="1600" dirty="0">
                <a:latin typeface="Montserrat" charset="0"/>
                <a:ea typeface="Montserrat" charset="0"/>
                <a:cs typeface="Montserrat" charset="0"/>
              </a:rPr>
              <a:t> sous-</a:t>
            </a:r>
            <a:r>
              <a:rPr lang="en-GB" sz="1600" dirty="0" err="1">
                <a:latin typeface="Montserrat" charset="0"/>
                <a:ea typeface="Montserrat" charset="0"/>
                <a:cs typeface="Montserrat" charset="0"/>
              </a:rPr>
              <a:t>exploitée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qu’il</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conviendrait</a:t>
            </a:r>
            <a:r>
              <a:rPr lang="en-GB" sz="1600" dirty="0">
                <a:latin typeface="Montserrat" charset="0"/>
                <a:ea typeface="Montserrat" charset="0"/>
                <a:cs typeface="Montserrat" charset="0"/>
              </a:rPr>
              <a:t> de </a:t>
            </a:r>
            <a:r>
              <a:rPr lang="en-GB" sz="1600" dirty="0" err="1">
                <a:latin typeface="Montserrat" charset="0"/>
                <a:ea typeface="Montserrat" charset="0"/>
                <a:cs typeface="Montserrat" charset="0"/>
              </a:rPr>
              <a:t>développer</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davantage</a:t>
            </a:r>
            <a:r>
              <a:rPr lang="en-GB" sz="1600" dirty="0" smtClean="0">
                <a:latin typeface="Montserrat" charset="0"/>
                <a:ea typeface="Montserrat" charset="0"/>
                <a:cs typeface="Montserrat" charset="0"/>
              </a:rPr>
              <a:t>.</a:t>
            </a:r>
          </a:p>
          <a:p>
            <a:endParaRPr lang="en-GB" sz="1600" dirty="0" smtClean="0">
              <a:latin typeface="Montserrat" charset="0"/>
              <a:ea typeface="Montserrat" charset="0"/>
              <a:cs typeface="Montserrat" charset="0"/>
            </a:endParaRPr>
          </a:p>
          <a:p>
            <a:r>
              <a:rPr lang="en-GB" sz="1600" dirty="0" err="1">
                <a:latin typeface="Montserrat" charset="0"/>
                <a:ea typeface="Montserrat" charset="0"/>
                <a:cs typeface="Montserrat" charset="0"/>
              </a:rPr>
              <a:t>Lors</a:t>
            </a:r>
            <a:r>
              <a:rPr lang="en-GB" sz="1600" dirty="0">
                <a:latin typeface="Montserrat" charset="0"/>
                <a:ea typeface="Montserrat" charset="0"/>
                <a:cs typeface="Montserrat" charset="0"/>
              </a:rPr>
              <a:t> de la </a:t>
            </a:r>
            <a:r>
              <a:rPr lang="en-GB" sz="1600" dirty="0" err="1">
                <a:latin typeface="Montserrat" charset="0"/>
                <a:ea typeface="Montserrat" charset="0"/>
                <a:cs typeface="Montserrat" charset="0"/>
              </a:rPr>
              <a:t>création</a:t>
            </a:r>
            <a:r>
              <a:rPr lang="en-GB" sz="1600" dirty="0">
                <a:latin typeface="Montserrat" charset="0"/>
                <a:ea typeface="Montserrat" charset="0"/>
                <a:cs typeface="Montserrat" charset="0"/>
              </a:rPr>
              <a:t> et de la </a:t>
            </a:r>
            <a:r>
              <a:rPr lang="en-GB" sz="1600" dirty="0" err="1">
                <a:latin typeface="Montserrat" charset="0"/>
                <a:ea typeface="Montserrat" charset="0"/>
                <a:cs typeface="Montserrat" charset="0"/>
              </a:rPr>
              <a:t>gestion</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d'une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entreprise</a:t>
            </a:r>
            <a:r>
              <a:rPr lang="en-GB" sz="1600" dirty="0">
                <a:latin typeface="Montserrat" charset="0"/>
                <a:ea typeface="Montserrat" charset="0"/>
                <a:cs typeface="Montserrat" charset="0"/>
              </a:rPr>
              <a:t>, les femmes </a:t>
            </a:r>
            <a:r>
              <a:rPr lang="en-GB" sz="1600" dirty="0" err="1">
                <a:latin typeface="Montserrat" charset="0"/>
                <a:ea typeface="Montserrat" charset="0"/>
                <a:cs typeface="Montserrat" charset="0"/>
              </a:rPr>
              <a:t>sont</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confrontées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à</a:t>
            </a:r>
            <a:r>
              <a:rPr lang="en-GB" sz="1600" dirty="0">
                <a:latin typeface="Montserrat" charset="0"/>
                <a:ea typeface="Montserrat" charset="0"/>
                <a:cs typeface="Montserrat" charset="0"/>
              </a:rPr>
              <a:t> des </a:t>
            </a:r>
            <a:r>
              <a:rPr lang="en-GB" sz="1600" dirty="0" err="1">
                <a:latin typeface="Montserrat" charset="0"/>
                <a:ea typeface="Montserrat" charset="0"/>
                <a:cs typeface="Montserrat" charset="0"/>
              </a:rPr>
              <a:t>défis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tels</a:t>
            </a:r>
            <a:r>
              <a:rPr lang="en-GB" sz="1600" dirty="0">
                <a:latin typeface="Montserrat" charset="0"/>
                <a:ea typeface="Montserrat" charset="0"/>
                <a:cs typeface="Montserrat" charset="0"/>
              </a:rPr>
              <a:t> que</a:t>
            </a:r>
            <a:r>
              <a:rPr lang="en-GB" sz="1600" dirty="0" smtClean="0">
                <a:latin typeface="Montserrat" charset="0"/>
                <a:ea typeface="Montserrat" charset="0"/>
                <a:cs typeface="Montserrat" charset="0"/>
              </a:rPr>
              <a:t>:</a:t>
            </a:r>
          </a:p>
          <a:p>
            <a:pPr marL="285750" indent="-285750">
              <a:buFont typeface="Arial" charset="0"/>
              <a:buChar char="•"/>
            </a:pPr>
            <a:r>
              <a:rPr lang="en-GB" sz="1600" dirty="0" err="1" smtClean="0">
                <a:latin typeface="Montserrat" charset="0"/>
                <a:ea typeface="Montserrat" charset="0"/>
                <a:cs typeface="Montserrat" charset="0"/>
              </a:rPr>
              <a:t>accès</a:t>
            </a:r>
            <a:r>
              <a:rPr lang="en-GB" sz="1600" dirty="0" smtClean="0">
                <a:latin typeface="Montserrat" charset="0"/>
                <a:ea typeface="Montserrat" charset="0"/>
                <a:cs typeface="Montserrat" charset="0"/>
              </a:rPr>
              <a:t> </a:t>
            </a:r>
            <a:r>
              <a:rPr lang="en-GB" sz="1600" dirty="0">
                <a:latin typeface="Montserrat" charset="0"/>
                <a:ea typeface="Montserrat" charset="0"/>
                <a:cs typeface="Montserrat" charset="0"/>
              </a:rPr>
              <a:t>au </a:t>
            </a:r>
            <a:r>
              <a:rPr lang="en-GB" sz="1600" dirty="0" err="1" smtClean="0">
                <a:latin typeface="Montserrat" charset="0"/>
                <a:ea typeface="Montserrat" charset="0"/>
                <a:cs typeface="Montserrat" charset="0"/>
              </a:rPr>
              <a:t>financement</a:t>
            </a:r>
            <a:endParaRPr lang="en-GB" sz="1600" dirty="0" smtClean="0">
              <a:latin typeface="Montserrat" charset="0"/>
              <a:ea typeface="Montserrat" charset="0"/>
              <a:cs typeface="Montserrat" charset="0"/>
            </a:endParaRPr>
          </a:p>
          <a:p>
            <a:pPr marL="285750" indent="-285750">
              <a:buFont typeface="Arial" charset="0"/>
              <a:buChar char="•"/>
            </a:pPr>
            <a:r>
              <a:rPr lang="en-GB" sz="1600" dirty="0" err="1" smtClean="0">
                <a:latin typeface="Montserrat" charset="0"/>
                <a:ea typeface="Montserrat" charset="0"/>
                <a:cs typeface="Montserrat" charset="0"/>
              </a:rPr>
              <a:t>accès</a:t>
            </a:r>
            <a:r>
              <a:rPr lang="en-GB" sz="1600" dirty="0" smtClean="0">
                <a:latin typeface="Montserrat" charset="0"/>
                <a:ea typeface="Montserrat" charset="0"/>
                <a:cs typeface="Montserrat" charset="0"/>
              </a:rPr>
              <a:t> </a:t>
            </a:r>
            <a:r>
              <a:rPr lang="en-GB" sz="1600" dirty="0" err="1">
                <a:latin typeface="Montserrat" charset="0"/>
                <a:ea typeface="Montserrat" charset="0"/>
                <a:cs typeface="Montserrat" charset="0"/>
              </a:rPr>
              <a:t>à</a:t>
            </a:r>
            <a:r>
              <a:rPr lang="en-GB" sz="1600" dirty="0">
                <a:latin typeface="Montserrat" charset="0"/>
                <a:ea typeface="Montserrat" charset="0"/>
                <a:cs typeface="Montserrat" charset="0"/>
              </a:rPr>
              <a:t> </a:t>
            </a:r>
            <a:r>
              <a:rPr lang="en-GB" sz="1600" dirty="0" err="1" smtClean="0">
                <a:latin typeface="Montserrat" charset="0"/>
                <a:ea typeface="Montserrat" charset="0"/>
                <a:cs typeface="Montserrat" charset="0"/>
              </a:rPr>
              <a:t>l'information</a:t>
            </a:r>
            <a:endParaRPr lang="en-GB" sz="1600" dirty="0" smtClean="0">
              <a:latin typeface="Montserrat" charset="0"/>
              <a:ea typeface="Montserrat" charset="0"/>
              <a:cs typeface="Montserrat" charset="0"/>
            </a:endParaRPr>
          </a:p>
          <a:p>
            <a:pPr marL="285750" indent="-285750">
              <a:buFont typeface="Arial" charset="0"/>
              <a:buChar char="•"/>
            </a:pPr>
            <a:r>
              <a:rPr lang="en-GB" sz="1600" dirty="0" err="1" smtClean="0">
                <a:latin typeface="Montserrat" charset="0"/>
                <a:ea typeface="Montserrat" charset="0"/>
                <a:cs typeface="Montserrat" charset="0"/>
              </a:rPr>
              <a:t>accès</a:t>
            </a:r>
            <a:r>
              <a:rPr lang="en-GB" sz="1600" dirty="0" smtClean="0">
                <a:latin typeface="Montserrat" charset="0"/>
                <a:ea typeface="Montserrat" charset="0"/>
                <a:cs typeface="Montserrat" charset="0"/>
              </a:rPr>
              <a:t> </a:t>
            </a:r>
            <a:r>
              <a:rPr lang="en-GB" sz="1600" dirty="0">
                <a:latin typeface="Montserrat" charset="0"/>
                <a:ea typeface="Montserrat" charset="0"/>
                <a:cs typeface="Montserrat" charset="0"/>
              </a:rPr>
              <a:t>aux </a:t>
            </a:r>
            <a:r>
              <a:rPr lang="en-GB" sz="1600" dirty="0" err="1">
                <a:latin typeface="Montserrat" charset="0"/>
                <a:ea typeface="Montserrat" charset="0"/>
                <a:cs typeface="Montserrat" charset="0"/>
              </a:rPr>
              <a:t>réseaux</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à</a:t>
            </a:r>
            <a:r>
              <a:rPr lang="en-GB" sz="1600" dirty="0">
                <a:latin typeface="Montserrat" charset="0"/>
                <a:ea typeface="Montserrat" charset="0"/>
                <a:cs typeface="Montserrat" charset="0"/>
              </a:rPr>
              <a:t> des fins </a:t>
            </a:r>
            <a:r>
              <a:rPr lang="en-GB" sz="1600" dirty="0" err="1" smtClean="0">
                <a:latin typeface="Montserrat" charset="0"/>
                <a:ea typeface="Montserrat" charset="0"/>
                <a:cs typeface="Montserrat" charset="0"/>
              </a:rPr>
              <a:t>professionnelles</a:t>
            </a:r>
            <a:endParaRPr lang="en-GB" sz="1600" dirty="0" smtClean="0">
              <a:latin typeface="Montserrat" charset="0"/>
              <a:ea typeface="Montserrat" charset="0"/>
              <a:cs typeface="Montserrat" charset="0"/>
            </a:endParaRPr>
          </a:p>
          <a:p>
            <a:pPr marL="285750" indent="-285750">
              <a:buFont typeface="Arial" charset="0"/>
              <a:buChar char="•"/>
            </a:pPr>
            <a:r>
              <a:rPr lang="en-GB" sz="1600" dirty="0" err="1" smtClean="0">
                <a:latin typeface="Montserrat" charset="0"/>
                <a:ea typeface="Montserrat" charset="0"/>
                <a:cs typeface="Montserrat" charset="0"/>
              </a:rPr>
              <a:t>concilier</a:t>
            </a:r>
            <a:r>
              <a:rPr lang="en-GB" sz="1600" dirty="0" smtClean="0">
                <a:latin typeface="Montserrat" charset="0"/>
                <a:ea typeface="Montserrat" charset="0"/>
                <a:cs typeface="Montserrat" charset="0"/>
              </a:rPr>
              <a:t> </a:t>
            </a:r>
            <a:r>
              <a:rPr lang="en-GB" sz="1600" dirty="0" err="1">
                <a:latin typeface="Montserrat" charset="0"/>
                <a:ea typeface="Montserrat" charset="0"/>
                <a:cs typeface="Montserrat" charset="0"/>
              </a:rPr>
              <a:t>entreprises</a:t>
            </a:r>
            <a:r>
              <a:rPr lang="en-GB" sz="1600" dirty="0">
                <a:latin typeface="Montserrat" charset="0"/>
                <a:ea typeface="Montserrat" charset="0"/>
                <a:cs typeface="Montserrat" charset="0"/>
              </a:rPr>
              <a:t> et </a:t>
            </a:r>
            <a:r>
              <a:rPr lang="en-GB" sz="1600" dirty="0" err="1">
                <a:latin typeface="Montserrat" charset="0"/>
                <a:ea typeface="Montserrat" charset="0"/>
                <a:cs typeface="Montserrat" charset="0"/>
              </a:rPr>
              <a:t>préoccupations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familiales</a:t>
            </a:r>
            <a:r>
              <a:rPr lang="en-GB" sz="1600" dirty="0">
                <a:latin typeface="Montserrat" charset="0"/>
                <a:ea typeface="Montserrat" charset="0"/>
                <a:cs typeface="Montserrat" charset="0"/>
              </a:rPr>
              <a:t>.</a:t>
            </a:r>
            <a:endParaRPr lang="en-GB" sz="1600" dirty="0">
              <a:latin typeface="Montserrat" charset="0"/>
              <a:ea typeface="Montserrat" charset="0"/>
              <a:cs typeface="Montserrat" charset="0"/>
            </a:endParaRPr>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en" dirty="0"/>
              <a:t>La </a:t>
            </a:r>
            <a:r>
              <a:rPr lang="en" dirty="0" err="1"/>
              <a:t>voie</a:t>
            </a:r>
            <a:r>
              <a:rPr lang="en" dirty="0"/>
              <a:t> </a:t>
            </a:r>
            <a:r>
              <a:rPr lang="en" dirty="0" err="1"/>
              <a:t>vers</a:t>
            </a:r>
            <a:r>
              <a:rPr lang="en" dirty="0"/>
              <a:t> un </a:t>
            </a:r>
            <a:r>
              <a:rPr lang="fr-FR" dirty="0" smtClean="0"/>
              <a:t/>
            </a:r>
            <a:br>
              <a:rPr lang="fr-FR" dirty="0" smtClean="0"/>
            </a:br>
            <a:r>
              <a:rPr lang="en" dirty="0" err="1" smtClean="0"/>
              <a:t>projet</a:t>
            </a:r>
            <a:r>
              <a:rPr lang="en" dirty="0" smtClean="0"/>
              <a:t> </a:t>
            </a:r>
            <a:r>
              <a:rPr lang="en" dirty="0"/>
              <a:t>de </a:t>
            </a:r>
            <a:r>
              <a:rPr lang="en" dirty="0" smtClean="0"/>
              <a:t>vie</a:t>
            </a:r>
            <a:r>
              <a:rPr lang="fr-FR" dirty="0"/>
              <a:t>: la </a:t>
            </a:r>
            <a:r>
              <a:rPr lang="fr-FR" dirty="0" smtClean="0"/>
              <a:t>grille</a:t>
            </a:r>
            <a:endParaRPr lang="en" dirty="0"/>
          </a:p>
        </p:txBody>
      </p:sp>
      <p:graphicFrame>
        <p:nvGraphicFramePr>
          <p:cNvPr id="2" name="Tabella 1"/>
          <p:cNvGraphicFramePr>
            <a:graphicFrameLocks noGrp="1"/>
          </p:cNvGraphicFramePr>
          <p:nvPr>
            <p:extLst>
              <p:ext uri="{D42A27DB-BD31-4B8C-83A1-F6EECF244321}">
                <p14:modId xmlns:p14="http://schemas.microsoft.com/office/powerpoint/2010/main" val="1343879991"/>
              </p:ext>
            </p:extLst>
          </p:nvPr>
        </p:nvGraphicFramePr>
        <p:xfrm>
          <a:off x="776988" y="1713890"/>
          <a:ext cx="4905549" cy="4606559"/>
        </p:xfrm>
        <a:graphic>
          <a:graphicData uri="http://schemas.openxmlformats.org/drawingml/2006/table">
            <a:tbl>
              <a:tblPr firstRow="1" firstCol="1" bandRow="1">
                <a:tableStyleId>{7257817E-EC5C-4880-A810-ED7F254FEA46}</a:tableStyleId>
              </a:tblPr>
              <a:tblGrid>
                <a:gridCol w="1204420"/>
                <a:gridCol w="419148"/>
                <a:gridCol w="420158"/>
                <a:gridCol w="419653"/>
                <a:gridCol w="420158"/>
                <a:gridCol w="488838"/>
                <a:gridCol w="1533174"/>
              </a:tblGrid>
              <a:tr h="339359">
                <a:tc>
                  <a:txBody>
                    <a:bodyPr/>
                    <a:lstStyle/>
                    <a:p>
                      <a:pPr algn="ctr">
                        <a:spcAft>
                          <a:spcPts val="0"/>
                        </a:spcAft>
                      </a:pPr>
                      <a:r>
                        <a:rPr lang="en-GB" sz="1100" dirty="0" smtClean="0">
                          <a:effectLst/>
                        </a:rPr>
                        <a:t>Service</a:t>
                      </a:r>
                      <a:endParaRPr lang="en-GB" sz="1100" dirty="0" smtClean="0">
                        <a:effectLst/>
                      </a:endParaRPr>
                    </a:p>
                  </a:txBody>
                  <a:tcPr marL="54540" marR="54540" marT="0" marB="0" anchor="ctr">
                    <a:solidFill>
                      <a:srgbClr val="CCECFF"/>
                    </a:solidFill>
                  </a:tcPr>
                </a:tc>
                <a:tc>
                  <a:txBody>
                    <a:bodyPr/>
                    <a:lstStyle/>
                    <a:p>
                      <a:pPr algn="ctr">
                        <a:spcAft>
                          <a:spcPts val="0"/>
                        </a:spcAft>
                      </a:pPr>
                      <a:r>
                        <a:rPr lang="en-GB" sz="1100" dirty="0">
                          <a:effectLst/>
                        </a:rPr>
                        <a:t>1</a:t>
                      </a:r>
                      <a:endParaRPr lang="en-GB" sz="1000" dirty="0">
                        <a:solidFill>
                          <a:srgbClr val="000000"/>
                        </a:solidFill>
                        <a:effectLst/>
                        <a:latin typeface="Calibri"/>
                        <a:ea typeface="Calibri"/>
                        <a:cs typeface="Times New Roman"/>
                      </a:endParaRPr>
                    </a:p>
                  </a:txBody>
                  <a:tcPr marL="54540" marR="54540" marT="0" marB="0" anchor="ctr">
                    <a:solidFill>
                      <a:srgbClr val="99CCFF"/>
                    </a:solidFill>
                  </a:tcPr>
                </a:tc>
                <a:tc>
                  <a:txBody>
                    <a:bodyPr/>
                    <a:lstStyle/>
                    <a:p>
                      <a:pPr algn="ctr">
                        <a:spcAft>
                          <a:spcPts val="0"/>
                        </a:spcAft>
                      </a:pPr>
                      <a:r>
                        <a:rPr lang="en-GB" sz="1100" dirty="0">
                          <a:effectLst/>
                        </a:rPr>
                        <a:t>2</a:t>
                      </a:r>
                      <a:endParaRPr lang="en-GB" sz="1000" dirty="0">
                        <a:solidFill>
                          <a:srgbClr val="000000"/>
                        </a:solidFill>
                        <a:effectLst/>
                        <a:latin typeface="Calibri"/>
                        <a:ea typeface="Calibri"/>
                        <a:cs typeface="Times New Roman"/>
                      </a:endParaRPr>
                    </a:p>
                  </a:txBody>
                  <a:tcPr marL="54540" marR="54540" marT="0" marB="0" anchor="ctr">
                    <a:solidFill>
                      <a:srgbClr val="66CCFF"/>
                    </a:solidFill>
                  </a:tcPr>
                </a:tc>
                <a:tc>
                  <a:txBody>
                    <a:bodyPr/>
                    <a:lstStyle/>
                    <a:p>
                      <a:pPr algn="ctr">
                        <a:spcAft>
                          <a:spcPts val="0"/>
                        </a:spcAft>
                      </a:pPr>
                      <a:r>
                        <a:rPr lang="en-GB" sz="1100" dirty="0">
                          <a:effectLst/>
                        </a:rPr>
                        <a:t>3</a:t>
                      </a:r>
                      <a:endParaRPr lang="en-GB" sz="1000" dirty="0">
                        <a:solidFill>
                          <a:srgbClr val="000000"/>
                        </a:solidFill>
                        <a:effectLst/>
                        <a:latin typeface="Calibri"/>
                        <a:ea typeface="Calibri"/>
                        <a:cs typeface="Times New Roman"/>
                      </a:endParaRPr>
                    </a:p>
                  </a:txBody>
                  <a:tcPr marL="54540" marR="54540" marT="0" marB="0" anchor="ctr">
                    <a:solidFill>
                      <a:srgbClr val="3399FF"/>
                    </a:solidFill>
                  </a:tcPr>
                </a:tc>
                <a:tc>
                  <a:txBody>
                    <a:bodyPr/>
                    <a:lstStyle/>
                    <a:p>
                      <a:pPr algn="ctr">
                        <a:spcAft>
                          <a:spcPts val="0"/>
                        </a:spcAft>
                      </a:pPr>
                      <a:r>
                        <a:rPr lang="en-GB" sz="1100" dirty="0">
                          <a:effectLst/>
                        </a:rPr>
                        <a:t>4</a:t>
                      </a:r>
                      <a:endParaRPr lang="en-GB" sz="1000" dirty="0">
                        <a:solidFill>
                          <a:srgbClr val="000000"/>
                        </a:solidFill>
                        <a:effectLst/>
                        <a:latin typeface="Calibri"/>
                        <a:ea typeface="Calibri"/>
                        <a:cs typeface="Times New Roman"/>
                      </a:endParaRPr>
                    </a:p>
                  </a:txBody>
                  <a:tcPr marL="54540" marR="54540" marT="0" marB="0" anchor="ctr">
                    <a:solidFill>
                      <a:srgbClr val="0066FF"/>
                    </a:solidFill>
                  </a:tcPr>
                </a:tc>
                <a:tc>
                  <a:txBody>
                    <a:bodyPr/>
                    <a:lstStyle/>
                    <a:p>
                      <a:pPr algn="ctr">
                        <a:spcAft>
                          <a:spcPts val="0"/>
                        </a:spcAft>
                      </a:pPr>
                      <a:r>
                        <a:rPr lang="en-GB" sz="1100" dirty="0">
                          <a:effectLst/>
                        </a:rPr>
                        <a:t>5</a:t>
                      </a:r>
                      <a:endParaRPr lang="en-GB" sz="1000" dirty="0">
                        <a:solidFill>
                          <a:srgbClr val="000000"/>
                        </a:solidFill>
                        <a:effectLst/>
                        <a:latin typeface="Calibri"/>
                        <a:ea typeface="Calibri"/>
                        <a:cs typeface="Times New Roman"/>
                      </a:endParaRPr>
                    </a:p>
                  </a:txBody>
                  <a:tcPr marL="54540" marR="54540" marT="0" marB="0" anchor="ctr">
                    <a:solidFill>
                      <a:srgbClr val="3333FF"/>
                    </a:solidFill>
                  </a:tcPr>
                </a:tc>
                <a:tc>
                  <a:txBody>
                    <a:bodyPr/>
                    <a:lstStyle/>
                    <a:p>
                      <a:pPr algn="ctr">
                        <a:spcAft>
                          <a:spcPts val="0"/>
                        </a:spcAft>
                      </a:pPr>
                      <a:r>
                        <a:rPr lang="en-GB" sz="1100" dirty="0" smtClean="0">
                          <a:effectLst/>
                        </a:rPr>
                        <a:t>Propositions </a:t>
                      </a:r>
                      <a:r>
                        <a:rPr lang="en-GB" sz="1100" dirty="0" err="1" smtClean="0">
                          <a:effectLst/>
                        </a:rPr>
                        <a:t>d'amélioration</a:t>
                      </a:r>
                      <a:endParaRPr lang="en-GB" sz="1000" dirty="0">
                        <a:solidFill>
                          <a:srgbClr val="000000"/>
                        </a:solidFill>
                        <a:effectLst/>
                        <a:latin typeface="Calibri"/>
                        <a:ea typeface="Calibri"/>
                        <a:cs typeface="Times New Roman"/>
                      </a:endParaRPr>
                    </a:p>
                  </a:txBody>
                  <a:tcPr marL="54540" marR="54540" marT="0" marB="0" anchor="ctr">
                    <a:solidFill>
                      <a:srgbClr val="CCECFF"/>
                    </a:solidFill>
                  </a:tcPr>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r>
            </a:tbl>
          </a:graphicData>
        </a:graphic>
      </p:graphicFrame>
      <p:sp>
        <p:nvSpPr>
          <p:cNvPr id="3" name="Rettangolo 2"/>
          <p:cNvSpPr/>
          <p:nvPr/>
        </p:nvSpPr>
        <p:spPr>
          <a:xfrm>
            <a:off x="5893266" y="1716394"/>
            <a:ext cx="2475644" cy="1169551"/>
          </a:xfrm>
          <a:prstGeom prst="rect">
            <a:avLst/>
          </a:prstGeom>
        </p:spPr>
        <p:txBody>
          <a:bodyPr wrap="square">
            <a:spAutoFit/>
          </a:bodyPr>
          <a:lstStyle/>
          <a:p>
            <a:r>
              <a:rPr lang="en-GB" dirty="0" smtClean="0"/>
              <a:t>1 </a:t>
            </a:r>
            <a:r>
              <a:rPr lang="en-GB" dirty="0"/>
              <a:t>= </a:t>
            </a:r>
            <a:r>
              <a:rPr lang="en-GB" dirty="0" err="1"/>
              <a:t>totalement</a:t>
            </a:r>
            <a:r>
              <a:rPr lang="en-GB" dirty="0"/>
              <a:t> </a:t>
            </a:r>
            <a:r>
              <a:rPr lang="en-GB" dirty="0" err="1" smtClean="0"/>
              <a:t>insuffisant</a:t>
            </a:r>
            <a:endParaRPr lang="en-GB" dirty="0" smtClean="0"/>
          </a:p>
          <a:p>
            <a:r>
              <a:rPr lang="en-GB" dirty="0" smtClean="0"/>
              <a:t>2 </a:t>
            </a:r>
            <a:r>
              <a:rPr lang="en-GB" dirty="0"/>
              <a:t>= </a:t>
            </a:r>
            <a:r>
              <a:rPr lang="en-GB" dirty="0" err="1" smtClean="0"/>
              <a:t>insuffisant</a:t>
            </a:r>
            <a:endParaRPr lang="en-GB" dirty="0" smtClean="0"/>
          </a:p>
          <a:p>
            <a:r>
              <a:rPr lang="en-GB" dirty="0" smtClean="0"/>
              <a:t>3 </a:t>
            </a:r>
            <a:r>
              <a:rPr lang="en-GB" dirty="0"/>
              <a:t>= acceptable (standard</a:t>
            </a:r>
            <a:r>
              <a:rPr lang="en-GB" dirty="0" smtClean="0"/>
              <a:t>)</a:t>
            </a:r>
          </a:p>
          <a:p>
            <a:r>
              <a:rPr lang="en-GB" dirty="0" smtClean="0"/>
              <a:t>4 </a:t>
            </a:r>
            <a:r>
              <a:rPr lang="en-GB" dirty="0"/>
              <a:t>= bon et </a:t>
            </a:r>
            <a:r>
              <a:rPr lang="en-GB" dirty="0" err="1" smtClean="0"/>
              <a:t>approprié</a:t>
            </a:r>
            <a:endParaRPr lang="en-GB" dirty="0" smtClean="0"/>
          </a:p>
          <a:p>
            <a:r>
              <a:rPr lang="en-GB" dirty="0" smtClean="0"/>
              <a:t>5 </a:t>
            </a:r>
            <a:r>
              <a:rPr lang="en-GB" dirty="0"/>
              <a:t>= </a:t>
            </a:r>
            <a:r>
              <a:rPr lang="en-GB" dirty="0" err="1"/>
              <a:t>très</a:t>
            </a:r>
            <a:r>
              <a:rPr lang="en-GB" dirty="0"/>
              <a:t> </a:t>
            </a:r>
            <a:r>
              <a:rPr lang="en-GB" dirty="0" err="1"/>
              <a:t>bien</a:t>
            </a:r>
            <a:r>
              <a:rPr lang="en-GB" dirty="0"/>
              <a:t> - excellent</a:t>
            </a:r>
            <a:endParaRPr lang="en-GB" dirty="0"/>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6" name="Shape 263"/>
          <p:cNvSpPr txBox="1">
            <a:spLocks/>
          </p:cNvSpPr>
          <p:nvPr/>
        </p:nvSpPr>
        <p:spPr>
          <a:xfrm>
            <a:off x="751322" y="18372"/>
            <a:ext cx="7761600" cy="12921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en" dirty="0"/>
              <a:t>La </a:t>
            </a:r>
            <a:r>
              <a:rPr lang="en" dirty="0" err="1"/>
              <a:t>voie</a:t>
            </a:r>
            <a:r>
              <a:rPr lang="en" dirty="0"/>
              <a:t> </a:t>
            </a:r>
            <a:r>
              <a:rPr lang="en" dirty="0" err="1"/>
              <a:t>vers</a:t>
            </a:r>
            <a:r>
              <a:rPr lang="en" dirty="0"/>
              <a:t> un </a:t>
            </a:r>
            <a:r>
              <a:rPr lang="en" dirty="0" err="1" smtClean="0"/>
              <a:t>projet</a:t>
            </a:r>
            <a:r>
              <a:rPr lang="en" dirty="0" smtClean="0"/>
              <a:t> </a:t>
            </a:r>
            <a:r>
              <a:rPr lang="en" dirty="0"/>
              <a:t>de vie</a:t>
            </a:r>
            <a:r>
              <a:rPr lang="fr-FR" dirty="0"/>
              <a:t>: </a:t>
            </a:r>
            <a:endParaRPr lang="fr-FR" dirty="0" smtClean="0"/>
          </a:p>
          <a:p>
            <a:r>
              <a:rPr lang="fr-FR" dirty="0" smtClean="0"/>
              <a:t>Matrice</a:t>
            </a:r>
            <a:endParaRPr lang="en" dirty="0"/>
          </a:p>
        </p:txBody>
      </p:sp>
      <p:graphicFrame>
        <p:nvGraphicFramePr>
          <p:cNvPr id="7" name="Diagramma 6"/>
          <p:cNvGraphicFramePr/>
          <p:nvPr>
            <p:extLst>
              <p:ext uri="{D42A27DB-BD31-4B8C-83A1-F6EECF244321}">
                <p14:modId xmlns:p14="http://schemas.microsoft.com/office/powerpoint/2010/main" val="830936829"/>
              </p:ext>
            </p:extLst>
          </p:nvPr>
        </p:nvGraphicFramePr>
        <p:xfrm>
          <a:off x="549986" y="1929468"/>
          <a:ext cx="4819694" cy="4359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p:cNvGraphicFramePr/>
          <p:nvPr>
            <p:extLst>
              <p:ext uri="{D42A27DB-BD31-4B8C-83A1-F6EECF244321}">
                <p14:modId xmlns:p14="http://schemas.microsoft.com/office/powerpoint/2010/main" val="111575796"/>
              </p:ext>
            </p:extLst>
          </p:nvPr>
        </p:nvGraphicFramePr>
        <p:xfrm>
          <a:off x="4815281" y="1635853"/>
          <a:ext cx="4259203" cy="1308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293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fr-FR" sz="12000" smtClean="0">
                <a:solidFill>
                  <a:srgbClr val="FFFFFF"/>
                </a:solidFill>
              </a:rPr>
              <a:t>Merci</a:t>
            </a:r>
            <a:r>
              <a:rPr lang="en" sz="12000" smtClean="0">
                <a:solidFill>
                  <a:srgbClr val="FFFFFF"/>
                </a:solidFill>
              </a:rPr>
              <a:t>!</a:t>
            </a:r>
            <a:endParaRPr lang="en" sz="12000" dirty="0">
              <a:solidFill>
                <a:srgbClr val="FFFFFF"/>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extLst>
      <p:ext uri="{BB962C8B-B14F-4D97-AF65-F5344CB8AC3E}">
        <p14:creationId xmlns:p14="http://schemas.microsoft.com/office/powerpoint/2010/main" val="119795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fr-FR" dirty="0" smtClean="0"/>
              <a:t>Phases </a:t>
            </a:r>
            <a:r>
              <a:rPr lang="fr-FR" dirty="0"/>
              <a:t>de transition</a:t>
            </a:r>
            <a:endParaRPr lang="en" dirty="0"/>
          </a:p>
        </p:txBody>
      </p:sp>
      <p:grpSp>
        <p:nvGrpSpPr>
          <p:cNvPr id="117" name="Shape 117"/>
          <p:cNvGrpSpPr/>
          <p:nvPr/>
        </p:nvGrpSpPr>
        <p:grpSpPr>
          <a:xfrm>
            <a:off x="5433020" y="1872641"/>
            <a:ext cx="3098584" cy="3034151"/>
            <a:chOff x="3782700" y="1538287"/>
            <a:chExt cx="1578600" cy="1578600"/>
          </a:xfrm>
        </p:grpSpPr>
        <p:sp>
          <p:nvSpPr>
            <p:cNvPr id="118" name="Shape 118"/>
            <p:cNvSpPr/>
            <p:nvPr/>
          </p:nvSpPr>
          <p:spPr>
            <a:xfrm>
              <a:off x="3782700" y="27574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rot="-5400000">
              <a:off x="5001900" y="27574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3782700" y="15382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10800000">
              <a:off x="5001900" y="15382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grpSp>
      <p:pic>
        <p:nvPicPr>
          <p:cNvPr id="1026" name="Picture 2" descr="Risultati immagini per free images about life trans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8" y="1872641"/>
            <a:ext cx="5345135" cy="3563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Transition Plan Transform Evolve Workflow Diagram 3d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967" y="2298539"/>
            <a:ext cx="2324909" cy="2195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fr-FR" dirty="0" smtClean="0"/>
              <a:t>Valeurs </a:t>
            </a:r>
            <a:r>
              <a:rPr lang="fr-FR" dirty="0"/>
              <a:t>de base et connaissances</a:t>
            </a:r>
            <a:endParaRPr lang="en" dirty="0"/>
          </a:p>
        </p:txBody>
      </p:sp>
      <p:sp>
        <p:nvSpPr>
          <p:cNvPr id="2" name="TextBox 1"/>
          <p:cNvSpPr txBox="1"/>
          <p:nvPr/>
        </p:nvSpPr>
        <p:spPr>
          <a:xfrm>
            <a:off x="880844" y="2440797"/>
            <a:ext cx="7239699" cy="3785652"/>
          </a:xfrm>
          <a:prstGeom prst="rect">
            <a:avLst/>
          </a:prstGeom>
          <a:noFill/>
        </p:spPr>
        <p:txBody>
          <a:bodyPr wrap="square" rtlCol="0" anchor="ctr">
            <a:spAutoFit/>
          </a:bodyPr>
          <a:lstStyle/>
          <a:p>
            <a:pPr algn="ct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L'expérience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montre</a:t>
            </a:r>
            <a:r>
              <a:rPr lang="en-GB" sz="1600" dirty="0">
                <a:latin typeface="Montserrat" charset="0"/>
                <a:ea typeface="Montserrat" charset="0"/>
                <a:cs typeface="Montserrat" charset="0"/>
              </a:rPr>
              <a:t> que les </a:t>
            </a:r>
            <a:r>
              <a:rPr lang="en-GB" sz="1600" dirty="0" err="1">
                <a:latin typeface="Montserrat" charset="0"/>
                <a:ea typeface="Montserrat" charset="0"/>
                <a:cs typeface="Montserrat" charset="0"/>
              </a:rPr>
              <a:t>politiques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d'intégration</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fonctionnent</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mieux</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lorsqu'elles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sont</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conçues</a:t>
            </a:r>
            <a:r>
              <a:rPr lang="en-GB" sz="1600" dirty="0">
                <a:latin typeface="Montserrat" charset="0"/>
                <a:ea typeface="Montserrat" charset="0"/>
                <a:cs typeface="Montserrat" charset="0"/>
              </a:rPr>
              <a:t> pour </a:t>
            </a:r>
            <a:r>
              <a:rPr lang="en-GB" sz="1600" dirty="0" err="1">
                <a:latin typeface="Montserrat" charset="0"/>
                <a:ea typeface="Montserrat" charset="0"/>
                <a:cs typeface="Montserrat" charset="0"/>
              </a:rPr>
              <a:t>garantir</a:t>
            </a:r>
            <a:r>
              <a:rPr lang="en-GB" sz="1600" dirty="0">
                <a:latin typeface="Montserrat" charset="0"/>
                <a:ea typeface="Montserrat" charset="0"/>
                <a:cs typeface="Montserrat" charset="0"/>
              </a:rPr>
              <a:t> des </a:t>
            </a:r>
            <a:r>
              <a:rPr lang="en-GB" sz="1600" dirty="0" err="1">
                <a:latin typeface="Montserrat" charset="0"/>
                <a:ea typeface="Montserrat" charset="0"/>
                <a:cs typeface="Montserrat" charset="0"/>
              </a:rPr>
              <a:t>systèmes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cohérents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facilitant</a:t>
            </a:r>
            <a:r>
              <a:rPr lang="en-GB" sz="1600" dirty="0">
                <a:latin typeface="Montserrat" charset="0"/>
                <a:ea typeface="Montserrat" charset="0"/>
                <a:cs typeface="Montserrat" charset="0"/>
              </a:rPr>
              <a:t> la participation et </a:t>
            </a:r>
            <a:r>
              <a:rPr lang="en-GB" sz="1600" dirty="0" err="1">
                <a:latin typeface="Montserrat" charset="0"/>
                <a:ea typeface="Montserrat" charset="0"/>
                <a:cs typeface="Montserrat" charset="0"/>
              </a:rPr>
              <a:t>l'autonomisation</a:t>
            </a:r>
            <a:r>
              <a:rPr lang="en-GB" sz="1600" dirty="0">
                <a:latin typeface="Montserrat" charset="0"/>
                <a:ea typeface="Montserrat" charset="0"/>
                <a:cs typeface="Montserrat" charset="0"/>
              </a:rPr>
              <a:t> de </a:t>
            </a:r>
            <a:r>
              <a:rPr lang="en-GB" sz="1600" dirty="0" err="1">
                <a:latin typeface="Montserrat" charset="0"/>
                <a:ea typeface="Montserrat" charset="0"/>
                <a:cs typeface="Montserrat" charset="0"/>
              </a:rPr>
              <a:t>tous</a:t>
            </a:r>
            <a:r>
              <a:rPr lang="en-GB" sz="1600" dirty="0">
                <a:latin typeface="Montserrat" charset="0"/>
                <a:ea typeface="Montserrat" charset="0"/>
                <a:cs typeface="Montserrat" charset="0"/>
              </a:rPr>
              <a:t> les </a:t>
            </a:r>
            <a:r>
              <a:rPr lang="en-GB" sz="1600" dirty="0" err="1">
                <a:latin typeface="Montserrat" charset="0"/>
                <a:ea typeface="Montserrat" charset="0"/>
                <a:cs typeface="Montserrat" charset="0"/>
              </a:rPr>
              <a:t>membres</a:t>
            </a:r>
            <a:r>
              <a:rPr lang="en-GB" sz="1600" dirty="0">
                <a:latin typeface="Montserrat" charset="0"/>
                <a:ea typeface="Montserrat" charset="0"/>
                <a:cs typeface="Montserrat" charset="0"/>
              </a:rPr>
              <a:t> de la </a:t>
            </a:r>
            <a:r>
              <a:rPr lang="en-GB" sz="1600" dirty="0" err="1">
                <a:latin typeface="Montserrat" charset="0"/>
                <a:ea typeface="Montserrat" charset="0"/>
                <a:cs typeface="Montserrat" charset="0"/>
              </a:rPr>
              <a:t>société</a:t>
            </a:r>
            <a:r>
              <a:rPr lang="en-GB" sz="1600" dirty="0">
                <a:latin typeface="Montserrat" charset="0"/>
                <a:ea typeface="Montserrat" charset="0"/>
                <a:cs typeface="Montserrat" charset="0"/>
              </a:rPr>
              <a:t> - </a:t>
            </a:r>
            <a:r>
              <a:rPr lang="en-GB" sz="1600" dirty="0" err="1">
                <a:latin typeface="Montserrat" charset="0"/>
                <a:ea typeface="Montserrat" charset="0"/>
                <a:cs typeface="Montserrat" charset="0"/>
              </a:rPr>
              <a:t>ressortissants</a:t>
            </a:r>
            <a:r>
              <a:rPr lang="en-GB" sz="1600" dirty="0">
                <a:latin typeface="Montserrat" charset="0"/>
                <a:ea typeface="Montserrat" charset="0"/>
                <a:cs typeface="Montserrat" charset="0"/>
              </a:rPr>
              <a:t> de pays tiers et </a:t>
            </a:r>
            <a:r>
              <a:rPr lang="en-GB" sz="1600" dirty="0" err="1">
                <a:latin typeface="Montserrat" charset="0"/>
                <a:ea typeface="Montserrat" charset="0"/>
                <a:cs typeface="Montserrat" charset="0"/>
              </a:rPr>
              <a:t>communautés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dans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lesquelles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ils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s'installent</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Cela</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signifie</a:t>
            </a:r>
            <a:r>
              <a:rPr lang="en-GB" sz="1600" dirty="0">
                <a:latin typeface="Montserrat" charset="0"/>
                <a:ea typeface="Montserrat" charset="0"/>
                <a:cs typeface="Montserrat" charset="0"/>
              </a:rPr>
              <a:t> que </a:t>
            </a:r>
            <a:r>
              <a:rPr lang="en-GB" sz="1600" dirty="0" err="1">
                <a:latin typeface="Montserrat" charset="0"/>
                <a:ea typeface="Montserrat" charset="0"/>
                <a:cs typeface="Montserrat" charset="0"/>
              </a:rPr>
              <a:t>l'intégration</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doit</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aller</a:t>
            </a:r>
            <a:r>
              <a:rPr lang="en-GB" sz="1600" dirty="0">
                <a:latin typeface="Montserrat" charset="0"/>
                <a:ea typeface="Montserrat" charset="0"/>
                <a:cs typeface="Montserrat" charset="0"/>
              </a:rPr>
              <a:t> au-</a:t>
            </a:r>
            <a:r>
              <a:rPr lang="en-GB" sz="1600" dirty="0" err="1">
                <a:latin typeface="Montserrat" charset="0"/>
                <a:ea typeface="Montserrat" charset="0"/>
                <a:cs typeface="Montserrat" charset="0"/>
              </a:rPr>
              <a:t>delà</a:t>
            </a:r>
            <a:r>
              <a:rPr lang="en-GB" sz="1600" dirty="0">
                <a:latin typeface="Montserrat" charset="0"/>
                <a:ea typeface="Montserrat" charset="0"/>
                <a:cs typeface="Montserrat" charset="0"/>
              </a:rPr>
              <a:t> de la participation au </a:t>
            </a:r>
            <a:r>
              <a:rPr lang="en-GB" sz="1600" dirty="0" err="1">
                <a:latin typeface="Montserrat" charset="0"/>
                <a:ea typeface="Montserrat" charset="0"/>
                <a:cs typeface="Montserrat" charset="0"/>
              </a:rPr>
              <a:t>marché</a:t>
            </a:r>
            <a:r>
              <a:rPr lang="en-GB" sz="1600" dirty="0">
                <a:latin typeface="Montserrat" charset="0"/>
                <a:ea typeface="Montserrat" charset="0"/>
                <a:cs typeface="Montserrat" charset="0"/>
              </a:rPr>
              <a:t> du travail et de la </a:t>
            </a:r>
            <a:r>
              <a:rPr lang="en-GB" sz="1600" dirty="0" err="1">
                <a:latin typeface="Montserrat" charset="0"/>
                <a:ea typeface="Montserrat" charset="0"/>
                <a:cs typeface="Montserrat" charset="0"/>
              </a:rPr>
              <a:t>maîtrise</a:t>
            </a:r>
            <a:r>
              <a:rPr lang="en-GB" sz="1600" dirty="0">
                <a:latin typeface="Montserrat" charset="0"/>
                <a:ea typeface="Montserrat" charset="0"/>
                <a:cs typeface="Montserrat" charset="0"/>
              </a:rPr>
              <a:t> de la langue du pays </a:t>
            </a:r>
            <a:r>
              <a:rPr lang="en-GB" sz="1600" dirty="0" err="1">
                <a:latin typeface="Montserrat" charset="0"/>
                <a:ea typeface="Montserrat" charset="0"/>
                <a:cs typeface="Montserrat" charset="0"/>
              </a:rPr>
              <a:t>d'accueil</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l'intégration</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est</a:t>
            </a:r>
            <a:r>
              <a:rPr lang="en-GB" sz="1600" dirty="0">
                <a:latin typeface="Montserrat" charset="0"/>
                <a:ea typeface="Montserrat" charset="0"/>
                <a:cs typeface="Montserrat" charset="0"/>
              </a:rPr>
              <a:t> plus </a:t>
            </a:r>
            <a:r>
              <a:rPr lang="en-GB" sz="1600" dirty="0" err="1">
                <a:latin typeface="Montserrat" charset="0"/>
                <a:ea typeface="Montserrat" charset="0"/>
                <a:cs typeface="Montserrat" charset="0"/>
              </a:rPr>
              <a:t>efficace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lorsqu'elle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est</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ancrée</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dans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ce</a:t>
            </a:r>
            <a:r>
              <a:rPr lang="en-GB" sz="1600" dirty="0">
                <a:latin typeface="Montserrat" charset="0"/>
                <a:ea typeface="Montserrat" charset="0"/>
                <a:cs typeface="Montserrat" charset="0"/>
              </a:rPr>
              <a:t> que </a:t>
            </a:r>
            <a:r>
              <a:rPr lang="en-GB" sz="1600" dirty="0" err="1">
                <a:latin typeface="Montserrat" charset="0"/>
                <a:ea typeface="Montserrat" charset="0"/>
                <a:cs typeface="Montserrat" charset="0"/>
              </a:rPr>
              <a:t>signifie</a:t>
            </a:r>
            <a:r>
              <a:rPr lang="en-GB" sz="1600" dirty="0">
                <a:latin typeface="Montserrat" charset="0"/>
                <a:ea typeface="Montserrat" charset="0"/>
                <a:cs typeface="Montserrat" charset="0"/>
              </a:rPr>
              <a:t> vivre </a:t>
            </a:r>
            <a:r>
              <a:rPr lang="en-GB" sz="1600" dirty="0" err="1">
                <a:latin typeface="Montserrat" charset="0"/>
                <a:ea typeface="Montserrat" charset="0"/>
                <a:cs typeface="Montserrat" charset="0"/>
              </a:rPr>
              <a:t>dans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différentes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sociétés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européennes</a:t>
            </a:r>
            <a:r>
              <a:rPr lang="en-GB" sz="1600" dirty="0">
                <a:latin typeface="Montserrat" charset="0"/>
                <a:ea typeface="Montserrat" charset="0"/>
                <a:cs typeface="Montserrat" charset="0"/>
              </a:rPr>
              <a:t>.</a:t>
            </a:r>
            <a:r>
              <a:rPr lang="en-GB" sz="1600" i="1" dirty="0" smtClean="0">
                <a:latin typeface="Montserrat" charset="0"/>
                <a:ea typeface="Montserrat" charset="0"/>
                <a:cs typeface="Montserrat" charset="0"/>
              </a:rPr>
              <a:t> </a:t>
            </a:r>
            <a:r>
              <a:rPr lang="en-GB" sz="1600" dirty="0" smtClean="0">
                <a:latin typeface="Montserrat" charset="0"/>
                <a:ea typeface="Montserrat" charset="0"/>
                <a:cs typeface="Montserrat" charset="0"/>
              </a:rPr>
              <a:t>[…]</a:t>
            </a:r>
          </a:p>
          <a:p>
            <a:pPr algn="ctr"/>
            <a:endParaRPr lang="en-GB" sz="1600" dirty="0" smtClean="0">
              <a:latin typeface="Montserrat" charset="0"/>
              <a:ea typeface="Montserrat" charset="0"/>
              <a:cs typeface="Montserrat" charset="0"/>
            </a:endParaRPr>
          </a:p>
          <a:p>
            <a:pPr algn="ctr"/>
            <a:r>
              <a:rPr lang="en-GB" sz="1600" dirty="0" smtClean="0">
                <a:latin typeface="Montserrat" charset="0"/>
                <a:ea typeface="Montserrat" charset="0"/>
                <a:cs typeface="Montserrat" charset="0"/>
              </a:rPr>
              <a:t>[..] </a:t>
            </a:r>
            <a:r>
              <a:rPr lang="en-GB" sz="1600" i="1" dirty="0" err="1">
                <a:latin typeface="Montserrat" charset="0"/>
                <a:ea typeface="Montserrat" charset="0"/>
                <a:cs typeface="Montserrat" charset="0"/>
              </a:rPr>
              <a:t>Une</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intégration</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réussie</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est</a:t>
            </a:r>
            <a:r>
              <a:rPr lang="en-GB" sz="1600" i="1" dirty="0">
                <a:latin typeface="Montserrat" charset="0"/>
                <a:ea typeface="Montserrat" charset="0"/>
                <a:cs typeface="Montserrat" charset="0"/>
              </a:rPr>
              <a:t> un </a:t>
            </a:r>
            <a:r>
              <a:rPr lang="en-GB" sz="1600" i="1" dirty="0" err="1">
                <a:latin typeface="Montserrat" charset="0"/>
                <a:ea typeface="Montserrat" charset="0"/>
                <a:cs typeface="Montserrat" charset="0"/>
              </a:rPr>
              <a:t>processus</a:t>
            </a:r>
            <a:r>
              <a:rPr lang="en-GB" sz="1600" i="1" dirty="0">
                <a:latin typeface="Montserrat" charset="0"/>
                <a:ea typeface="Montserrat" charset="0"/>
                <a:cs typeface="Montserrat" charset="0"/>
              </a:rPr>
              <a:t> qui se </a:t>
            </a:r>
            <a:r>
              <a:rPr lang="en-GB" sz="1600" i="1" dirty="0" err="1">
                <a:latin typeface="Montserrat" charset="0"/>
                <a:ea typeface="Montserrat" charset="0"/>
                <a:cs typeface="Montserrat" charset="0"/>
              </a:rPr>
              <a:t>produit</a:t>
            </a:r>
            <a:r>
              <a:rPr lang="en-GB" sz="1600" i="1" dirty="0">
                <a:latin typeface="Montserrat" charset="0"/>
                <a:ea typeface="Montserrat" charset="0"/>
                <a:cs typeface="Montserrat" charset="0"/>
              </a:rPr>
              <a:t> avec le temps, </a:t>
            </a:r>
            <a:r>
              <a:rPr lang="en-GB" sz="1600" i="1" dirty="0" err="1">
                <a:latin typeface="Montserrat" charset="0"/>
                <a:ea typeface="Montserrat" charset="0"/>
                <a:cs typeface="Montserrat" charset="0"/>
              </a:rPr>
              <a:t>mais</a:t>
            </a:r>
            <a:r>
              <a:rPr lang="en-GB" sz="1600" i="1" dirty="0">
                <a:latin typeface="Montserrat" charset="0"/>
                <a:ea typeface="Montserrat" charset="0"/>
                <a:cs typeface="Montserrat" charset="0"/>
              </a:rPr>
              <a:t> surtout </a:t>
            </a:r>
            <a:r>
              <a:rPr lang="en-GB" sz="1600" i="1" dirty="0" err="1">
                <a:latin typeface="Montserrat" charset="0"/>
                <a:ea typeface="Montserrat" charset="0"/>
                <a:cs typeface="Montserrat" charset="0"/>
              </a:rPr>
              <a:t>dans</a:t>
            </a:r>
            <a:r>
              <a:rPr lang="en-GB" sz="1600" i="1" dirty="0">
                <a:latin typeface="Montserrat" charset="0"/>
                <a:ea typeface="Montserrat" charset="0"/>
                <a:cs typeface="Montserrat" charset="0"/>
              </a:rPr>
              <a:t> de </a:t>
            </a:r>
            <a:r>
              <a:rPr lang="en-GB" sz="1600" i="1" dirty="0" err="1">
                <a:latin typeface="Montserrat" charset="0"/>
                <a:ea typeface="Montserrat" charset="0"/>
                <a:cs typeface="Montserrat" charset="0"/>
              </a:rPr>
              <a:t>nombreux</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domaines</a:t>
            </a:r>
            <a:r>
              <a:rPr lang="en-GB" sz="1600" i="1" dirty="0">
                <a:latin typeface="Montserrat" charset="0"/>
                <a:ea typeface="Montserrat" charset="0"/>
                <a:cs typeface="Montserrat" charset="0"/>
              </a:rPr>
              <a:t> </a:t>
            </a:r>
            <a:r>
              <a:rPr lang="en-GB" sz="1600" i="1" dirty="0" err="1" smtClean="0">
                <a:latin typeface="Montserrat" charset="0"/>
                <a:ea typeface="Montserrat" charset="0"/>
                <a:cs typeface="Montserrat" charset="0"/>
              </a:rPr>
              <a:t>politiques</a:t>
            </a:r>
            <a:endParaRPr lang="en-GB" sz="1600" i="1" dirty="0" smtClean="0">
              <a:latin typeface="Montserrat" charset="0"/>
              <a:ea typeface="Montserrat" charset="0"/>
              <a:cs typeface="Montserrat" charset="0"/>
            </a:endParaRPr>
          </a:p>
          <a:p>
            <a:pPr algn="ctr"/>
            <a:endParaRPr lang="en-GB" sz="1600" i="1" dirty="0" smtClean="0">
              <a:latin typeface="Montserrat" charset="0"/>
              <a:ea typeface="Montserrat" charset="0"/>
              <a:cs typeface="Montserrat" charset="0"/>
            </a:endParaRPr>
          </a:p>
          <a:p>
            <a:pPr algn="ctr"/>
            <a:r>
              <a:rPr lang="en-GB" sz="1600" i="1" dirty="0">
                <a:latin typeface="Montserrat" charset="0"/>
                <a:ea typeface="Montserrat" charset="0"/>
                <a:cs typeface="Montserrat" charset="0"/>
              </a:rPr>
              <a:t>par </a:t>
            </a:r>
            <a:r>
              <a:rPr lang="en-GB" sz="1600" i="1" dirty="0" err="1">
                <a:latin typeface="Montserrat" charset="0"/>
                <a:ea typeface="Montserrat" charset="0"/>
                <a:cs typeface="Montserrat" charset="0"/>
              </a:rPr>
              <a:t>exemple</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éducation</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emploi</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entrepreneuriat</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cultureet</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dans</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différents</a:t>
            </a:r>
            <a:r>
              <a:rPr lang="en-GB" sz="1600" i="1" dirty="0">
                <a:latin typeface="Montserrat" charset="0"/>
                <a:ea typeface="Montserrat" charset="0"/>
                <a:cs typeface="Montserrat" charset="0"/>
              </a:rPr>
              <a:t> </a:t>
            </a:r>
            <a:r>
              <a:rPr lang="en-GB" sz="1600" i="1" dirty="0" err="1">
                <a:latin typeface="Montserrat" charset="0"/>
                <a:ea typeface="Montserrat" charset="0"/>
                <a:cs typeface="Montserrat" charset="0"/>
              </a:rPr>
              <a:t>contextes</a:t>
            </a:r>
            <a:r>
              <a:rPr lang="en-GB" sz="1600" i="1" dirty="0">
                <a:latin typeface="Montserrat" charset="0"/>
                <a:ea typeface="Montserrat" charset="0"/>
                <a:cs typeface="Montserrat" charset="0"/>
              </a:rPr>
              <a:t>.</a:t>
            </a:r>
            <a:r>
              <a:rPr lang="en-GB" sz="1600" dirty="0" smtClean="0">
                <a:latin typeface="Montserrat" charset="0"/>
                <a:ea typeface="Montserrat" charset="0"/>
                <a:cs typeface="Montserrat" charset="0"/>
              </a:rPr>
              <a:t> </a:t>
            </a:r>
            <a:r>
              <a:rPr lang="en-GB" sz="1600" dirty="0" smtClean="0">
                <a:latin typeface="Montserrat" charset="0"/>
                <a:ea typeface="Montserrat" charset="0"/>
                <a:cs typeface="Montserrat" charset="0"/>
              </a:rPr>
              <a:t>[…]</a:t>
            </a:r>
            <a:endParaRPr lang="en-GB" sz="1600" dirty="0">
              <a:latin typeface="Montserrat" charset="0"/>
              <a:ea typeface="Montserrat" charset="0"/>
              <a:cs typeface="Montserrat" charset="0"/>
            </a:endParaRPr>
          </a:p>
        </p:txBody>
      </p:sp>
      <p:sp>
        <p:nvSpPr>
          <p:cNvPr id="3" name="CasellaDiTesto 2"/>
          <p:cNvSpPr txBox="1"/>
          <p:nvPr/>
        </p:nvSpPr>
        <p:spPr>
          <a:xfrm>
            <a:off x="805343" y="1715020"/>
            <a:ext cx="7315200" cy="584775"/>
          </a:xfrm>
          <a:prstGeom prst="rect">
            <a:avLst/>
          </a:prstGeom>
          <a:noFill/>
        </p:spPr>
        <p:txBody>
          <a:bodyPr wrap="square" rtlCol="0">
            <a:spAutoFit/>
          </a:bodyPr>
          <a:lstStyle/>
          <a:p>
            <a:r>
              <a:rPr lang="en-GB" sz="1600" dirty="0" err="1">
                <a:latin typeface="Montserrat" charset="0"/>
                <a:ea typeface="Montserrat" charset="0"/>
                <a:cs typeface="Montserrat" charset="0"/>
              </a:rPr>
              <a:t>Principales</a:t>
            </a:r>
            <a:r>
              <a:rPr lang="en-GB" sz="1600" dirty="0">
                <a:latin typeface="Montserrat" charset="0"/>
                <a:ea typeface="Montserrat" charset="0"/>
                <a:cs typeface="Montserrat" charset="0"/>
              </a:rPr>
              <a:t> </a:t>
            </a:r>
            <a:r>
              <a:rPr lang="en-GB" sz="1600" dirty="0" err="1">
                <a:latin typeface="Montserrat" charset="0"/>
                <a:ea typeface="Montserrat" charset="0"/>
                <a:cs typeface="Montserrat" charset="0"/>
              </a:rPr>
              <a:t>priorités</a:t>
            </a:r>
            <a:r>
              <a:rPr lang="en-GB" sz="1600" dirty="0">
                <a:latin typeface="Montserrat" charset="0"/>
                <a:ea typeface="Montserrat" charset="0"/>
                <a:cs typeface="Montserrat" charset="0"/>
              </a:rPr>
              <a:t> du plan </a:t>
            </a:r>
            <a:r>
              <a:rPr lang="en-GB" sz="1600" dirty="0" err="1">
                <a:latin typeface="Montserrat" charset="0"/>
                <a:ea typeface="Montserrat" charset="0"/>
                <a:cs typeface="Montserrat" charset="0"/>
              </a:rPr>
              <a:t>d'action</a:t>
            </a:r>
            <a:r>
              <a:rPr lang="en-GB" sz="1600" dirty="0">
                <a:latin typeface="Montserrat" charset="0"/>
                <a:ea typeface="Montserrat" charset="0"/>
                <a:cs typeface="Montserrat" charset="0"/>
              </a:rPr>
              <a:t> pour </a:t>
            </a:r>
            <a:r>
              <a:rPr lang="en-GB" sz="1600" dirty="0" err="1">
                <a:latin typeface="Montserrat" charset="0"/>
                <a:ea typeface="Montserrat" charset="0"/>
                <a:cs typeface="Montserrat" charset="0"/>
              </a:rPr>
              <a:t>l'intégration</a:t>
            </a:r>
            <a:r>
              <a:rPr lang="en-GB" sz="1600" dirty="0">
                <a:latin typeface="Montserrat" charset="0"/>
                <a:ea typeface="Montserrat" charset="0"/>
                <a:cs typeface="Montserrat" charset="0"/>
              </a:rPr>
              <a:t> des </a:t>
            </a:r>
            <a:r>
              <a:rPr lang="en-GB" sz="1600" dirty="0" err="1">
                <a:latin typeface="Montserrat" charset="0"/>
                <a:ea typeface="Montserrat" charset="0"/>
                <a:cs typeface="Montserrat" charset="0"/>
              </a:rPr>
              <a:t>ressortissants</a:t>
            </a:r>
            <a:r>
              <a:rPr lang="en-GB" sz="1600" dirty="0">
                <a:latin typeface="Montserrat" charset="0"/>
                <a:ea typeface="Montserrat" charset="0"/>
                <a:cs typeface="Montserrat" charset="0"/>
              </a:rPr>
              <a:t> de pays tiers, </a:t>
            </a:r>
            <a:r>
              <a:rPr lang="en-GB" sz="1600" dirty="0" err="1">
                <a:latin typeface="Montserrat" charset="0"/>
                <a:ea typeface="Montserrat" charset="0"/>
                <a:cs typeface="Montserrat" charset="0"/>
              </a:rPr>
              <a:t>Bruxelles</a:t>
            </a:r>
            <a:r>
              <a:rPr lang="en-GB" sz="1600" dirty="0">
                <a:latin typeface="Montserrat" charset="0"/>
                <a:ea typeface="Montserrat" charset="0"/>
                <a:cs typeface="Montserrat" charset="0"/>
              </a:rPr>
              <a:t>, </a:t>
            </a:r>
            <a:r>
              <a:rPr lang="pt-BR" sz="1600" dirty="0" smtClean="0">
                <a:latin typeface="Montserrat" charset="0"/>
                <a:ea typeface="Montserrat" charset="0"/>
                <a:cs typeface="Montserrat" charset="0"/>
              </a:rPr>
              <a:t>7.6.2016 </a:t>
            </a:r>
            <a:r>
              <a:rPr lang="pt-BR" sz="1600" dirty="0">
                <a:latin typeface="Montserrat" charset="0"/>
                <a:ea typeface="Montserrat" charset="0"/>
                <a:cs typeface="Montserrat" charset="0"/>
              </a:rPr>
              <a:t>COM(2016) 377 </a:t>
            </a:r>
            <a:r>
              <a:rPr lang="pt-BR" sz="1600" dirty="0" smtClean="0">
                <a:latin typeface="Montserrat" charset="0"/>
                <a:ea typeface="Montserrat" charset="0"/>
                <a:cs typeface="Montserrat" charset="0"/>
              </a:rPr>
              <a:t>final</a:t>
            </a:r>
            <a:endParaRPr lang="en-GB" sz="1600" dirty="0">
              <a:latin typeface="Montserrat" charset="0"/>
              <a:ea typeface="Montserrat" charset="0"/>
              <a:cs typeface="Montserrat" charset="0"/>
            </a:endParaRPr>
          </a:p>
        </p:txBody>
      </p:sp>
    </p:spTree>
    <p:extLst>
      <p:ext uri="{BB962C8B-B14F-4D97-AF65-F5344CB8AC3E}">
        <p14:creationId xmlns:p14="http://schemas.microsoft.com/office/powerpoint/2010/main" val="396427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9" name="Shape 89"/>
          <p:cNvGrpSpPr/>
          <p:nvPr/>
        </p:nvGrpSpPr>
        <p:grpSpPr>
          <a:xfrm>
            <a:off x="2847741" y="662731"/>
            <a:ext cx="2612772" cy="2724766"/>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grpSp>
      <p:pic>
        <p:nvPicPr>
          <p:cNvPr id="2052" name="Picture 4" descr="Stickies, Post-It, Elenco,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95" y="4044625"/>
            <a:ext cx="2968002" cy="19786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elta, Freccia, Punto Interroga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105" y="1005245"/>
            <a:ext cx="3460080" cy="19477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ducazione Degli Adulti, Invia, 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2627" y="2682286"/>
            <a:ext cx="2972964" cy="15623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lfabeto, Scuola Materna, Rudimen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557" y="2682285"/>
            <a:ext cx="2339222" cy="1562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dirty="0" smtClean="0"/>
              <a:t>A</a:t>
            </a:r>
            <a:r>
              <a:rPr lang="fr-FR" dirty="0" smtClean="0"/>
              <a:t>pprentissage </a:t>
            </a:r>
            <a:r>
              <a:rPr lang="fr-FR" dirty="0"/>
              <a:t>tout </a:t>
            </a:r>
            <a:r>
              <a:rPr lang="fr-FR" dirty="0" smtClean="0"/>
              <a:t/>
            </a:r>
            <a:br>
              <a:rPr lang="fr-FR" dirty="0" smtClean="0"/>
            </a:br>
            <a:r>
              <a:rPr lang="fr-FR" dirty="0" smtClean="0"/>
              <a:t>au </a:t>
            </a:r>
            <a:r>
              <a:rPr lang="fr-FR" dirty="0"/>
              <a:t>long de la vie</a:t>
            </a:r>
            <a:endParaRPr lang="en" dirty="0"/>
          </a:p>
        </p:txBody>
      </p:sp>
      <p:pic>
        <p:nvPicPr>
          <p:cNvPr id="5122" name="Picture 2" descr="Segno, Direzione, Bambini, Carino, Verni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438" y="1686186"/>
            <a:ext cx="2772981" cy="5041785"/>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4830402" y="4534249"/>
            <a:ext cx="3770851" cy="523220"/>
          </a:xfrm>
          <a:prstGeom prst="rect">
            <a:avLst/>
          </a:prstGeom>
        </p:spPr>
        <p:txBody>
          <a:bodyPr wrap="square">
            <a:spAutoFit/>
          </a:bodyPr>
          <a:lstStyle/>
          <a:p>
            <a:r>
              <a:rPr lang="en-GB" dirty="0">
                <a:hlinkClick r:id="rId4"/>
              </a:rPr>
              <a:t>http://</a:t>
            </a:r>
            <a:r>
              <a:rPr lang="en-GB" dirty="0" smtClean="0">
                <a:hlinkClick r:id="rId4"/>
              </a:rPr>
              <a:t>www.cedefop.europa.eu/en/events-and-projects/projects/lifelong-guidance</a:t>
            </a:r>
            <a:r>
              <a:rPr lang="en-GB" dirty="0" smtClean="0"/>
              <a:t> </a:t>
            </a:r>
            <a:endParaRPr lang="en-GB" dirty="0"/>
          </a:p>
        </p:txBody>
      </p:sp>
      <p:pic>
        <p:nvPicPr>
          <p:cNvPr id="3" name="Immagine 2"/>
          <p:cNvPicPr>
            <a:picLocks noChangeAspect="1"/>
          </p:cNvPicPr>
          <p:nvPr/>
        </p:nvPicPr>
        <p:blipFill>
          <a:blip r:embed="rId5"/>
          <a:stretch>
            <a:fillRect/>
          </a:stretch>
        </p:blipFill>
        <p:spPr>
          <a:xfrm>
            <a:off x="5029199" y="2886307"/>
            <a:ext cx="3945673" cy="13152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dirty="0" smtClean="0"/>
              <a:t>Apprentissage </a:t>
            </a:r>
            <a:r>
              <a:rPr lang="fr-FR" dirty="0"/>
              <a:t>des langues et éducation des adultes</a:t>
            </a:r>
            <a:endParaRPr lang="en" dirty="0"/>
          </a:p>
        </p:txBody>
      </p:sp>
      <p:sp>
        <p:nvSpPr>
          <p:cNvPr id="6" name="Rettangolo 5"/>
          <p:cNvSpPr/>
          <p:nvPr/>
        </p:nvSpPr>
        <p:spPr>
          <a:xfrm>
            <a:off x="3892731" y="4122502"/>
            <a:ext cx="2086824" cy="430887"/>
          </a:xfrm>
          <a:prstGeom prst="rect">
            <a:avLst/>
          </a:prstGeom>
        </p:spPr>
        <p:txBody>
          <a:bodyPr wrap="square">
            <a:spAutoFit/>
          </a:bodyPr>
          <a:lstStyle/>
          <a:p>
            <a:r>
              <a:rPr lang="it-IT" sz="1100" b="1" i="1" u="sng" kern="1200" dirty="0">
                <a:solidFill>
                  <a:schemeClr val="tx1"/>
                </a:solidFill>
                <a:hlinkClick r:id="rId3"/>
              </a:rPr>
              <a:t>http://lllplatform.eu/policy-areas/inclusive-education/</a:t>
            </a:r>
            <a:endParaRPr lang="en-GB" sz="1100" b="1" i="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650" y="2817313"/>
            <a:ext cx="28003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691200" y="1670611"/>
            <a:ext cx="5474708" cy="261610"/>
          </a:xfrm>
          <a:prstGeom prst="rect">
            <a:avLst/>
          </a:prstGeom>
        </p:spPr>
        <p:txBody>
          <a:bodyPr wrap="square">
            <a:spAutoFit/>
          </a:bodyPr>
          <a:lstStyle/>
          <a:p>
            <a:r>
              <a:rPr lang="en-GB" sz="1100" b="1" i="1" u="sng" dirty="0"/>
              <a:t>https://</a:t>
            </a:r>
            <a:r>
              <a:rPr lang="en-GB" sz="1100" b="1" i="1" u="sng" dirty="0" err="1"/>
              <a:t>www.coe.int</a:t>
            </a:r>
            <a:r>
              <a:rPr lang="en-GB" sz="1100" b="1" i="1" u="sng" dirty="0"/>
              <a:t>/</a:t>
            </a:r>
            <a:r>
              <a:rPr lang="en-GB" sz="1100" b="1" i="1" u="sng" dirty="0" err="1"/>
              <a:t>fr</a:t>
            </a:r>
            <a:r>
              <a:rPr lang="en-GB" sz="1100" b="1" i="1" u="sng" dirty="0"/>
              <a:t>/web/common-</a:t>
            </a:r>
            <a:r>
              <a:rPr lang="en-GB" sz="1100" b="1" i="1" u="sng" dirty="0" err="1"/>
              <a:t>european</a:t>
            </a:r>
            <a:r>
              <a:rPr lang="en-GB" sz="1100" b="1" i="1" u="sng" dirty="0"/>
              <a:t>-framework-reference-languages/</a:t>
            </a:r>
            <a:endParaRPr lang="en-GB" b="1" i="1" u="sng" dirty="0"/>
          </a:p>
        </p:txBody>
      </p:sp>
      <p:pic>
        <p:nvPicPr>
          <p:cNvPr id="6149" name="Picture 5" descr="Risultati immagi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265" y="2728685"/>
            <a:ext cx="2082767" cy="204805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753497" y="4776741"/>
            <a:ext cx="1807344" cy="430887"/>
          </a:xfrm>
          <a:prstGeom prst="rect">
            <a:avLst/>
          </a:prstGeom>
        </p:spPr>
        <p:txBody>
          <a:bodyPr wrap="square">
            <a:spAutoFit/>
          </a:bodyPr>
          <a:lstStyle/>
          <a:p>
            <a:r>
              <a:rPr lang="en-GB" sz="1100" b="1" i="1" u="sng"/>
              <a:t>https://</a:t>
            </a:r>
            <a:r>
              <a:rPr lang="en-GB" sz="1100" b="1" i="1" u="sng" dirty="0" err="1"/>
              <a:t>ec.europa.eu</a:t>
            </a:r>
            <a:r>
              <a:rPr lang="en-GB" sz="1100" b="1" i="1" u="sng" dirty="0"/>
              <a:t>/</a:t>
            </a:r>
            <a:r>
              <a:rPr lang="en-GB" sz="1100" b="1" i="1" u="sng" dirty="0" err="1"/>
              <a:t>epale</a:t>
            </a:r>
            <a:r>
              <a:rPr lang="en-GB" sz="1100" b="1" i="1" u="sng" dirty="0"/>
              <a:t>/</a:t>
            </a:r>
            <a:r>
              <a:rPr lang="en-GB" sz="1100" b="1" i="1" u="sng" dirty="0" err="1"/>
              <a:t>fr</a:t>
            </a:r>
            <a:r>
              <a:rPr lang="en-GB" sz="1100" b="1" i="1" u="sng" dirty="0"/>
              <a:t>/home-page</a:t>
            </a:r>
            <a:endParaRPr lang="en-GB" sz="1100" b="1" i="1" u="sng" dirty="0"/>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671" y="2077758"/>
            <a:ext cx="2882249" cy="3762542"/>
          </a:xfrm>
          <a:prstGeom prst="rect">
            <a:avLst/>
          </a:prstGeom>
        </p:spPr>
      </p:pic>
    </p:spTree>
    <p:extLst>
      <p:ext uri="{BB962C8B-B14F-4D97-AF65-F5344CB8AC3E}">
        <p14:creationId xmlns:p14="http://schemas.microsoft.com/office/powerpoint/2010/main" val="173800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dirty="0" smtClean="0"/>
              <a:t>Europass </a:t>
            </a:r>
            <a:r>
              <a:rPr lang="fr-FR" dirty="0"/>
              <a:t>et le </a:t>
            </a:r>
            <a:r>
              <a:rPr lang="fr-FR" dirty="0" smtClean="0"/>
              <a:t>Cadre </a:t>
            </a:r>
            <a:br>
              <a:rPr lang="fr-FR" dirty="0" smtClean="0"/>
            </a:br>
            <a:r>
              <a:rPr lang="fr-FR" dirty="0" smtClean="0"/>
              <a:t>Européen </a:t>
            </a:r>
            <a:r>
              <a:rPr lang="fr-FR" dirty="0"/>
              <a:t>des Certifications</a:t>
            </a:r>
            <a:endParaRPr lang="en"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901" y="1614461"/>
            <a:ext cx="3666998" cy="1060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967087" y="2877545"/>
            <a:ext cx="2714205" cy="261610"/>
          </a:xfrm>
          <a:prstGeom prst="rect">
            <a:avLst/>
          </a:prstGeom>
        </p:spPr>
        <p:txBody>
          <a:bodyPr wrap="none">
            <a:spAutoFit/>
          </a:bodyPr>
          <a:lstStyle/>
          <a:p>
            <a:r>
              <a:rPr lang="en-GB" sz="1100" b="1" i="1" u="sng" dirty="0"/>
              <a:t>https://</a:t>
            </a:r>
            <a:r>
              <a:rPr lang="en-GB" sz="1100" b="1" i="1" u="sng" dirty="0" err="1"/>
              <a:t>europass.cedefop.europa.eu</a:t>
            </a:r>
            <a:r>
              <a:rPr lang="en-GB" sz="1100" b="1" i="1" u="sng" dirty="0"/>
              <a:t>/</a:t>
            </a:r>
            <a:r>
              <a:rPr lang="en-GB" sz="1100" b="1" i="1" u="sng" dirty="0" err="1"/>
              <a:t>fr</a:t>
            </a:r>
            <a:endParaRPr lang="en-GB" sz="1100" b="1" i="1" u="sng" dirty="0"/>
          </a:p>
        </p:txBody>
      </p:sp>
      <p:pic>
        <p:nvPicPr>
          <p:cNvPr id="3" name="Immagine 2"/>
          <p:cNvPicPr>
            <a:picLocks noChangeAspect="1"/>
          </p:cNvPicPr>
          <p:nvPr/>
        </p:nvPicPr>
        <p:blipFill rotWithShape="1">
          <a:blip r:embed="rId4"/>
          <a:srcRect l="12847" t="38116" r="13769" b="38115"/>
          <a:stretch/>
        </p:blipFill>
        <p:spPr>
          <a:xfrm>
            <a:off x="762000" y="1852247"/>
            <a:ext cx="3727938" cy="1207476"/>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501" y="3127423"/>
            <a:ext cx="3984868" cy="3467844"/>
          </a:xfrm>
          <a:prstGeom prst="rect">
            <a:avLst/>
          </a:prstGeom>
        </p:spPr>
      </p:pic>
    </p:spTree>
    <p:extLst>
      <p:ext uri="{BB962C8B-B14F-4D97-AF65-F5344CB8AC3E}">
        <p14:creationId xmlns:p14="http://schemas.microsoft.com/office/powerpoint/2010/main" val="394355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fr-FR" dirty="0"/>
              <a:t>V</a:t>
            </a:r>
            <a:r>
              <a:rPr lang="fr-FR" dirty="0" smtClean="0"/>
              <a:t>alidation </a:t>
            </a:r>
            <a:r>
              <a:rPr lang="fr-FR" dirty="0"/>
              <a:t>des acquis</a:t>
            </a:r>
            <a:endParaRPr lang="en" dirty="0"/>
          </a:p>
        </p:txBody>
      </p:sp>
      <p:sp>
        <p:nvSpPr>
          <p:cNvPr id="4" name="CasellaDiTesto 3"/>
          <p:cNvSpPr txBox="1"/>
          <p:nvPr/>
        </p:nvSpPr>
        <p:spPr>
          <a:xfrm>
            <a:off x="3465670" y="1513280"/>
            <a:ext cx="4711546" cy="461665"/>
          </a:xfrm>
          <a:prstGeom prst="rect">
            <a:avLst/>
          </a:prstGeom>
          <a:noFill/>
        </p:spPr>
        <p:txBody>
          <a:bodyPr wrap="none" rtlCol="0">
            <a:spAutoFit/>
          </a:bodyPr>
          <a:lstStyle/>
          <a:p>
            <a:r>
              <a:rPr lang="en" sz="2400" b="1" dirty="0"/>
              <a:t>Un droit pour </a:t>
            </a:r>
            <a:r>
              <a:rPr lang="en" sz="2400" b="1" dirty="0" err="1"/>
              <a:t>tous</a:t>
            </a:r>
            <a:r>
              <a:rPr lang="en" sz="2400" b="1" dirty="0"/>
              <a:t> les </a:t>
            </a:r>
            <a:r>
              <a:rPr lang="en" sz="2400" b="1" dirty="0" err="1"/>
              <a:t>citoyens</a:t>
            </a:r>
            <a:endParaRPr lang="en-GB" sz="2300" b="1"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85" y="2326054"/>
            <a:ext cx="8636000" cy="2146300"/>
          </a:xfrm>
          <a:prstGeom prst="rect">
            <a:avLst/>
          </a:prstGeom>
        </p:spPr>
      </p:pic>
      <p:sp>
        <p:nvSpPr>
          <p:cNvPr id="3" name="Rettangolo 2"/>
          <p:cNvSpPr/>
          <p:nvPr/>
        </p:nvSpPr>
        <p:spPr>
          <a:xfrm>
            <a:off x="3639499" y="4681881"/>
            <a:ext cx="2005677" cy="307777"/>
          </a:xfrm>
          <a:prstGeom prst="rect">
            <a:avLst/>
          </a:prstGeom>
        </p:spPr>
        <p:txBody>
          <a:bodyPr wrap="none">
            <a:spAutoFit/>
          </a:bodyPr>
          <a:lstStyle/>
          <a:p>
            <a:r>
              <a:rPr lang="fr-FR" dirty="0"/>
              <a:t>http://</a:t>
            </a:r>
            <a:r>
              <a:rPr lang="fr-FR" dirty="0" err="1"/>
              <a:t>www.vae.gouv.fr</a:t>
            </a:r>
            <a:r>
              <a:rPr lang="fr-FR"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28" name="Picture 4" descr="Free stock photo of woman, girl, young,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28" y="2869035"/>
            <a:ext cx="28384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r>
              <a:rPr lang="fr-FR" dirty="0" smtClean="0"/>
              <a:t>Services </a:t>
            </a:r>
            <a:r>
              <a:rPr lang="fr-FR" dirty="0"/>
              <a:t>publics de l'emploi</a:t>
            </a:r>
            <a:endParaRPr lang="en" dirty="0"/>
          </a:p>
        </p:txBody>
      </p:sp>
      <p:pic>
        <p:nvPicPr>
          <p:cNvPr id="1026" name="Picture 2" descr="Free stock photo of woman, working, girl, indu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394" y="1486949"/>
            <a:ext cx="3419406" cy="22796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oup of People at Music Conc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486948"/>
            <a:ext cx="2931574" cy="19656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oman in Black Tank Shirt Facing a Black Laptop Computer on Brown Wooden Round 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174" y="4146259"/>
            <a:ext cx="2772182" cy="18481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ock photo, airplane, working, female, aircraft, worker, mechanic, woman, mechanical, job, student, college, african-american, real-women, girl-power, college-students, real-woman, college-student, trade-scho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537" y="4496499"/>
            <a:ext cx="3586758" cy="2017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1825</TotalTime>
  <Words>1507</Words>
  <Application>Microsoft Macintosh PowerPoint</Application>
  <PresentationFormat>Presentazione su schermo (4:3)</PresentationFormat>
  <Paragraphs>170</Paragraphs>
  <Slides>13</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Montserrat</vt:lpstr>
      <vt:lpstr>Times New Roman</vt:lpstr>
      <vt:lpstr>EngagePowerpoint Template</vt:lpstr>
      <vt:lpstr>La voie vers un projet de vie</vt:lpstr>
      <vt:lpstr>Phases de transition</vt:lpstr>
      <vt:lpstr>Valeurs de base et connaissances</vt:lpstr>
      <vt:lpstr>Presentazione di PowerPoint</vt:lpstr>
      <vt:lpstr>Apprentissage tout  au long de la vie</vt:lpstr>
      <vt:lpstr>Apprentissage des langues et éducation des adultes</vt:lpstr>
      <vt:lpstr>Europass et le Cadre  Européen des Certifications</vt:lpstr>
      <vt:lpstr>Validation des acquis</vt:lpstr>
      <vt:lpstr>Services publics de l'emploi</vt:lpstr>
      <vt:lpstr>L'entreprenariat féminin</vt:lpstr>
      <vt:lpstr>La voie vers un  projet de vie: la grille</vt:lpstr>
      <vt:lpstr>Presentazione di PowerPoint</vt:lpstr>
      <vt:lpstr>Merci!</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ts_SC®</cp:lastModifiedBy>
  <cp:revision>49</cp:revision>
  <dcterms:created xsi:type="dcterms:W3CDTF">2017-10-27T16:23:16Z</dcterms:created>
  <dcterms:modified xsi:type="dcterms:W3CDTF">2018-10-14T13:39:52Z</dcterms:modified>
</cp:coreProperties>
</file>