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6"/>
  </p:notesMasterIdLst>
  <p:sldIdLst>
    <p:sldId id="256" r:id="rId2"/>
    <p:sldId id="298" r:id="rId3"/>
    <p:sldId id="264" r:id="rId4"/>
    <p:sldId id="260" r:id="rId5"/>
    <p:sldId id="289" r:id="rId6"/>
    <p:sldId id="290" r:id="rId7"/>
    <p:sldId id="291" r:id="rId8"/>
    <p:sldId id="292" r:id="rId9"/>
    <p:sldId id="262" r:id="rId10"/>
    <p:sldId id="295" r:id="rId11"/>
    <p:sldId id="293" r:id="rId12"/>
    <p:sldId id="296" r:id="rId13"/>
    <p:sldId id="297" r:id="rId14"/>
    <p:sldId id="274"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84235" autoAdjust="0"/>
  </p:normalViewPr>
  <p:slideViewPr>
    <p:cSldViewPr snapToGrid="0" snapToObjects="1">
      <p:cViewPr>
        <p:scale>
          <a:sx n="117" d="100"/>
          <a:sy n="117" d="100"/>
        </p:scale>
        <p:origin x="928" y="-8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mn-lt"/>
                <a:ea typeface="+mn-ea"/>
                <a:cs typeface="+mn-cs"/>
              </a:rPr>
              <a:t>Bien que des progrès considérables aient été réalisés en Europe  récemment, les stéréotypes et les préjugés font toujours partie intégrante de notre culture. Cet exercice vise à introduire le concept de stéréotypes et de préjugés et à déterminer s'il est possible d'éviter de se laisser influencer. L'exercice se concentre spécifiquement sur l'humour ; comment les blagues sont souvent utilisées pour maintenir et soutenir les stéréotypes et les préjugés</a:t>
            </a:r>
            <a:r>
              <a:rPr lang="it-IT" dirty="0" smtClean="0">
                <a:effectLst/>
              </a:rPr>
              <a:t> </a:t>
            </a:r>
            <a:endParaRPr lang="en-GB"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fr-FR" sz="1100" kern="1200" dirty="0" smtClean="0">
                <a:solidFill>
                  <a:schemeClr val="tx1"/>
                </a:solidFill>
                <a:effectLst/>
                <a:latin typeface="+mn-lt"/>
                <a:ea typeface="+mn-ea"/>
                <a:cs typeface="+mn-cs"/>
              </a:rPr>
              <a:t>Regardez maintenant l'image avec la légende et elle a une signification complètement différente dans l’ Europe d'aujourd'hui où tant de commerçants des pays d'Europe de l'Est travaillent maintenant dans les États membres de l'UE les plus établis</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Les stéréotypes et les préjugés ancrés que nous portons avec nous au sujet des différentes nationalités sont également largement utilisés par les caricaturistes et les comédiens. Regardez l'image affichée et constatez qu’elle est humoristique</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On peut soutenir que la caricature est maintenant plus humoristique en y ajoutant un stéréotype que l'on peut comprendre et auquel on peut s'identifier</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Nous avons la responsabilité personnelle de réagir aux situations avec lesquelles nous ne sommes pas d'accord. Bien que la race, le sexe, l'âge et la sexualité fassent partie de ce que nous sommes, ces caractéristiques ne nous définissent pas. Nous devons examiner attentivement les stéréotypes et les préjugés que nous avons internalisés au fil des ans pour nous assurer qu'ils ne nous définissent pas non plus</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Les stéréotypes sont des notions ou des perceptions préconçues au sujet de groupes particuliers de personnes ou de types particuliers d'individus. Bien que de nombreux stéréotypes soient largement répandus, ils comprennent généralement des images ou des idées trop simplistes de personnes ou de choses. Bien qu'il existe des exemples de stéréotypes positifs, vous entendez le plus souvent parler de stéréotypes négatifs. La plupart des stéréotypes les plus courants sont racistes, sexistes, homophobes ou sur l’âge. L'un des plus gros problèmes des stéréotypes est que même s'ils sont corrects dans certains cas, ils ne sont certainement pas vrais dans tous les cas</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r-FR" sz="1100" kern="1200" dirty="0" smtClean="0">
                <a:solidFill>
                  <a:schemeClr val="tx1"/>
                </a:solidFill>
                <a:effectLst/>
                <a:latin typeface="+mn-lt"/>
                <a:ea typeface="+mn-ea"/>
                <a:cs typeface="+mn-cs"/>
              </a:rPr>
              <a:t>Un préjugé est une opinion favorable ou défavorable qui n'est pas fondée sur la raison ou l'expérience réelle et qui entraîne un traitement préférentiel pour certaines personnes ou un parti pris défavorable ou de l'hostilité envers d'autres. Les préjugés peuvent inclure toute attitude déraisonnable qui est anormalement résistante à l'influence rationnelle. Les préjugés sont souvent enracinés dans l'idée que certains types de personnes ont moins de valeur ou sont moins capables que d'autres.</a:t>
            </a:r>
            <a:r>
              <a:rPr lang="it-IT" dirty="0" smtClean="0">
                <a:effectLst/>
              </a:rPr>
              <a:t> </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buNone/>
            </a:pPr>
            <a:r>
              <a:rPr lang="fr-FR" sz="1100" kern="1200" dirty="0" smtClean="0">
                <a:solidFill>
                  <a:schemeClr val="tx1"/>
                </a:solidFill>
                <a:effectLst/>
                <a:latin typeface="+mn-lt"/>
                <a:ea typeface="+mn-ea"/>
                <a:cs typeface="+mn-cs"/>
              </a:rPr>
              <a:t>Les stéréotypes et les préjugés sont nuisibles parce qu'ils ignorent le fait que chaque individu a ses propres capacités, forces, faiblesses, désirs, pensées et sentiments. Les stéréotypes ne se contentent pas de décrire ce que sont les personnes ; ils définissent aussi ce à quoi ils devraient ressembler ou quel rôle ils devraient jouer en fonction de ces caractéristiques. Les préjugés amènent les gens à porter des jugements de valeur et à supposer ce que les gens peuvent faire ou ne peuvent pas faire en raison de ce qu'ils sont. Certaines études ont même montré que lorsque les gens sont conscients de stéréotypes spécifiques sur eux-mêmes, cette connaissance affecte leur perception de leurs propres capacités et aussi de leur performance. Les stéréotypes et les préjugés se combinent souvent et aboutissent à des actions discriminatoires</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Même si nous aimons penser que nous sommes politiquement corrects, il est juste de supposer que tout le monde a ri d'une blague fondée sur des stéréotypes ou des préjugés auxquels nous pouvons tous nous identifier. Il est important d'être conscient de l'impact des blagues sur ceux contre qui elles sont racontées. Alors que rire avec les gens est une chose, rire des gens est complètement différent</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L'humour joue un rôle majeur dans la vie de chacun, mais il alimente souvent la discrimination et notre capacité à voir le plaisir dans quelque chose dépend souvent de nos stéréotypes sur les personnes d'une culture, d'une croyance ou d'une couleur particulière ou de nos préjugés contre une ethnie, une sexualité ou un genre particulier</a:t>
            </a:r>
            <a:r>
              <a:rPr lang="it-IT" dirty="0" smtClean="0">
                <a:effectLst/>
              </a:rPr>
              <a:t> </a:t>
            </a:r>
          </a:p>
          <a:p>
            <a:pPr>
              <a:buNone/>
            </a:pPr>
            <a:endParaRPr lang="it-IT" sz="1100"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Regardez l'image et la légende affichées. Ce n'est pas très drôle. En fait, ce n'est pas drôle du tout</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Regardez maintenant l'image et la légende affichée. C'est l'ajout du caractère juif qui rend l'image humoristique. Grâce à notre compréhension stéréotypée de l'adhésion juive au sabbat, cette image devient humoristique.</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Encore une fois, l'image représentée sur cette diapositive est plutôt indescriptible et pas du tout humoristique.</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tm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4" Type="http://schemas.openxmlformats.org/officeDocument/2006/relationships/image" Target="../media/image4.tmp"/><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r>
              <a:rPr lang="en-GB" dirty="0" err="1" smtClean="0"/>
              <a:t>Stéréotypes</a:t>
            </a:r>
            <a:r>
              <a:rPr lang="en-GB" dirty="0" smtClean="0"/>
              <a:t> </a:t>
            </a:r>
            <a:r>
              <a:rPr lang="en-GB" dirty="0"/>
              <a:t>et </a:t>
            </a:r>
            <a:r>
              <a:rPr lang="en-GB" dirty="0" err="1"/>
              <a:t>préjugés</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Humour</a:t>
            </a:r>
            <a:endParaRPr lang="en-GB"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2957512" y="2419021"/>
            <a:ext cx="3228975" cy="2724150"/>
          </a:xfrm>
          <a:prstGeom prst="rect">
            <a:avLst/>
          </a:prstGeom>
        </p:spPr>
      </p:pic>
      <p:sp>
        <p:nvSpPr>
          <p:cNvPr id="4" name="Rettangolo 3"/>
          <p:cNvSpPr/>
          <p:nvPr/>
        </p:nvSpPr>
        <p:spPr>
          <a:xfrm>
            <a:off x="4430486" y="4103561"/>
            <a:ext cx="2057400" cy="954107"/>
          </a:xfrm>
          <a:prstGeom prst="rect">
            <a:avLst/>
          </a:prstGeom>
          <a:solidFill>
            <a:schemeClr val="bg1"/>
          </a:solidFill>
        </p:spPr>
        <p:txBody>
          <a:bodyPr wrap="square">
            <a:spAutoFit/>
          </a:bodyPr>
          <a:lstStyle/>
          <a:p>
            <a:r>
              <a:rPr lang="fr-FR" dirty="0"/>
              <a:t>cela prendra-t-il longtemps? J'ai une chaudière qui fuit dans le centre-ville à trois</a:t>
            </a:r>
          </a:p>
        </p:txBody>
      </p:sp>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GB" dirty="0" smtClean="0"/>
              <a:t>Humour</a:t>
            </a:r>
            <a:endParaRPr lang="en"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626" y="2788745"/>
            <a:ext cx="5239814" cy="2543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tangolo 1"/>
          <p:cNvSpPr/>
          <p:nvPr/>
        </p:nvSpPr>
        <p:spPr>
          <a:xfrm>
            <a:off x="2100942" y="4657597"/>
            <a:ext cx="5334000" cy="307777"/>
          </a:xfrm>
          <a:prstGeom prst="rect">
            <a:avLst/>
          </a:prstGeom>
          <a:solidFill>
            <a:schemeClr val="bg1"/>
          </a:solidFill>
        </p:spPr>
        <p:txBody>
          <a:bodyPr wrap="square">
            <a:spAutoFit/>
          </a:bodyPr>
          <a:lstStyle/>
          <a:p>
            <a:r>
              <a:rPr lang="fr-FR" dirty="0" smtClean="0"/>
              <a:t>Heureux   	            Triste                Affamé                  Ivre</a:t>
            </a:r>
            <a:endParaRPr lang="fr-FR" dirty="0"/>
          </a:p>
        </p:txBody>
      </p:sp>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GB" dirty="0" smtClean="0"/>
              <a:t>More </a:t>
            </a:r>
            <a:r>
              <a:rPr lang="en-GB" dirty="0" err="1" smtClean="0"/>
              <a:t>humourous</a:t>
            </a:r>
            <a:endParaRPr lang="en"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2005"/>
            <a:ext cx="5481320" cy="29653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ttangolo 3"/>
          <p:cNvSpPr/>
          <p:nvPr/>
        </p:nvSpPr>
        <p:spPr>
          <a:xfrm>
            <a:off x="2035628" y="4995054"/>
            <a:ext cx="5334000" cy="307777"/>
          </a:xfrm>
          <a:prstGeom prst="rect">
            <a:avLst/>
          </a:prstGeom>
          <a:solidFill>
            <a:schemeClr val="bg1"/>
          </a:solidFill>
        </p:spPr>
        <p:txBody>
          <a:bodyPr wrap="square">
            <a:spAutoFit/>
          </a:bodyPr>
          <a:lstStyle/>
          <a:p>
            <a:r>
              <a:rPr lang="fr-FR" smtClean="0"/>
              <a:t>Heureux   	            Triste                Affamé                  Ivre</a:t>
            </a:r>
            <a:endParaRPr lang="fr-FR" dirty="0"/>
          </a:p>
        </p:txBody>
      </p:sp>
      <p:sp>
        <p:nvSpPr>
          <p:cNvPr id="2" name="Rettangolo 1"/>
          <p:cNvSpPr/>
          <p:nvPr/>
        </p:nvSpPr>
        <p:spPr>
          <a:xfrm>
            <a:off x="2128386" y="2077683"/>
            <a:ext cx="4882014" cy="646331"/>
          </a:xfrm>
          <a:prstGeom prst="rect">
            <a:avLst/>
          </a:prstGeom>
          <a:solidFill>
            <a:schemeClr val="bg1"/>
          </a:solidFill>
        </p:spPr>
        <p:txBody>
          <a:bodyPr wrap="square">
            <a:spAutoFit/>
          </a:bodyPr>
          <a:lstStyle/>
          <a:p>
            <a:r>
              <a:rPr lang="fr-FR" sz="3600"/>
              <a:t>bienvenue </a:t>
            </a:r>
            <a:r>
              <a:rPr lang="fr-FR" sz="3600"/>
              <a:t>en </a:t>
            </a:r>
            <a:r>
              <a:rPr lang="fr-FR" sz="3600" smtClean="0"/>
              <a:t>Suède</a:t>
            </a:r>
            <a:endParaRPr lang="fr-FR" sz="3600"/>
          </a:p>
        </p:txBody>
      </p:sp>
    </p:spTree>
    <p:extLst>
      <p:ext uri="{BB962C8B-B14F-4D97-AF65-F5344CB8AC3E}">
        <p14:creationId xmlns:p14="http://schemas.microsoft.com/office/powerpoint/2010/main" val="317442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68679" y="0"/>
            <a:ext cx="7761600" cy="1292100"/>
          </a:xfrm>
          <a:prstGeom prst="rect">
            <a:avLst/>
          </a:prstGeom>
        </p:spPr>
        <p:txBody>
          <a:bodyPr wrap="square" lIns="91425" tIns="91425" rIns="91425" bIns="91425" anchor="b" anchorCtr="0">
            <a:noAutofit/>
          </a:bodyPr>
          <a:lstStyle/>
          <a:p>
            <a:pPr lvl="0"/>
            <a:r>
              <a:rPr lang="en-GB" dirty="0" smtClean="0"/>
              <a:t>Non </a:t>
            </a:r>
            <a:r>
              <a:rPr lang="en-GB" dirty="0"/>
              <a:t>aux </a:t>
            </a:r>
            <a:r>
              <a:rPr lang="en-GB" dirty="0" err="1"/>
              <a:t>stéréotypes</a:t>
            </a:r>
            <a:r>
              <a:rPr lang="en-GB" dirty="0"/>
              <a:t> </a:t>
            </a:r>
            <a:r>
              <a:rPr lang="en-GB" dirty="0" smtClean="0"/>
              <a:t/>
            </a:r>
            <a:br>
              <a:rPr lang="en-GB" dirty="0" smtClean="0"/>
            </a:br>
            <a:r>
              <a:rPr lang="en-GB" dirty="0" smtClean="0"/>
              <a:t>et </a:t>
            </a:r>
            <a:r>
              <a:rPr lang="en-GB" dirty="0"/>
              <a:t>aux </a:t>
            </a:r>
            <a:r>
              <a:rPr lang="en-GB" dirty="0" err="1"/>
              <a:t>préjugés</a:t>
            </a:r>
            <a:r>
              <a:rPr lang="en-GB" dirty="0"/>
              <a:t>!</a:t>
            </a:r>
            <a:endParaRPr lang="en"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181100" y="2186184"/>
            <a:ext cx="6680400" cy="3418522"/>
          </a:xfrm>
          <a:prstGeom prst="rect">
            <a:avLst/>
          </a:prstGeom>
        </p:spPr>
      </p:pic>
      <p:sp>
        <p:nvSpPr>
          <p:cNvPr id="2" name="Rettangolo 1"/>
          <p:cNvSpPr/>
          <p:nvPr/>
        </p:nvSpPr>
        <p:spPr>
          <a:xfrm>
            <a:off x="859971" y="3645227"/>
            <a:ext cx="7511143" cy="584775"/>
          </a:xfrm>
          <a:prstGeom prst="rect">
            <a:avLst/>
          </a:prstGeom>
          <a:solidFill>
            <a:schemeClr val="bg1"/>
          </a:solidFill>
        </p:spPr>
        <p:txBody>
          <a:bodyPr wrap="square">
            <a:spAutoFit/>
          </a:bodyPr>
          <a:lstStyle/>
          <a:p>
            <a:r>
              <a:rPr lang="fr-FR" sz="3200"/>
              <a:t>les stéréotypes ne nous définissent pas</a:t>
            </a:r>
          </a:p>
        </p:txBody>
      </p:sp>
    </p:spTree>
    <p:extLst>
      <p:ext uri="{BB962C8B-B14F-4D97-AF65-F5344CB8AC3E}">
        <p14:creationId xmlns:p14="http://schemas.microsoft.com/office/powerpoint/2010/main" val="2741984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fr-FR" sz="12000" dirty="0" smtClean="0">
                <a:solidFill>
                  <a:srgbClr val="FFFFFF"/>
                </a:solidFill>
              </a:rPr>
              <a:t>Merci</a:t>
            </a:r>
            <a:r>
              <a:rPr lang="en" sz="12000" dirty="0" smtClean="0">
                <a:solidFill>
                  <a:srgbClr val="FFFFFF"/>
                </a:solidFill>
              </a:rPr>
              <a:t>!</a:t>
            </a:r>
            <a:endParaRPr lang="en" sz="12000" dirty="0">
              <a:solidFill>
                <a:srgbClr val="FFFFFF"/>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en-GB" dirty="0" err="1" smtClean="0"/>
              <a:t>Stéréotypes</a:t>
            </a:r>
            <a:endParaRPr lang="en"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7877" y="3122587"/>
            <a:ext cx="2358042" cy="2333310"/>
          </a:xfrm>
          <a:prstGeom prst="rect">
            <a:avLst/>
          </a:prstGeom>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4720" y="2225040"/>
            <a:ext cx="2088080" cy="2335352"/>
          </a:xfrm>
          <a:prstGeom prst="rect">
            <a:avLst/>
          </a:prstGeo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100" y="2225040"/>
            <a:ext cx="1621789" cy="2502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44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err="1" smtClean="0"/>
              <a:t>Préjugés</a:t>
            </a:r>
            <a:endParaRPr lang="en" dirty="0"/>
          </a:p>
        </p:txBody>
      </p:sp>
      <p:pic>
        <p:nvPicPr>
          <p:cNvPr id="3" name="Picture 3" descr="C:\Users\Fujitsu\AppData\Local\Microsoft\Windows\INetCache\IE\GTAR3SG7\image2014-3-8%2018_12_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407" y="2454727"/>
            <a:ext cx="2619375" cy="200025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647" y="3106905"/>
            <a:ext cx="26162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567" y="3944470"/>
            <a:ext cx="2616200"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15240"/>
            <a:ext cx="7761600" cy="1292100"/>
          </a:xfrm>
          <a:prstGeom prst="rect">
            <a:avLst/>
          </a:prstGeom>
        </p:spPr>
        <p:txBody>
          <a:bodyPr wrap="square" lIns="91425" tIns="91425" rIns="91425" bIns="91425" anchor="b" anchorCtr="0">
            <a:noAutofit/>
          </a:bodyPr>
          <a:lstStyle/>
          <a:p>
            <a:pPr lvl="0"/>
            <a:r>
              <a:rPr lang="en-GB" dirty="0" err="1" smtClean="0"/>
              <a:t>Identité</a:t>
            </a:r>
            <a:r>
              <a:rPr lang="en-GB" dirty="0" smtClean="0"/>
              <a:t> </a:t>
            </a:r>
            <a:r>
              <a:rPr lang="en-GB" dirty="0"/>
              <a:t>et signification</a:t>
            </a:r>
            <a:endParaRPr lang="en" dirty="0"/>
          </a:p>
        </p:txBody>
      </p:sp>
      <p:sp>
        <p:nvSpPr>
          <p:cNvPr id="3" name="TextBox 2"/>
          <p:cNvSpPr txBox="1"/>
          <p:nvPr/>
        </p:nvSpPr>
        <p:spPr>
          <a:xfrm>
            <a:off x="455739" y="2729855"/>
            <a:ext cx="8453120" cy="2492990"/>
          </a:xfrm>
          <a:prstGeom prst="rect">
            <a:avLst/>
          </a:prstGeom>
          <a:noFill/>
        </p:spPr>
        <p:txBody>
          <a:bodyPr wrap="square" rtlCol="0">
            <a:spAutoFit/>
          </a:bodyPr>
          <a:lstStyle/>
          <a:p>
            <a:endParaRPr lang="en-IE" sz="3600" dirty="0" smtClean="0"/>
          </a:p>
          <a:p>
            <a:r>
              <a:rPr lang="en-GB" sz="3600" b="1" dirty="0" err="1" smtClean="0">
                <a:solidFill>
                  <a:srgbClr val="FF5050"/>
                </a:solidFill>
              </a:rPr>
              <a:t>Stéréotypes</a:t>
            </a:r>
            <a:endParaRPr lang="en-IE" sz="3600" b="1" dirty="0">
              <a:solidFill>
                <a:srgbClr val="FF5050"/>
              </a:solidFill>
            </a:endParaRPr>
          </a:p>
          <a:p>
            <a:r>
              <a:rPr lang="en-IE" sz="3600" dirty="0" smtClean="0"/>
              <a:t>	</a:t>
            </a:r>
            <a:r>
              <a:rPr lang="en-IE" sz="4800" b="1" dirty="0" smtClean="0">
                <a:solidFill>
                  <a:schemeClr val="tx1">
                    <a:lumMod val="50000"/>
                    <a:lumOff val="50000"/>
                  </a:schemeClr>
                </a:solidFill>
              </a:rPr>
              <a:t>+</a:t>
            </a:r>
            <a:r>
              <a:rPr lang="en-IE" sz="3600" b="1" dirty="0" smtClean="0">
                <a:solidFill>
                  <a:schemeClr val="tx1">
                    <a:lumMod val="50000"/>
                    <a:lumOff val="50000"/>
                  </a:schemeClr>
                </a:solidFill>
              </a:rPr>
              <a:t>		</a:t>
            </a:r>
            <a:r>
              <a:rPr lang="en-IE" sz="4800" b="1" dirty="0" smtClean="0">
                <a:solidFill>
                  <a:schemeClr val="tx1">
                    <a:lumMod val="50000"/>
                    <a:lumOff val="50000"/>
                  </a:schemeClr>
                </a:solidFill>
              </a:rPr>
              <a:t>=</a:t>
            </a:r>
            <a:r>
              <a:rPr lang="en-IE" sz="3600" b="1" dirty="0" smtClean="0">
                <a:solidFill>
                  <a:schemeClr val="tx1">
                    <a:lumMod val="50000"/>
                    <a:lumOff val="50000"/>
                  </a:schemeClr>
                </a:solidFill>
              </a:rPr>
              <a:t>	</a:t>
            </a:r>
            <a:r>
              <a:rPr lang="en-IE" sz="4800" b="1" dirty="0">
                <a:solidFill>
                  <a:schemeClr val="tx1">
                    <a:lumMod val="50000"/>
                    <a:lumOff val="50000"/>
                  </a:schemeClr>
                </a:solidFill>
              </a:rPr>
              <a:t>Discrimination </a:t>
            </a:r>
            <a:r>
              <a:rPr lang="en-GB" sz="3600" b="1" dirty="0" err="1" smtClean="0">
                <a:solidFill>
                  <a:srgbClr val="800080"/>
                </a:solidFill>
              </a:rPr>
              <a:t>Préjugés</a:t>
            </a:r>
            <a:endParaRPr lang="en-IE" sz="3600" b="1" dirty="0">
              <a:solidFill>
                <a:srgbClr val="80008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Drôle</a:t>
            </a:r>
            <a:r>
              <a:rPr lang="en-GB" dirty="0" smtClean="0"/>
              <a:t> </a:t>
            </a:r>
            <a:r>
              <a:rPr lang="en-GB" dirty="0" err="1"/>
              <a:t>ou</a:t>
            </a:r>
            <a:r>
              <a:rPr lang="en-GB" dirty="0"/>
              <a:t> </a:t>
            </a:r>
            <a:r>
              <a:rPr lang="en-GB" dirty="0" err="1"/>
              <a:t>raciste</a:t>
            </a:r>
            <a:endParaRPr lang="en-GB" dirty="0"/>
          </a:p>
        </p:txBody>
      </p:sp>
      <p:sp>
        <p:nvSpPr>
          <p:cNvPr id="3" name="TextBox 2"/>
          <p:cNvSpPr txBox="1"/>
          <p:nvPr/>
        </p:nvSpPr>
        <p:spPr>
          <a:xfrm>
            <a:off x="877079" y="2342400"/>
            <a:ext cx="7414460" cy="3108543"/>
          </a:xfrm>
          <a:prstGeom prst="rect">
            <a:avLst/>
          </a:prstGeom>
          <a:noFill/>
        </p:spPr>
        <p:txBody>
          <a:bodyPr wrap="square" rtlCol="0">
            <a:spAutoFit/>
          </a:bodyPr>
          <a:lstStyle/>
          <a:p>
            <a:r>
              <a:rPr lang="en-IE" dirty="0">
                <a:solidFill>
                  <a:srgbClr val="FF5050"/>
                </a:solidFill>
              </a:rPr>
              <a:t>Paddy Englishman, Paddy Irishman et Paddy Scotsman </a:t>
            </a:r>
            <a:r>
              <a:rPr lang="en-IE" dirty="0" err="1">
                <a:solidFill>
                  <a:srgbClr val="FF5050"/>
                </a:solidFill>
              </a:rPr>
              <a:t>travaillaient</a:t>
            </a:r>
            <a:r>
              <a:rPr lang="en-IE" dirty="0">
                <a:solidFill>
                  <a:srgbClr val="FF5050"/>
                </a:solidFill>
              </a:rPr>
              <a:t> sur un </a:t>
            </a:r>
            <a:r>
              <a:rPr lang="en-IE" dirty="0" err="1">
                <a:solidFill>
                  <a:srgbClr val="FF5050"/>
                </a:solidFill>
              </a:rPr>
              <a:t>chantier</a:t>
            </a:r>
            <a:r>
              <a:rPr lang="en-IE" dirty="0">
                <a:solidFill>
                  <a:srgbClr val="FF5050"/>
                </a:solidFill>
              </a:rPr>
              <a:t> de construction</a:t>
            </a:r>
            <a:r>
              <a:rPr lang="en-IE" dirty="0" smtClean="0">
                <a:solidFill>
                  <a:srgbClr val="FF5050"/>
                </a:solidFill>
              </a:rPr>
              <a:t>…</a:t>
            </a:r>
          </a:p>
          <a:p>
            <a:endParaRPr lang="en-IE" dirty="0">
              <a:solidFill>
                <a:srgbClr val="FF5050"/>
              </a:solidFill>
            </a:endParaRPr>
          </a:p>
          <a:p>
            <a:r>
              <a:rPr lang="en-IE" dirty="0" err="1">
                <a:solidFill>
                  <a:srgbClr val="800080"/>
                </a:solidFill>
              </a:rPr>
              <a:t>Avez-vous</a:t>
            </a:r>
            <a:r>
              <a:rPr lang="en-IE" dirty="0">
                <a:solidFill>
                  <a:srgbClr val="800080"/>
                </a:solidFill>
              </a:rPr>
              <a:t> </a:t>
            </a:r>
            <a:r>
              <a:rPr lang="en-IE" dirty="0" err="1">
                <a:solidFill>
                  <a:srgbClr val="800080"/>
                </a:solidFill>
              </a:rPr>
              <a:t>entendu</a:t>
            </a:r>
            <a:r>
              <a:rPr lang="en-IE" dirty="0">
                <a:solidFill>
                  <a:srgbClr val="800080"/>
                </a:solidFill>
              </a:rPr>
              <a:t> </a:t>
            </a:r>
            <a:r>
              <a:rPr lang="en-IE" dirty="0" err="1">
                <a:solidFill>
                  <a:srgbClr val="800080"/>
                </a:solidFill>
              </a:rPr>
              <a:t>celui</a:t>
            </a:r>
            <a:r>
              <a:rPr lang="en-IE" dirty="0">
                <a:solidFill>
                  <a:srgbClr val="800080"/>
                </a:solidFill>
              </a:rPr>
              <a:t> sur le </a:t>
            </a:r>
            <a:r>
              <a:rPr lang="en-IE" dirty="0" err="1">
                <a:solidFill>
                  <a:srgbClr val="800080"/>
                </a:solidFill>
              </a:rPr>
              <a:t>commerçant</a:t>
            </a:r>
            <a:r>
              <a:rPr lang="en-IE" dirty="0">
                <a:solidFill>
                  <a:srgbClr val="800080"/>
                </a:solidFill>
              </a:rPr>
              <a:t> </a:t>
            </a:r>
            <a:r>
              <a:rPr lang="en-IE" dirty="0" err="1">
                <a:solidFill>
                  <a:srgbClr val="800080"/>
                </a:solidFill>
              </a:rPr>
              <a:t>juif</a:t>
            </a:r>
            <a:r>
              <a:rPr lang="en-IE" dirty="0">
                <a:solidFill>
                  <a:srgbClr val="800080"/>
                </a:solidFill>
              </a:rPr>
              <a:t> …</a:t>
            </a:r>
            <a:endParaRPr lang="en-IE" dirty="0" smtClean="0">
              <a:solidFill>
                <a:srgbClr val="800080"/>
              </a:solidFill>
            </a:endParaRPr>
          </a:p>
          <a:p>
            <a:endParaRPr lang="en-IE" dirty="0">
              <a:solidFill>
                <a:srgbClr val="FF5050"/>
              </a:solidFill>
            </a:endParaRPr>
          </a:p>
          <a:p>
            <a:r>
              <a:rPr lang="en-IE" dirty="0">
                <a:solidFill>
                  <a:srgbClr val="FF5050"/>
                </a:solidFill>
              </a:rPr>
              <a:t>Le </a:t>
            </a:r>
            <a:r>
              <a:rPr lang="en-IE" dirty="0" err="1">
                <a:solidFill>
                  <a:srgbClr val="FF5050"/>
                </a:solidFill>
              </a:rPr>
              <a:t>policier</a:t>
            </a:r>
            <a:r>
              <a:rPr lang="en-IE" dirty="0">
                <a:solidFill>
                  <a:srgbClr val="FF5050"/>
                </a:solidFill>
              </a:rPr>
              <a:t> a </a:t>
            </a:r>
            <a:r>
              <a:rPr lang="en-IE" dirty="0" err="1">
                <a:solidFill>
                  <a:srgbClr val="FF5050"/>
                </a:solidFill>
              </a:rPr>
              <a:t>arrêté</a:t>
            </a:r>
            <a:r>
              <a:rPr lang="en-IE" dirty="0">
                <a:solidFill>
                  <a:srgbClr val="FF5050"/>
                </a:solidFill>
              </a:rPr>
              <a:t> la </a:t>
            </a:r>
            <a:r>
              <a:rPr lang="en-IE" dirty="0" err="1">
                <a:solidFill>
                  <a:srgbClr val="FF5050"/>
                </a:solidFill>
              </a:rPr>
              <a:t>conductrice</a:t>
            </a:r>
            <a:r>
              <a:rPr lang="en-IE" dirty="0">
                <a:solidFill>
                  <a:srgbClr val="FF5050"/>
                </a:solidFill>
              </a:rPr>
              <a:t> et a </a:t>
            </a:r>
            <a:r>
              <a:rPr lang="en-IE" dirty="0" err="1">
                <a:solidFill>
                  <a:srgbClr val="FF5050"/>
                </a:solidFill>
              </a:rPr>
              <a:t>demandé</a:t>
            </a:r>
            <a:r>
              <a:rPr lang="en-IE" dirty="0">
                <a:solidFill>
                  <a:srgbClr val="FF5050"/>
                </a:solidFill>
              </a:rPr>
              <a:t> </a:t>
            </a:r>
            <a:r>
              <a:rPr lang="en-IE" dirty="0" err="1">
                <a:solidFill>
                  <a:srgbClr val="FF5050"/>
                </a:solidFill>
              </a:rPr>
              <a:t>pourquoi</a:t>
            </a:r>
            <a:r>
              <a:rPr lang="en-IE" dirty="0">
                <a:solidFill>
                  <a:srgbClr val="FF5050"/>
                </a:solidFill>
              </a:rPr>
              <a:t> </a:t>
            </a:r>
            <a:r>
              <a:rPr lang="en-IE" dirty="0" err="1">
                <a:solidFill>
                  <a:srgbClr val="FF5050"/>
                </a:solidFill>
              </a:rPr>
              <a:t>elle</a:t>
            </a:r>
            <a:r>
              <a:rPr lang="en-IE" dirty="0">
                <a:solidFill>
                  <a:srgbClr val="FF5050"/>
                </a:solidFill>
              </a:rPr>
              <a:t> </a:t>
            </a:r>
            <a:r>
              <a:rPr lang="en-IE" dirty="0" err="1">
                <a:solidFill>
                  <a:srgbClr val="FF5050"/>
                </a:solidFill>
              </a:rPr>
              <a:t>avait</a:t>
            </a:r>
            <a:r>
              <a:rPr lang="en-IE" dirty="0">
                <a:solidFill>
                  <a:srgbClr val="FF5050"/>
                </a:solidFill>
              </a:rPr>
              <a:t> </a:t>
            </a:r>
            <a:r>
              <a:rPr lang="en-IE" dirty="0" err="1">
                <a:solidFill>
                  <a:srgbClr val="FF5050"/>
                </a:solidFill>
              </a:rPr>
              <a:t>brisé</a:t>
            </a:r>
            <a:r>
              <a:rPr lang="en-IE" dirty="0">
                <a:solidFill>
                  <a:srgbClr val="FF5050"/>
                </a:solidFill>
              </a:rPr>
              <a:t> le feu rouge …</a:t>
            </a:r>
            <a:endParaRPr lang="en-IE" dirty="0" smtClean="0">
              <a:solidFill>
                <a:srgbClr val="FF5050"/>
              </a:solidFill>
            </a:endParaRPr>
          </a:p>
          <a:p>
            <a:endParaRPr lang="en-IE" dirty="0">
              <a:solidFill>
                <a:srgbClr val="FF5050"/>
              </a:solidFill>
            </a:endParaRPr>
          </a:p>
          <a:p>
            <a:r>
              <a:rPr lang="en-IE" dirty="0">
                <a:solidFill>
                  <a:srgbClr val="800080"/>
                </a:solidFill>
              </a:rPr>
              <a:t>Un </a:t>
            </a:r>
            <a:r>
              <a:rPr lang="en-IE" dirty="0" err="1">
                <a:solidFill>
                  <a:srgbClr val="800080"/>
                </a:solidFill>
              </a:rPr>
              <a:t>musulman</a:t>
            </a:r>
            <a:r>
              <a:rPr lang="en-IE" dirty="0">
                <a:solidFill>
                  <a:srgbClr val="800080"/>
                </a:solidFill>
              </a:rPr>
              <a:t>, un </a:t>
            </a:r>
            <a:r>
              <a:rPr lang="en-IE" dirty="0" err="1">
                <a:solidFill>
                  <a:srgbClr val="800080"/>
                </a:solidFill>
              </a:rPr>
              <a:t>communiste</a:t>
            </a:r>
            <a:r>
              <a:rPr lang="en-IE" dirty="0">
                <a:solidFill>
                  <a:srgbClr val="800080"/>
                </a:solidFill>
              </a:rPr>
              <a:t> et un </a:t>
            </a:r>
            <a:r>
              <a:rPr lang="en-IE" dirty="0" err="1">
                <a:solidFill>
                  <a:srgbClr val="800080"/>
                </a:solidFill>
              </a:rPr>
              <a:t>socialiste</a:t>
            </a:r>
            <a:r>
              <a:rPr lang="en-IE" dirty="0">
                <a:solidFill>
                  <a:srgbClr val="800080"/>
                </a:solidFill>
              </a:rPr>
              <a:t> </a:t>
            </a:r>
            <a:r>
              <a:rPr lang="en-IE" dirty="0" err="1">
                <a:solidFill>
                  <a:srgbClr val="800080"/>
                </a:solidFill>
              </a:rPr>
              <a:t>entrent</a:t>
            </a:r>
            <a:r>
              <a:rPr lang="en-IE" dirty="0">
                <a:solidFill>
                  <a:srgbClr val="800080"/>
                </a:solidFill>
              </a:rPr>
              <a:t> </a:t>
            </a:r>
            <a:r>
              <a:rPr lang="en-IE" dirty="0" err="1">
                <a:solidFill>
                  <a:srgbClr val="800080"/>
                </a:solidFill>
              </a:rPr>
              <a:t>dans</a:t>
            </a:r>
            <a:r>
              <a:rPr lang="en-IE" dirty="0">
                <a:solidFill>
                  <a:srgbClr val="800080"/>
                </a:solidFill>
              </a:rPr>
              <a:t> un bar</a:t>
            </a:r>
            <a:r>
              <a:rPr lang="en-IE" dirty="0" smtClean="0">
                <a:solidFill>
                  <a:srgbClr val="800080"/>
                </a:solidFill>
              </a:rPr>
              <a:t>…</a:t>
            </a:r>
          </a:p>
          <a:p>
            <a:endParaRPr lang="en-IE" dirty="0">
              <a:solidFill>
                <a:srgbClr val="800080"/>
              </a:solidFill>
            </a:endParaRPr>
          </a:p>
          <a:p>
            <a:r>
              <a:rPr lang="en-IE" dirty="0" err="1">
                <a:solidFill>
                  <a:srgbClr val="FF5050"/>
                </a:solidFill>
              </a:rPr>
              <a:t>Pourquoi</a:t>
            </a:r>
            <a:r>
              <a:rPr lang="en-IE" dirty="0">
                <a:solidFill>
                  <a:srgbClr val="FF5050"/>
                </a:solidFill>
              </a:rPr>
              <a:t> le Pakistan a-t-</a:t>
            </a:r>
            <a:r>
              <a:rPr lang="en-IE" dirty="0" err="1">
                <a:solidFill>
                  <a:srgbClr val="FF5050"/>
                </a:solidFill>
              </a:rPr>
              <a:t>il</a:t>
            </a:r>
            <a:r>
              <a:rPr lang="en-IE" dirty="0">
                <a:solidFill>
                  <a:srgbClr val="FF5050"/>
                </a:solidFill>
              </a:rPr>
              <a:t> </a:t>
            </a:r>
            <a:r>
              <a:rPr lang="en-IE" dirty="0" err="1">
                <a:solidFill>
                  <a:srgbClr val="FF5050"/>
                </a:solidFill>
              </a:rPr>
              <a:t>été</a:t>
            </a:r>
            <a:r>
              <a:rPr lang="en-IE" dirty="0">
                <a:solidFill>
                  <a:srgbClr val="FF5050"/>
                </a:solidFill>
              </a:rPr>
              <a:t> </a:t>
            </a:r>
            <a:r>
              <a:rPr lang="en-IE" dirty="0" err="1">
                <a:solidFill>
                  <a:srgbClr val="FF5050"/>
                </a:solidFill>
              </a:rPr>
              <a:t>expulsé</a:t>
            </a:r>
            <a:r>
              <a:rPr lang="en-IE" dirty="0">
                <a:solidFill>
                  <a:srgbClr val="FF5050"/>
                </a:solidFill>
              </a:rPr>
              <a:t> du</a:t>
            </a:r>
            <a:r>
              <a:rPr lang="en-IE" dirty="0" smtClean="0">
                <a:solidFill>
                  <a:srgbClr val="FF5050"/>
                </a:solidFill>
              </a:rPr>
              <a:t>…</a:t>
            </a:r>
          </a:p>
          <a:p>
            <a:endParaRPr lang="en-IE" dirty="0">
              <a:solidFill>
                <a:srgbClr val="FF5050"/>
              </a:solidFill>
            </a:endParaRPr>
          </a:p>
          <a:p>
            <a:r>
              <a:rPr lang="en-IE" dirty="0" err="1">
                <a:solidFill>
                  <a:srgbClr val="800080"/>
                </a:solidFill>
              </a:rPr>
              <a:t>Qu'est-ce</a:t>
            </a:r>
            <a:r>
              <a:rPr lang="en-IE" dirty="0">
                <a:solidFill>
                  <a:srgbClr val="800080"/>
                </a:solidFill>
              </a:rPr>
              <a:t> que le </a:t>
            </a:r>
            <a:r>
              <a:rPr lang="en-IE" dirty="0" err="1">
                <a:solidFill>
                  <a:srgbClr val="800080"/>
                </a:solidFill>
              </a:rPr>
              <a:t>bouddhiste</a:t>
            </a:r>
            <a:r>
              <a:rPr lang="en-IE" dirty="0">
                <a:solidFill>
                  <a:srgbClr val="800080"/>
                </a:solidFill>
              </a:rPr>
              <a:t> a </a:t>
            </a:r>
            <a:r>
              <a:rPr lang="en-IE" dirty="0" err="1">
                <a:solidFill>
                  <a:srgbClr val="800080"/>
                </a:solidFill>
              </a:rPr>
              <a:t>dit</a:t>
            </a:r>
            <a:r>
              <a:rPr lang="en-IE" dirty="0">
                <a:solidFill>
                  <a:srgbClr val="800080"/>
                </a:solidFill>
              </a:rPr>
              <a:t> au </a:t>
            </a:r>
            <a:r>
              <a:rPr lang="en-IE" dirty="0" err="1">
                <a:solidFill>
                  <a:srgbClr val="800080"/>
                </a:solidFill>
              </a:rPr>
              <a:t>vendeur</a:t>
            </a:r>
            <a:r>
              <a:rPr lang="en-IE" dirty="0">
                <a:solidFill>
                  <a:srgbClr val="800080"/>
                </a:solidFill>
              </a:rPr>
              <a:t> </a:t>
            </a:r>
            <a:r>
              <a:rPr lang="en-IE" dirty="0" err="1">
                <a:solidFill>
                  <a:srgbClr val="800080"/>
                </a:solidFill>
              </a:rPr>
              <a:t>à</a:t>
            </a:r>
            <a:r>
              <a:rPr lang="en-IE" dirty="0">
                <a:solidFill>
                  <a:srgbClr val="800080"/>
                </a:solidFill>
              </a:rPr>
              <a:t> domicile qui </a:t>
            </a:r>
            <a:r>
              <a:rPr lang="en-IE" dirty="0" err="1">
                <a:solidFill>
                  <a:srgbClr val="800080"/>
                </a:solidFill>
              </a:rPr>
              <a:t>est</a:t>
            </a:r>
            <a:r>
              <a:rPr lang="en-IE" dirty="0">
                <a:solidFill>
                  <a:srgbClr val="800080"/>
                </a:solidFill>
              </a:rPr>
              <a:t> </a:t>
            </a:r>
            <a:r>
              <a:rPr lang="en-IE" dirty="0" err="1">
                <a:solidFill>
                  <a:srgbClr val="800080"/>
                </a:solidFill>
              </a:rPr>
              <a:t>venu</a:t>
            </a:r>
            <a:r>
              <a:rPr lang="en-IE" dirty="0">
                <a:solidFill>
                  <a:srgbClr val="800080"/>
                </a:solidFill>
              </a:rPr>
              <a:t> chez </a:t>
            </a:r>
            <a:r>
              <a:rPr lang="en-IE" dirty="0" err="1">
                <a:solidFill>
                  <a:srgbClr val="800080"/>
                </a:solidFill>
              </a:rPr>
              <a:t>lui</a:t>
            </a:r>
            <a:r>
              <a:rPr lang="en-IE" dirty="0">
                <a:solidFill>
                  <a:srgbClr val="800080"/>
                </a:solidFill>
              </a:rPr>
              <a:t> …</a:t>
            </a:r>
            <a:r>
              <a:rPr lang="en-IE" dirty="0">
                <a:solidFill>
                  <a:srgbClr val="FF5050"/>
                </a:solidFill>
              </a:rPr>
              <a:t> </a:t>
            </a:r>
            <a:br>
              <a:rPr lang="en-IE" dirty="0">
                <a:solidFill>
                  <a:srgbClr val="FF5050"/>
                </a:solidFill>
              </a:rPr>
            </a:br>
            <a:r>
              <a:rPr lang="en-IE" dirty="0">
                <a:solidFill>
                  <a:srgbClr val="FF5050"/>
                </a:solidFill>
              </a:rPr>
              <a:t/>
            </a:r>
            <a:br>
              <a:rPr lang="en-IE" dirty="0">
                <a:solidFill>
                  <a:srgbClr val="FF5050"/>
                </a:solidFill>
              </a:rPr>
            </a:br>
            <a:r>
              <a:rPr lang="en-IE" dirty="0" err="1">
                <a:solidFill>
                  <a:srgbClr val="FF5050"/>
                </a:solidFill>
              </a:rPr>
              <a:t>Quelle</a:t>
            </a:r>
            <a:r>
              <a:rPr lang="en-IE" dirty="0">
                <a:solidFill>
                  <a:srgbClr val="FF5050"/>
                </a:solidFill>
              </a:rPr>
              <a:t> </a:t>
            </a:r>
            <a:r>
              <a:rPr lang="en-IE" dirty="0" err="1">
                <a:solidFill>
                  <a:srgbClr val="FF5050"/>
                </a:solidFill>
              </a:rPr>
              <a:t>est</a:t>
            </a:r>
            <a:r>
              <a:rPr lang="en-IE" dirty="0">
                <a:solidFill>
                  <a:srgbClr val="FF5050"/>
                </a:solidFill>
              </a:rPr>
              <a:t> la </a:t>
            </a:r>
            <a:r>
              <a:rPr lang="en-IE" dirty="0" err="1">
                <a:solidFill>
                  <a:srgbClr val="FF5050"/>
                </a:solidFill>
              </a:rPr>
              <a:t>différence</a:t>
            </a:r>
            <a:r>
              <a:rPr lang="en-IE" dirty="0">
                <a:solidFill>
                  <a:srgbClr val="FF5050"/>
                </a:solidFill>
              </a:rPr>
              <a:t> entre un </a:t>
            </a:r>
            <a:r>
              <a:rPr lang="en-IE" dirty="0" err="1">
                <a:solidFill>
                  <a:srgbClr val="FF5050"/>
                </a:solidFill>
              </a:rPr>
              <a:t>polak</a:t>
            </a:r>
            <a:r>
              <a:rPr lang="en-IE" dirty="0">
                <a:solidFill>
                  <a:srgbClr val="FF5050"/>
                </a:solidFill>
              </a:rPr>
              <a:t> intelligent et </a:t>
            </a:r>
            <a:r>
              <a:rPr lang="en-IE" dirty="0" err="1">
                <a:solidFill>
                  <a:srgbClr val="FF5050"/>
                </a:solidFill>
              </a:rPr>
              <a:t>une</a:t>
            </a:r>
            <a:r>
              <a:rPr lang="en-IE" dirty="0">
                <a:solidFill>
                  <a:srgbClr val="FF5050"/>
                </a:solidFill>
              </a:rPr>
              <a:t>…</a:t>
            </a:r>
            <a:endParaRPr lang="en-IE" dirty="0">
              <a:solidFill>
                <a:srgbClr val="FF5050"/>
              </a:solidFill>
            </a:endParaRPr>
          </a:p>
        </p:txBody>
      </p:sp>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Alimenter</a:t>
            </a:r>
            <a:r>
              <a:rPr lang="en-GB" dirty="0" smtClean="0"/>
              <a:t> </a:t>
            </a:r>
            <a:r>
              <a:rPr lang="en-GB" dirty="0"/>
              <a:t>les </a:t>
            </a:r>
            <a:r>
              <a:rPr lang="en-GB" dirty="0" err="1"/>
              <a:t>stéréotypes</a:t>
            </a:r>
            <a:r>
              <a:rPr lang="en-GB" dirty="0"/>
              <a:t> et les </a:t>
            </a:r>
            <a:r>
              <a:rPr lang="en-GB" dirty="0" err="1"/>
              <a:t>préjugés</a:t>
            </a:r>
            <a:endParaRPr lang="en-GB" dirty="0"/>
          </a:p>
        </p:txBody>
      </p:sp>
      <p:pic>
        <p:nvPicPr>
          <p:cNvPr id="3" name="Picture 2" descr="C:\Users\Fujitsu\AppData\Local\Microsoft\Windows\INetCache\IE\4H4ULRLK\a_happy_leprechaun_with_a_pint_of_beer_and_the_irish_flag_0521-1003-2117-1726_SM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15" y="4139057"/>
            <a:ext cx="1759115" cy="157734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C:\Users\Fujitsu\AppData\Local\Microsoft\Windows\INetCache\IE\4H4ULRLK\pizza-cartoon-photoxpress_182400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5843" y="4249547"/>
            <a:ext cx="1760220" cy="14668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Fujitsu\AppData\Local\Microsoft\Windows\INetCache\IE\GTAR3SG7\Jewish-dance-by-Rones[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855" y="4249547"/>
            <a:ext cx="2602068" cy="1510284"/>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C:\Users\Fujitsu\AppData\Local\Microsoft\Windows\INetCache\IE\4H4ULRLK\gay-couple-holding-hand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305" y="2265807"/>
            <a:ext cx="1629168" cy="198374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7" descr="C:\Users\Fujitsu\AppData\Local\Microsoft\Windows\INetCache\IE\874DBHAK\Refugee-Ship-Silhouett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0330" y="2897443"/>
            <a:ext cx="2235200" cy="936368"/>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9" descr="C:\Users\Fujitsu\AppData\Local\Microsoft\Windows\INetCache\IE\4H4ULRLK\muslim_women_by_tasnimx[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4587" y="2592197"/>
            <a:ext cx="1279572" cy="15468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smtClean="0"/>
              <a:t>Humour</a:t>
            </a:r>
            <a:r>
              <a:rPr lang="de-AT" dirty="0" smtClean="0"/>
              <a:t>?</a:t>
            </a:r>
            <a:endParaRPr lang="de-AT" dirty="0"/>
          </a:p>
        </p:txBody>
      </p:sp>
      <p:pic>
        <p:nvPicPr>
          <p:cNvPr id="3" name="Picture 2" descr="C:\Users\Fujitsu\AppData\Local\Microsoft\Windows\INetCache\IE\GTAR3SG7\man-on-phone[1].png"/>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793785"/>
            <a:ext cx="2019300" cy="2543810"/>
          </a:xfrm>
          <a:prstGeom prst="rect">
            <a:avLst/>
          </a:prstGeom>
          <a:noFill/>
          <a:ln>
            <a:noFill/>
          </a:ln>
        </p:spPr>
      </p:pic>
      <p:sp>
        <p:nvSpPr>
          <p:cNvPr id="4" name="TextBox 3"/>
          <p:cNvSpPr txBox="1"/>
          <p:nvPr/>
        </p:nvSpPr>
        <p:spPr>
          <a:xfrm>
            <a:off x="4450080" y="3505620"/>
            <a:ext cx="3411420" cy="523220"/>
          </a:xfrm>
          <a:prstGeom prst="rect">
            <a:avLst/>
          </a:prstGeom>
          <a:noFill/>
        </p:spPr>
        <p:txBody>
          <a:bodyPr wrap="square" rtlCol="0">
            <a:spAutoFit/>
          </a:bodyPr>
          <a:lstStyle/>
          <a:p>
            <a:r>
              <a:rPr lang="en-IE" dirty="0">
                <a:solidFill>
                  <a:srgbClr val="800080"/>
                </a:solidFill>
              </a:rPr>
              <a:t>… Et </a:t>
            </a:r>
            <a:r>
              <a:rPr lang="en-IE" dirty="0" err="1">
                <a:solidFill>
                  <a:srgbClr val="800080"/>
                </a:solidFill>
              </a:rPr>
              <a:t>rappelez-vous</a:t>
            </a:r>
            <a:r>
              <a:rPr lang="en-IE" dirty="0">
                <a:solidFill>
                  <a:srgbClr val="800080"/>
                </a:solidFill>
              </a:rPr>
              <a:t>, </a:t>
            </a:r>
            <a:r>
              <a:rPr lang="en-IE" dirty="0" err="1">
                <a:solidFill>
                  <a:srgbClr val="800080"/>
                </a:solidFill>
              </a:rPr>
              <a:t>si</a:t>
            </a:r>
            <a:r>
              <a:rPr lang="en-IE" dirty="0">
                <a:solidFill>
                  <a:srgbClr val="800080"/>
                </a:solidFill>
              </a:rPr>
              <a:t> </a:t>
            </a:r>
            <a:r>
              <a:rPr lang="en-IE" dirty="0" err="1">
                <a:solidFill>
                  <a:srgbClr val="800080"/>
                </a:solidFill>
              </a:rPr>
              <a:t>vous</a:t>
            </a:r>
            <a:r>
              <a:rPr lang="en-IE" dirty="0">
                <a:solidFill>
                  <a:srgbClr val="800080"/>
                </a:solidFill>
              </a:rPr>
              <a:t> </a:t>
            </a:r>
            <a:r>
              <a:rPr lang="en-IE" dirty="0" err="1">
                <a:solidFill>
                  <a:srgbClr val="800080"/>
                </a:solidFill>
              </a:rPr>
              <a:t>avez</a:t>
            </a:r>
            <a:r>
              <a:rPr lang="en-IE" dirty="0">
                <a:solidFill>
                  <a:srgbClr val="800080"/>
                </a:solidFill>
              </a:rPr>
              <a:t> </a:t>
            </a:r>
            <a:r>
              <a:rPr lang="en-IE" dirty="0" err="1">
                <a:solidFill>
                  <a:srgbClr val="800080"/>
                </a:solidFill>
              </a:rPr>
              <a:t>besoin</a:t>
            </a:r>
            <a:r>
              <a:rPr lang="en-IE" dirty="0">
                <a:solidFill>
                  <a:srgbClr val="800080"/>
                </a:solidFill>
              </a:rPr>
              <a:t>, je </a:t>
            </a:r>
            <a:r>
              <a:rPr lang="en-IE" dirty="0" err="1">
                <a:solidFill>
                  <a:srgbClr val="800080"/>
                </a:solidFill>
              </a:rPr>
              <a:t>suis</a:t>
            </a:r>
            <a:r>
              <a:rPr lang="en-IE" dirty="0">
                <a:solidFill>
                  <a:srgbClr val="800080"/>
                </a:solidFill>
              </a:rPr>
              <a:t> </a:t>
            </a:r>
            <a:r>
              <a:rPr lang="en-IE" dirty="0" err="1">
                <a:solidFill>
                  <a:srgbClr val="800080"/>
                </a:solidFill>
              </a:rPr>
              <a:t>disponible</a:t>
            </a:r>
            <a:r>
              <a:rPr lang="en-IE" dirty="0">
                <a:solidFill>
                  <a:srgbClr val="800080"/>
                </a:solidFill>
              </a:rPr>
              <a:t> 24h / 24…</a:t>
            </a:r>
            <a:endParaRPr lang="en-IE" dirty="0">
              <a:solidFill>
                <a:srgbClr val="800080"/>
              </a:solidFill>
            </a:endParaRPr>
          </a:p>
        </p:txBody>
      </p:sp>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err="1" smtClean="0"/>
              <a:t>Humour</a:t>
            </a:r>
            <a:endParaRPr lang="de-AT"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463307" y="2717780"/>
            <a:ext cx="2538412" cy="2814637"/>
          </a:xfrm>
          <a:prstGeom prst="rect">
            <a:avLst/>
          </a:prstGeom>
        </p:spPr>
      </p:pic>
      <p:sp>
        <p:nvSpPr>
          <p:cNvPr id="4" name="TextBox 3"/>
          <p:cNvSpPr txBox="1"/>
          <p:nvPr/>
        </p:nvSpPr>
        <p:spPr>
          <a:xfrm>
            <a:off x="4732287" y="3540740"/>
            <a:ext cx="3411420" cy="523220"/>
          </a:xfrm>
          <a:prstGeom prst="rect">
            <a:avLst/>
          </a:prstGeom>
          <a:noFill/>
        </p:spPr>
        <p:txBody>
          <a:bodyPr wrap="square" rtlCol="0">
            <a:spAutoFit/>
          </a:bodyPr>
          <a:lstStyle/>
          <a:p>
            <a:r>
              <a:rPr lang="en-IE" dirty="0">
                <a:solidFill>
                  <a:srgbClr val="800080"/>
                </a:solidFill>
              </a:rPr>
              <a:t>… Et </a:t>
            </a:r>
            <a:r>
              <a:rPr lang="en-IE" dirty="0" err="1">
                <a:solidFill>
                  <a:srgbClr val="800080"/>
                </a:solidFill>
              </a:rPr>
              <a:t>rappelez-vous</a:t>
            </a:r>
            <a:r>
              <a:rPr lang="en-IE" dirty="0">
                <a:solidFill>
                  <a:srgbClr val="800080"/>
                </a:solidFill>
              </a:rPr>
              <a:t>, </a:t>
            </a:r>
            <a:r>
              <a:rPr lang="en-IE" dirty="0" err="1">
                <a:solidFill>
                  <a:srgbClr val="800080"/>
                </a:solidFill>
              </a:rPr>
              <a:t>si</a:t>
            </a:r>
            <a:r>
              <a:rPr lang="en-IE" dirty="0">
                <a:solidFill>
                  <a:srgbClr val="800080"/>
                </a:solidFill>
              </a:rPr>
              <a:t> </a:t>
            </a:r>
            <a:r>
              <a:rPr lang="en-IE" dirty="0" err="1">
                <a:solidFill>
                  <a:srgbClr val="800080"/>
                </a:solidFill>
              </a:rPr>
              <a:t>vous</a:t>
            </a:r>
            <a:r>
              <a:rPr lang="en-IE" dirty="0">
                <a:solidFill>
                  <a:srgbClr val="800080"/>
                </a:solidFill>
              </a:rPr>
              <a:t> </a:t>
            </a:r>
            <a:r>
              <a:rPr lang="en-IE" dirty="0" err="1">
                <a:solidFill>
                  <a:srgbClr val="800080"/>
                </a:solidFill>
              </a:rPr>
              <a:t>avez</a:t>
            </a:r>
            <a:r>
              <a:rPr lang="en-IE" dirty="0">
                <a:solidFill>
                  <a:srgbClr val="800080"/>
                </a:solidFill>
              </a:rPr>
              <a:t> </a:t>
            </a:r>
            <a:r>
              <a:rPr lang="en-IE" dirty="0" err="1">
                <a:solidFill>
                  <a:srgbClr val="800080"/>
                </a:solidFill>
              </a:rPr>
              <a:t>besoin</a:t>
            </a:r>
            <a:r>
              <a:rPr lang="en-IE" dirty="0">
                <a:solidFill>
                  <a:srgbClr val="800080"/>
                </a:solidFill>
              </a:rPr>
              <a:t>, je </a:t>
            </a:r>
            <a:r>
              <a:rPr lang="en-IE" dirty="0" err="1">
                <a:solidFill>
                  <a:srgbClr val="800080"/>
                </a:solidFill>
              </a:rPr>
              <a:t>suis</a:t>
            </a:r>
            <a:r>
              <a:rPr lang="en-IE" dirty="0">
                <a:solidFill>
                  <a:srgbClr val="800080"/>
                </a:solidFill>
              </a:rPr>
              <a:t> </a:t>
            </a:r>
            <a:r>
              <a:rPr lang="en-IE" dirty="0" err="1">
                <a:solidFill>
                  <a:srgbClr val="800080"/>
                </a:solidFill>
              </a:rPr>
              <a:t>disponible</a:t>
            </a:r>
            <a:r>
              <a:rPr lang="en-IE" dirty="0">
                <a:solidFill>
                  <a:srgbClr val="800080"/>
                </a:solidFill>
              </a:rPr>
              <a:t> 24h / 24…</a:t>
            </a:r>
            <a:endParaRPr lang="en-IE" dirty="0">
              <a:solidFill>
                <a:srgbClr val="800080"/>
              </a:solidFill>
            </a:endParaRPr>
          </a:p>
        </p:txBody>
      </p:sp>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en-GB" dirty="0" smtClean="0"/>
              <a:t>Humour?</a:t>
            </a:r>
            <a:endParaRPr lang="en"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3033712" y="2767450"/>
            <a:ext cx="3076575" cy="2228850"/>
          </a:xfrm>
          <a:prstGeom prst="rect">
            <a:avLst/>
          </a:prstGeom>
        </p:spPr>
      </p:pic>
      <p:sp>
        <p:nvSpPr>
          <p:cNvPr id="2" name="Rettangolo 1"/>
          <p:cNvSpPr/>
          <p:nvPr/>
        </p:nvSpPr>
        <p:spPr>
          <a:xfrm>
            <a:off x="4430486" y="4060018"/>
            <a:ext cx="2057400" cy="954107"/>
          </a:xfrm>
          <a:prstGeom prst="rect">
            <a:avLst/>
          </a:prstGeom>
          <a:solidFill>
            <a:schemeClr val="bg1"/>
          </a:solidFill>
        </p:spPr>
        <p:txBody>
          <a:bodyPr wrap="square">
            <a:spAutoFit/>
          </a:bodyPr>
          <a:lstStyle/>
          <a:p>
            <a:r>
              <a:rPr lang="fr-FR" dirty="0"/>
              <a:t>cela prendra-t-il longtemps? J'ai une chaudière qui fuit dans le centre-ville à trois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21</TotalTime>
  <Words>996</Words>
  <Application>Microsoft Macintosh PowerPoint</Application>
  <PresentationFormat>Presentazione su schermo (4:3)</PresentationFormat>
  <Paragraphs>55</Paragraphs>
  <Slides>14</Slides>
  <Notes>14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14</vt:i4>
      </vt:variant>
    </vt:vector>
  </HeadingPairs>
  <TitlesOfParts>
    <vt:vector size="17" baseType="lpstr">
      <vt:lpstr>Montserrat</vt:lpstr>
      <vt:lpstr>Arial</vt:lpstr>
      <vt:lpstr>EngagePowerpoint Template</vt:lpstr>
      <vt:lpstr>Stéréotypes et préjugés</vt:lpstr>
      <vt:lpstr>Stéréotypes</vt:lpstr>
      <vt:lpstr>Préjugés</vt:lpstr>
      <vt:lpstr>Identité et signification</vt:lpstr>
      <vt:lpstr>Drôle ou raciste</vt:lpstr>
      <vt:lpstr>Alimenter les stéréotypes et les préjugés</vt:lpstr>
      <vt:lpstr>Humour?</vt:lpstr>
      <vt:lpstr>Humour</vt:lpstr>
      <vt:lpstr>Humour?</vt:lpstr>
      <vt:lpstr>Humour</vt:lpstr>
      <vt:lpstr>Humour</vt:lpstr>
      <vt:lpstr>More humourous</vt:lpstr>
      <vt:lpstr>Non aux stéréotypes  et aux préjugés!</vt:lpstr>
      <vt:lpstr>Merci!</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88</cp:revision>
  <dcterms:created xsi:type="dcterms:W3CDTF">2017-10-27T16:23:16Z</dcterms:created>
  <dcterms:modified xsi:type="dcterms:W3CDTF">2018-10-14T14:11:46Z</dcterms:modified>
</cp:coreProperties>
</file>