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6"/>
  </p:notesMasterIdLst>
  <p:sldIdLst>
    <p:sldId id="256" r:id="rId2"/>
    <p:sldId id="298" r:id="rId3"/>
    <p:sldId id="264" r:id="rId4"/>
    <p:sldId id="260" r:id="rId5"/>
    <p:sldId id="289" r:id="rId6"/>
    <p:sldId id="290" r:id="rId7"/>
    <p:sldId id="291" r:id="rId8"/>
    <p:sldId id="292" r:id="rId9"/>
    <p:sldId id="262" r:id="rId10"/>
    <p:sldId id="295" r:id="rId11"/>
    <p:sldId id="293" r:id="rId12"/>
    <p:sldId id="296" r:id="rId13"/>
    <p:sldId id="297" r:id="rId14"/>
    <p:sldId id="27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8" autoAdjust="0"/>
  </p:normalViewPr>
  <p:slideViewPr>
    <p:cSldViewPr snapToGrid="0" snapToObjects="1">
      <p:cViewPr varScale="1">
        <p:scale>
          <a:sx n="72" d="100"/>
          <a:sy n="72" d="100"/>
        </p:scale>
        <p:origin x="176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Sebbene siano stati compiuti notevoli progressi in Europa nel recente passato gli stereotipi e i pregiudizi sono ancora parte integrante della nostra cultura. Questo esercizio mira a introdurre il concetto di stereotipi e pregiudizi ed esplorare se sia possibile evitare di essere influenzati da essi. L'esercizio si concentra specificamente sull'umorismo; come gli scherzi sono spesso utilizzati per mantenere e sostenere stereotipi e pregiudizi.</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Ora guardate l'immagine con la didascalia e ha un significato completamente diverso se pensiamo all’Europa di oggi, dove tanti lavoratori provenienti dai paesi dell'Europa orientale lavorano negli Stati membri dell'UE più sviluppati.</a:t>
            </a:r>
          </a:p>
        </p:txBody>
      </p:sp>
    </p:spTree>
    <p:extLst>
      <p:ext uri="{BB962C8B-B14F-4D97-AF65-F5344CB8AC3E}">
        <p14:creationId xmlns:p14="http://schemas.microsoft.com/office/powerpoint/2010/main" val="103856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Gli stereotipi e i pregiudizi incorporati che portiamo con noi su diverse nazionalità sono ampiamente utilizzati anche da fumettisti e comici. Guarda l'immagine e vedi se ti trasmette un po’ di umorismo.</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Si può sostenere che il cartone animato è ora più divertente con l'aggiunta di uno stereotipo che possiamo capire e </a:t>
            </a:r>
            <a:r>
              <a:rPr lang="it-IT" sz="1100" kern="1200">
                <a:solidFill>
                  <a:schemeClr val="tx1"/>
                </a:solidFill>
                <a:effectLst/>
                <a:latin typeface="+mn-lt"/>
                <a:ea typeface="+mn-ea"/>
                <a:cs typeface="+mn-cs"/>
              </a:rPr>
              <a:t>condividere.</a:t>
            </a: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Abbiamo la responsabilità personale di rispondere alle situazioni con cui non siamo d'accordo. Mentre etnia, genere, età e orientamento sessuale fanno parte di ciò che siamo; queste caratteristiche non ci definiscono. Dovremmo considerare attentamente gli stereotipi e i pregiudizi che abbiamo interiorizzato nel corso degli anni per garantire che non ci definiscano neanche loro.</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Gli stereotipi sono idee o percezioni preconcette su gruppi specifici di persone o tipi specifici di individui. Anche se molti stereotipi sono ampiamente ritenuti veritieri, generalmente comprendono immagini o idee troppo semplificate di persone o cose. Anche se ci sono esempi di stereotipi positivi, si sente più spesso parlare di quelli negativi. Molti degli stereotipi più comuni sono razzisti, sessisti, sull’invecchiamento o omofobici. Uno dei maggiori problemi con gli stereotipi è che, anche se sono corretti in alcuni casi, non sono certamente veri in tutti i casi.</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Il pregiudizio è qualsiasi opinione favorevole o sfavorevole, informata o ritenuta tale, che non si basa sulla ragione o sull'esperienza reale e che porta a un trattamento preferenziale per alcune persone o a pregiudizi sfavorevoli o ostilità verso altre. Il pregiudizio può includere qualsiasi atteggiamento irragionevole che sia insolitamente resistente all'influenza razionale. I pregiudizi sono spesso radicati nell'idea che certi tipi di persone valgono meno o siano meno capaci di altri.</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9087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Stereotipi e pregiudizi sono dannosi perché ignorano il fatto che ogni individuo ha le proprie capacità, punti di forza, de di debolezza, desideri, pensieri e sentimenti. Gli stereotipi non descrivono solo come sono le persone; essi definiscono anche come dovrebbero essere o quale ruolo dovrebbero avere sulla base di queste caratteristiche. I pregiudizi portano le persone a esprimere giudizi di valore e ad assumere ciò che le persone possono o non possono fare sulla base di chi sono. Alcuni studi hanno anche dimostrato che quando le persone sono consapevoli di specifici stereotipi su se stessi, può influenzare la loro percezione delle proprie capacità e anche le loro prestazioni. Gli stereotipi e i pregiudizi spesso si combinano e provocano azioni discriminatorie.</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Indipendentemente da quanto politicamente corretto ci piace pensare di essere, è giusto supporre che tutti abbiano riso a uno scherzo basato su stereotipi o pregiudizi a cui tutti possiamo relazionarci. È importante essere consapevoli dell'impatto delle battute su coloro contro i quali vengono raccontate le battute. Mentre ridere con la gente è una cosa; ridere delle persone è completamente diverso.</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L'umorismo gioca un ruolo importante nella vita di tutti, ma spesso alimenta la discriminazione e la nostra capacità di vedere il divertimento in qualcosa dipende spesso dalle nostre visioni stereotipate di persone di una cultura specifica, credo o colore o i nostri pregiudizi contro una particolare etnia, orientamento sessuale o genere.</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Osserva l'immagine e visualizza la didascalia. Non è molto divertente. In realtà non è affatto divertente.</a:t>
            </a:r>
          </a:p>
        </p:txBody>
      </p:sp>
    </p:spTree>
    <p:extLst>
      <p:ext uri="{BB962C8B-B14F-4D97-AF65-F5344CB8AC3E}">
        <p14:creationId xmlns:p14="http://schemas.microsoft.com/office/powerpoint/2010/main" val="160309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Ora guarda l'immagine e visualizza la didascalia. Aggiungere il carattere ebraico è ciò che rende l'immagine umoristica. Attraverso la nostra comprensione stereotipata dell'adesione ebraica al giorno del Signore questa immagine diventa divertente.</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Ancora un esempio, l'immagine ritratta in questa diapositiva è piuttosto vaga e per niente umoristica.</a:t>
            </a:r>
          </a:p>
        </p:txBody>
      </p:sp>
    </p:spTree>
    <p:extLst>
      <p:ext uri="{BB962C8B-B14F-4D97-AF65-F5344CB8AC3E}">
        <p14:creationId xmlns:p14="http://schemas.microsoft.com/office/powerpoint/2010/main" val="122854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r>
              <a:rPr lang="it-IT" dirty="0"/>
              <a:t>Stereotipi e pregiudizi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2957512" y="2419021"/>
            <a:ext cx="3228975" cy="2724150"/>
          </a:xfrm>
          <a:prstGeom prst="rect">
            <a:avLst/>
          </a:prstGeom>
        </p:spPr>
      </p:pic>
      <p:sp>
        <p:nvSpPr>
          <p:cNvPr id="6" name="Title 1">
            <a:extLst>
              <a:ext uri="{FF2B5EF4-FFF2-40B4-BE49-F238E27FC236}">
                <a16:creationId xmlns:a16="http://schemas.microsoft.com/office/drawing/2014/main" id="{25DADFB3-2764-44C2-8C20-1FB05028CCEA}"/>
              </a:ext>
            </a:extLst>
          </p:cNvPr>
          <p:cNvSpPr>
            <a:spLocks noGrp="1"/>
          </p:cNvSpPr>
          <p:nvPr>
            <p:ph type="title"/>
          </p:nvPr>
        </p:nvSpPr>
        <p:spPr>
          <a:xfrm>
            <a:off x="691200" y="0"/>
            <a:ext cx="7761600" cy="1292100"/>
          </a:xfrm>
        </p:spPr>
        <p:txBody>
          <a:bodyPr/>
          <a:lstStyle/>
          <a:p>
            <a:r>
              <a:rPr lang="it-IT" dirty="0"/>
              <a:t>Umorismo?</a:t>
            </a:r>
          </a:p>
        </p:txBody>
      </p:sp>
      <p:sp>
        <p:nvSpPr>
          <p:cNvPr id="7" name="Rettangolo 6">
            <a:extLst>
              <a:ext uri="{FF2B5EF4-FFF2-40B4-BE49-F238E27FC236}">
                <a16:creationId xmlns:a16="http://schemas.microsoft.com/office/drawing/2014/main" id="{DA383239-FE12-4276-ADF2-FAC121E0367C}"/>
              </a:ext>
            </a:extLst>
          </p:cNvPr>
          <p:cNvSpPr/>
          <p:nvPr/>
        </p:nvSpPr>
        <p:spPr>
          <a:xfrm>
            <a:off x="2466753" y="4996300"/>
            <a:ext cx="4572000" cy="523220"/>
          </a:xfrm>
          <a:prstGeom prst="rect">
            <a:avLst/>
          </a:prstGeom>
        </p:spPr>
        <p:txBody>
          <a:bodyPr>
            <a:spAutoFit/>
          </a:bodyPr>
          <a:lstStyle/>
          <a:p>
            <a:r>
              <a:rPr lang="it-IT" dirty="0"/>
              <a:t>Ci vorrà molto tempo? Ho una caldaia che perde nel centro della città alle tre.</a:t>
            </a:r>
          </a:p>
        </p:txBody>
      </p:sp>
    </p:spTree>
    <p:extLst>
      <p:ext uri="{BB962C8B-B14F-4D97-AF65-F5344CB8AC3E}">
        <p14:creationId xmlns:p14="http://schemas.microsoft.com/office/powerpoint/2010/main" val="411590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26" y="2788745"/>
            <a:ext cx="5239814" cy="25434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FEC39042-37F0-4007-ADF9-36750A79FAF5}"/>
              </a:ext>
            </a:extLst>
          </p:cNvPr>
          <p:cNvSpPr>
            <a:spLocks noGrp="1"/>
          </p:cNvSpPr>
          <p:nvPr>
            <p:ph type="title"/>
          </p:nvPr>
        </p:nvSpPr>
        <p:spPr>
          <a:xfrm>
            <a:off x="691200" y="0"/>
            <a:ext cx="7761600" cy="1292100"/>
          </a:xfrm>
        </p:spPr>
        <p:txBody>
          <a:bodyPr/>
          <a:lstStyle/>
          <a:p>
            <a:r>
              <a:rPr lang="it-IT" dirty="0"/>
              <a:t>Umorismo?</a:t>
            </a:r>
          </a:p>
        </p:txBody>
      </p:sp>
      <p:sp>
        <p:nvSpPr>
          <p:cNvPr id="4" name="CasellaDiTesto 3">
            <a:extLst>
              <a:ext uri="{FF2B5EF4-FFF2-40B4-BE49-F238E27FC236}">
                <a16:creationId xmlns:a16="http://schemas.microsoft.com/office/drawing/2014/main" id="{4E718182-3614-4FA7-8A81-6F5573980EF3}"/>
              </a:ext>
            </a:extLst>
          </p:cNvPr>
          <p:cNvSpPr txBox="1"/>
          <p:nvPr/>
        </p:nvSpPr>
        <p:spPr>
          <a:xfrm>
            <a:off x="2062716" y="5365325"/>
            <a:ext cx="4892686" cy="307777"/>
          </a:xfrm>
          <a:prstGeom prst="rect">
            <a:avLst/>
          </a:prstGeom>
          <a:noFill/>
        </p:spPr>
        <p:txBody>
          <a:bodyPr wrap="none" rtlCol="0">
            <a:spAutoFit/>
          </a:bodyPr>
          <a:lstStyle/>
          <a:p>
            <a:r>
              <a:rPr lang="it-IT" dirty="0"/>
              <a:t>Felice 	             Triste	Arrabbiato	        Ubriaco</a:t>
            </a:r>
          </a:p>
        </p:txBody>
      </p:sp>
    </p:spTree>
    <p:extLst>
      <p:ext uri="{BB962C8B-B14F-4D97-AF65-F5344CB8AC3E}">
        <p14:creationId xmlns:p14="http://schemas.microsoft.com/office/powerpoint/2010/main" val="1978191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2005"/>
            <a:ext cx="5481320" cy="29653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77ADF36B-E229-48FC-A602-3C41CC674872}"/>
              </a:ext>
            </a:extLst>
          </p:cNvPr>
          <p:cNvSpPr>
            <a:spLocks noGrp="1"/>
          </p:cNvSpPr>
          <p:nvPr>
            <p:ph type="title"/>
          </p:nvPr>
        </p:nvSpPr>
        <p:spPr>
          <a:xfrm>
            <a:off x="691200" y="0"/>
            <a:ext cx="7761600" cy="1292100"/>
          </a:xfrm>
        </p:spPr>
        <p:txBody>
          <a:bodyPr/>
          <a:lstStyle/>
          <a:p>
            <a:r>
              <a:rPr lang="it-IT" dirty="0"/>
              <a:t>Più umorismo?</a:t>
            </a:r>
          </a:p>
        </p:txBody>
      </p:sp>
      <p:sp>
        <p:nvSpPr>
          <p:cNvPr id="5" name="CasellaDiTesto 4">
            <a:extLst>
              <a:ext uri="{FF2B5EF4-FFF2-40B4-BE49-F238E27FC236}">
                <a16:creationId xmlns:a16="http://schemas.microsoft.com/office/drawing/2014/main" id="{340D33DE-C039-4E6D-83EF-340C17462DBB}"/>
              </a:ext>
            </a:extLst>
          </p:cNvPr>
          <p:cNvSpPr txBox="1"/>
          <p:nvPr/>
        </p:nvSpPr>
        <p:spPr>
          <a:xfrm>
            <a:off x="2764465" y="1563914"/>
            <a:ext cx="3414717" cy="446276"/>
          </a:xfrm>
          <a:prstGeom prst="rect">
            <a:avLst/>
          </a:prstGeom>
          <a:noFill/>
        </p:spPr>
        <p:txBody>
          <a:bodyPr wrap="none" rtlCol="0">
            <a:spAutoFit/>
          </a:bodyPr>
          <a:lstStyle/>
          <a:p>
            <a:r>
              <a:rPr lang="it-IT" sz="2300" b="1" dirty="0"/>
              <a:t>BENVENUTI IN SVEZIA</a:t>
            </a:r>
          </a:p>
        </p:txBody>
      </p:sp>
      <p:sp>
        <p:nvSpPr>
          <p:cNvPr id="7" name="CasellaDiTesto 6">
            <a:extLst>
              <a:ext uri="{FF2B5EF4-FFF2-40B4-BE49-F238E27FC236}">
                <a16:creationId xmlns:a16="http://schemas.microsoft.com/office/drawing/2014/main" id="{9E15EB29-2AD0-4E1A-AA7D-2C9F7F58A1D4}"/>
              </a:ext>
            </a:extLst>
          </p:cNvPr>
          <p:cNvSpPr txBox="1"/>
          <p:nvPr/>
        </p:nvSpPr>
        <p:spPr>
          <a:xfrm>
            <a:off x="2062716" y="5365325"/>
            <a:ext cx="4892686" cy="307777"/>
          </a:xfrm>
          <a:prstGeom prst="rect">
            <a:avLst/>
          </a:prstGeom>
          <a:noFill/>
        </p:spPr>
        <p:txBody>
          <a:bodyPr wrap="none" rtlCol="0">
            <a:spAutoFit/>
          </a:bodyPr>
          <a:lstStyle/>
          <a:p>
            <a:r>
              <a:rPr lang="it-IT" dirty="0"/>
              <a:t>Felice 	             Triste	Arrabbiato	        Ubriaco</a:t>
            </a:r>
          </a:p>
        </p:txBody>
      </p:sp>
    </p:spTree>
    <p:extLst>
      <p:ext uri="{BB962C8B-B14F-4D97-AF65-F5344CB8AC3E}">
        <p14:creationId xmlns:p14="http://schemas.microsoft.com/office/powerpoint/2010/main" val="31744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68679" y="0"/>
            <a:ext cx="7761600" cy="1292100"/>
          </a:xfrm>
          <a:prstGeom prst="rect">
            <a:avLst/>
          </a:prstGeom>
        </p:spPr>
        <p:txBody>
          <a:bodyPr wrap="square" lIns="91425" tIns="91425" rIns="91425" bIns="91425" anchor="b" anchorCtr="0">
            <a:noAutofit/>
          </a:bodyPr>
          <a:lstStyle/>
          <a:p>
            <a:pPr lvl="0"/>
            <a:r>
              <a:rPr lang="it-IT" dirty="0"/>
              <a:t>No agli stereotipi e al pregiudizio!</a:t>
            </a: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181100" y="1903414"/>
            <a:ext cx="6680400" cy="3418522"/>
          </a:xfrm>
          <a:prstGeom prst="rect">
            <a:avLst/>
          </a:prstGeom>
        </p:spPr>
      </p:pic>
      <p:sp>
        <p:nvSpPr>
          <p:cNvPr id="2" name="Rettangolo 1">
            <a:extLst>
              <a:ext uri="{FF2B5EF4-FFF2-40B4-BE49-F238E27FC236}">
                <a16:creationId xmlns:a16="http://schemas.microsoft.com/office/drawing/2014/main" id="{E603CC29-59AE-4206-B045-A3A107237D6B}"/>
              </a:ext>
            </a:extLst>
          </p:cNvPr>
          <p:cNvSpPr/>
          <p:nvPr/>
        </p:nvSpPr>
        <p:spPr>
          <a:xfrm>
            <a:off x="2241073" y="5487258"/>
            <a:ext cx="4661854" cy="446276"/>
          </a:xfrm>
          <a:prstGeom prst="rect">
            <a:avLst/>
          </a:prstGeom>
        </p:spPr>
        <p:txBody>
          <a:bodyPr wrap="none">
            <a:spAutoFit/>
          </a:bodyPr>
          <a:lstStyle/>
          <a:p>
            <a:r>
              <a:rPr lang="it-IT" sz="2300" b="1" dirty="0"/>
              <a:t>Gli stereotipi non ci definiscono</a:t>
            </a:r>
          </a:p>
        </p:txBody>
      </p:sp>
    </p:spTree>
    <p:extLst>
      <p:ext uri="{BB962C8B-B14F-4D97-AF65-F5344CB8AC3E}">
        <p14:creationId xmlns:p14="http://schemas.microsoft.com/office/powerpoint/2010/main" val="274198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it-IT" sz="12000" dirty="0">
                <a:solidFill>
                  <a:srgbClr val="FFFFFF"/>
                </a:solidFill>
              </a:rPr>
              <a:t>Grazie</a:t>
            </a:r>
            <a:r>
              <a:rPr lang="en" sz="12000" dirty="0">
                <a:solidFill>
                  <a:srgbClr val="FFFFFF"/>
                </a:solidFill>
              </a:rPr>
              <a:t>!</a:t>
            </a: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8" y="5492269"/>
            <a:ext cx="6423634" cy="1277273"/>
          </a:xfrm>
          <a:prstGeom prst="rect">
            <a:avLst/>
          </a:prstGeom>
          <a:noFill/>
        </p:spPr>
        <p:txBody>
          <a:bodyPr wrap="square" rtlCol="0">
            <a:spAutoFit/>
          </a:bodyPr>
          <a:lstStyle/>
          <a:p>
            <a:r>
              <a:rPr lang="it-IT" sz="1100" dirty="0"/>
              <a:t>Questo progetto è stato finanziato con il sostegno della Commissione europea</a:t>
            </a:r>
          </a:p>
          <a:p>
            <a:r>
              <a:rPr lang="it-IT" sz="1100" dirty="0"/>
              <a:t>
Questo documento riflette le opinioni dell'autore e la Commissione non può essere
ritenuti responsabili di qualsiasi uso che potrebbe essere fatto delle informazioni contenute nel presente documento</a:t>
            </a:r>
          </a:p>
          <a:p>
            <a:r>
              <a:rPr lang="it-IT" sz="1100" dirty="0"/>
              <a:t>
Progetto Numero</a:t>
            </a:r>
            <a:r>
              <a:rPr lang="en-GB" sz="1100" dirty="0"/>
              <a:t>: 2017-1-FR01-KA204-037126</a:t>
            </a:r>
            <a:endParaRPr lang="de-AT"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it-IT" dirty="0"/>
              <a:t>Stereotipi</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183" y="1967416"/>
            <a:ext cx="2591017" cy="256384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720" y="2225040"/>
            <a:ext cx="2088080" cy="2335352"/>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4" y="2225040"/>
            <a:ext cx="2259526" cy="3487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asellaDiTesto 1">
            <a:extLst>
              <a:ext uri="{FF2B5EF4-FFF2-40B4-BE49-F238E27FC236}">
                <a16:creationId xmlns:a16="http://schemas.microsoft.com/office/drawing/2014/main" id="{40F25BB5-FADA-4781-97C7-5FFB2318FA8C}"/>
              </a:ext>
            </a:extLst>
          </p:cNvPr>
          <p:cNvSpPr txBox="1"/>
          <p:nvPr/>
        </p:nvSpPr>
        <p:spPr>
          <a:xfrm>
            <a:off x="308345" y="5903893"/>
            <a:ext cx="2663564" cy="954107"/>
          </a:xfrm>
          <a:prstGeom prst="rect">
            <a:avLst/>
          </a:prstGeom>
          <a:noFill/>
        </p:spPr>
        <p:txBody>
          <a:bodyPr wrap="square" rtlCol="0">
            <a:spAutoFit/>
          </a:bodyPr>
          <a:lstStyle/>
          <a:p>
            <a:pPr algn="ctr"/>
            <a:r>
              <a:rPr lang="it-IT" dirty="0"/>
              <a:t>Ho intenzione di iniziare una rissa da ubriaco con qualsiasi persona che abbia stereotipi verso gli irlandesi</a:t>
            </a:r>
          </a:p>
        </p:txBody>
      </p:sp>
      <p:sp>
        <p:nvSpPr>
          <p:cNvPr id="6" name="CasellaDiTesto 5">
            <a:extLst>
              <a:ext uri="{FF2B5EF4-FFF2-40B4-BE49-F238E27FC236}">
                <a16:creationId xmlns:a16="http://schemas.microsoft.com/office/drawing/2014/main" id="{42A861B2-D767-4C48-BD77-5A70EB62AF90}"/>
              </a:ext>
            </a:extLst>
          </p:cNvPr>
          <p:cNvSpPr txBox="1"/>
          <p:nvPr/>
        </p:nvSpPr>
        <p:spPr>
          <a:xfrm>
            <a:off x="3033813" y="4754162"/>
            <a:ext cx="3066984" cy="1169551"/>
          </a:xfrm>
          <a:prstGeom prst="rect">
            <a:avLst/>
          </a:prstGeom>
          <a:noFill/>
        </p:spPr>
        <p:txBody>
          <a:bodyPr wrap="square" rtlCol="0">
            <a:spAutoFit/>
          </a:bodyPr>
          <a:lstStyle/>
          <a:p>
            <a:pPr algn="ctr"/>
            <a:r>
              <a:rPr lang="it-IT" dirty="0"/>
              <a:t>Vecchio: Cos'è successo alla nostra relazione sessuale?
Vecchia: Non lo so, non credo che abbiamo nemmeno ricevuto un biglietto di Natale da loro quest'anno</a:t>
            </a:r>
          </a:p>
        </p:txBody>
      </p:sp>
      <p:sp>
        <p:nvSpPr>
          <p:cNvPr id="7" name="Rettangolo 6">
            <a:extLst>
              <a:ext uri="{FF2B5EF4-FFF2-40B4-BE49-F238E27FC236}">
                <a16:creationId xmlns:a16="http://schemas.microsoft.com/office/drawing/2014/main" id="{8FF4BB91-8BD6-4E00-A613-4BBBF6047373}"/>
              </a:ext>
            </a:extLst>
          </p:cNvPr>
          <p:cNvSpPr/>
          <p:nvPr/>
        </p:nvSpPr>
        <p:spPr>
          <a:xfrm>
            <a:off x="6383251" y="4677213"/>
            <a:ext cx="2259526" cy="738664"/>
          </a:xfrm>
          <a:prstGeom prst="rect">
            <a:avLst/>
          </a:prstGeom>
        </p:spPr>
        <p:txBody>
          <a:bodyPr wrap="square">
            <a:spAutoFit/>
          </a:bodyPr>
          <a:lstStyle/>
          <a:p>
            <a:pPr algn="ctr"/>
            <a:r>
              <a:rPr lang="it-IT" dirty="0"/>
              <a:t>Un tetto di cristallo? Non essere ridicola, il cartello funziona bene</a:t>
            </a:r>
          </a:p>
        </p:txBody>
      </p:sp>
    </p:spTree>
    <p:extLst>
      <p:ext uri="{BB962C8B-B14F-4D97-AF65-F5344CB8AC3E}">
        <p14:creationId xmlns:p14="http://schemas.microsoft.com/office/powerpoint/2010/main" val="198644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GB" dirty="0"/>
              <a:t>Pregiudizi</a:t>
            </a:r>
            <a:endParaRPr lang="en" dirty="0"/>
          </a:p>
        </p:txBody>
      </p:sp>
      <p:pic>
        <p:nvPicPr>
          <p:cNvPr id="3" name="Picture 3" descr="C:\Users\Fujitsu\AppData\Local\Microsoft\Windows\INetCache\IE\GTAR3SG7\image2014-3-8%2018_12_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07" y="2454727"/>
            <a:ext cx="2619375" cy="20002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647" y="3106905"/>
            <a:ext cx="26162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567" y="3944470"/>
            <a:ext cx="261620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ttangolo 1">
            <a:extLst>
              <a:ext uri="{FF2B5EF4-FFF2-40B4-BE49-F238E27FC236}">
                <a16:creationId xmlns:a16="http://schemas.microsoft.com/office/drawing/2014/main" id="{4D6D8778-9B62-4CAC-B8EC-182EB1947D64}"/>
              </a:ext>
            </a:extLst>
          </p:cNvPr>
          <p:cNvSpPr/>
          <p:nvPr/>
        </p:nvSpPr>
        <p:spPr>
          <a:xfrm>
            <a:off x="175407" y="5637281"/>
            <a:ext cx="7768473" cy="446276"/>
          </a:xfrm>
          <a:prstGeom prst="rect">
            <a:avLst/>
          </a:prstGeom>
        </p:spPr>
        <p:txBody>
          <a:bodyPr wrap="none">
            <a:spAutoFit/>
          </a:bodyPr>
          <a:lstStyle/>
          <a:p>
            <a:r>
              <a:rPr lang="it-IT" sz="2300" b="1" dirty="0"/>
              <a:t>AFFRONTA I PREGIUDIZI OGNI VOLTA CHE LI SENTI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r>
              <a:rPr lang="en-GB" dirty="0"/>
              <a:t>Identità e significato</a:t>
            </a:r>
            <a:endParaRPr lang="en" dirty="0"/>
          </a:p>
        </p:txBody>
      </p:sp>
      <p:sp>
        <p:nvSpPr>
          <p:cNvPr id="3" name="TextBox 2"/>
          <p:cNvSpPr txBox="1"/>
          <p:nvPr/>
        </p:nvSpPr>
        <p:spPr>
          <a:xfrm>
            <a:off x="455739" y="2729855"/>
            <a:ext cx="8453120" cy="2492990"/>
          </a:xfrm>
          <a:prstGeom prst="rect">
            <a:avLst/>
          </a:prstGeom>
          <a:noFill/>
        </p:spPr>
        <p:txBody>
          <a:bodyPr wrap="square" rtlCol="0">
            <a:spAutoFit/>
          </a:bodyPr>
          <a:lstStyle/>
          <a:p>
            <a:endParaRPr lang="en-IE" sz="3600" dirty="0"/>
          </a:p>
          <a:p>
            <a:r>
              <a:rPr lang="it-IT" sz="3600" b="1" dirty="0">
                <a:solidFill>
                  <a:srgbClr val="FF5050"/>
                </a:solidFill>
              </a:rPr>
              <a:t>Stereotipi</a:t>
            </a:r>
          </a:p>
          <a:p>
            <a:r>
              <a:rPr lang="it-IT" sz="3600" dirty="0"/>
              <a:t>	</a:t>
            </a:r>
            <a:r>
              <a:rPr lang="it-IT" sz="4800" b="1" dirty="0">
                <a:solidFill>
                  <a:schemeClr val="tx1">
                    <a:lumMod val="50000"/>
                    <a:lumOff val="50000"/>
                  </a:schemeClr>
                </a:solidFill>
              </a:rPr>
              <a:t>+</a:t>
            </a:r>
            <a:r>
              <a:rPr lang="it-IT" sz="3600" b="1" dirty="0">
                <a:solidFill>
                  <a:schemeClr val="tx1">
                    <a:lumMod val="50000"/>
                    <a:lumOff val="50000"/>
                  </a:schemeClr>
                </a:solidFill>
              </a:rPr>
              <a:t>		</a:t>
            </a:r>
            <a:r>
              <a:rPr lang="it-IT" sz="4800" b="1" dirty="0">
                <a:solidFill>
                  <a:schemeClr val="tx1">
                    <a:lumMod val="50000"/>
                    <a:lumOff val="50000"/>
                  </a:schemeClr>
                </a:solidFill>
              </a:rPr>
              <a:t>=</a:t>
            </a:r>
            <a:r>
              <a:rPr lang="it-IT" sz="3600" b="1" dirty="0">
                <a:solidFill>
                  <a:schemeClr val="tx1">
                    <a:lumMod val="50000"/>
                    <a:lumOff val="50000"/>
                  </a:schemeClr>
                </a:solidFill>
              </a:rPr>
              <a:t> </a:t>
            </a:r>
            <a:r>
              <a:rPr lang="it-IT" sz="4800" b="1" dirty="0">
                <a:solidFill>
                  <a:schemeClr val="tx1">
                    <a:lumMod val="50000"/>
                    <a:lumOff val="50000"/>
                  </a:schemeClr>
                </a:solidFill>
              </a:rPr>
              <a:t>Discriminazione</a:t>
            </a:r>
          </a:p>
          <a:p>
            <a:r>
              <a:rPr lang="it-IT" sz="3600" b="1" dirty="0">
                <a:solidFill>
                  <a:srgbClr val="800080"/>
                </a:solidFill>
              </a:rPr>
              <a:t>Pregiudizi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Divertente o Razzista</a:t>
            </a:r>
          </a:p>
        </p:txBody>
      </p:sp>
      <p:sp>
        <p:nvSpPr>
          <p:cNvPr id="3" name="TextBox 2"/>
          <p:cNvSpPr txBox="1"/>
          <p:nvPr/>
        </p:nvSpPr>
        <p:spPr>
          <a:xfrm>
            <a:off x="877079" y="2342400"/>
            <a:ext cx="7414460" cy="2893100"/>
          </a:xfrm>
          <a:prstGeom prst="rect">
            <a:avLst/>
          </a:prstGeom>
          <a:noFill/>
        </p:spPr>
        <p:txBody>
          <a:bodyPr wrap="square" rtlCol="0">
            <a:spAutoFit/>
          </a:bodyPr>
          <a:lstStyle/>
          <a:p>
            <a:r>
              <a:rPr lang="it-IT" dirty="0">
                <a:solidFill>
                  <a:srgbClr val="FF5050"/>
                </a:solidFill>
              </a:rPr>
              <a:t>Un inglese, uno scozzese e un irlandese stavano lavorando in un cantiere...</a:t>
            </a:r>
          </a:p>
          <a:p>
            <a:r>
              <a:rPr lang="it-IT" dirty="0">
                <a:solidFill>
                  <a:srgbClr val="FF5050"/>
                </a:solidFill>
              </a:rPr>
              <a:t>
</a:t>
            </a:r>
            <a:r>
              <a:rPr lang="it-IT" dirty="0">
                <a:solidFill>
                  <a:srgbClr val="7030A0"/>
                </a:solidFill>
              </a:rPr>
              <a:t>Hai sentito quello sul negoziante ebreo...</a:t>
            </a:r>
          </a:p>
          <a:p>
            <a:r>
              <a:rPr lang="it-IT" dirty="0">
                <a:solidFill>
                  <a:srgbClr val="FF5050"/>
                </a:solidFill>
              </a:rPr>
              <a:t>
Il poliziotto ha preso l'autista donna e le ha chiesto perché ha rotto il semaforo rosso...</a:t>
            </a:r>
          </a:p>
          <a:p>
            <a:r>
              <a:rPr lang="it-IT" dirty="0">
                <a:solidFill>
                  <a:srgbClr val="FF5050"/>
                </a:solidFill>
              </a:rPr>
              <a:t>
</a:t>
            </a:r>
            <a:r>
              <a:rPr lang="it-IT" dirty="0">
                <a:solidFill>
                  <a:srgbClr val="7030A0"/>
                </a:solidFill>
              </a:rPr>
              <a:t>Un musulmano, un comunista e un socialista entrano in un bar...</a:t>
            </a:r>
          </a:p>
          <a:p>
            <a:r>
              <a:rPr lang="it-IT" dirty="0">
                <a:solidFill>
                  <a:srgbClr val="FF5050"/>
                </a:solidFill>
              </a:rPr>
              <a:t>
Perché il Pakistan è stato cacciato dal...</a:t>
            </a:r>
          </a:p>
          <a:p>
            <a:r>
              <a:rPr lang="it-IT" dirty="0">
                <a:solidFill>
                  <a:srgbClr val="FF5050"/>
                </a:solidFill>
              </a:rPr>
              <a:t>
</a:t>
            </a:r>
            <a:r>
              <a:rPr lang="it-IT" dirty="0">
                <a:solidFill>
                  <a:srgbClr val="7030A0"/>
                </a:solidFill>
              </a:rPr>
              <a:t>Cosa ha detto il buddista al venditore porta a porta che è venuto a casa sua... </a:t>
            </a:r>
            <a:br>
              <a:rPr lang="it-IT" dirty="0">
                <a:solidFill>
                  <a:srgbClr val="7030A0"/>
                </a:solidFill>
              </a:rPr>
            </a:br>
            <a:br>
              <a:rPr lang="it-IT" dirty="0">
                <a:solidFill>
                  <a:srgbClr val="FF5050"/>
                </a:solidFill>
              </a:rPr>
            </a:br>
            <a:r>
              <a:rPr lang="it-IT" dirty="0">
                <a:solidFill>
                  <a:srgbClr val="FF5050"/>
                </a:solidFill>
              </a:rPr>
              <a:t>Qual è la differenza tra un Polacco intelligente e un...</a:t>
            </a:r>
            <a:endParaRPr lang="en-IE" dirty="0">
              <a:solidFill>
                <a:srgbClr val="FF5050"/>
              </a:solidFill>
            </a:endParaRPr>
          </a:p>
        </p:txBody>
      </p:sp>
    </p:spTree>
    <p:extLst>
      <p:ext uri="{BB962C8B-B14F-4D97-AF65-F5344CB8AC3E}">
        <p14:creationId xmlns:p14="http://schemas.microsoft.com/office/powerpoint/2010/main" val="117632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61" y="109473"/>
            <a:ext cx="6503387" cy="1292100"/>
          </a:xfrm>
        </p:spPr>
        <p:txBody>
          <a:bodyPr/>
          <a:lstStyle/>
          <a:p>
            <a:r>
              <a:rPr lang="it-IT" dirty="0"/>
              <a:t>Alimentazione di stereotipi e pregiudizi
</a:t>
            </a:r>
            <a:endParaRPr lang="en-GB" dirty="0"/>
          </a:p>
        </p:txBody>
      </p:sp>
      <p:pic>
        <p:nvPicPr>
          <p:cNvPr id="3" name="Picture 2" descr="C:\Users\Fujitsu\AppData\Local\Microsoft\Windows\INetCache\IE\4H4ULRLK\a_happy_leprechaun_with_a_pint_of_beer_and_the_irish_flag_0521-1003-2117-1726_SM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15" y="4139057"/>
            <a:ext cx="1759115" cy="157734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C:\Users\Fujitsu\AppData\Local\Microsoft\Windows\INetCache\IE\4H4ULRLK\pizza-cartoon-photoxpress_182400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843" y="4249547"/>
            <a:ext cx="1760220" cy="14668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5" descr="C:\Users\Fujitsu\AppData\Local\Microsoft\Windows\INetCache\IE\GTAR3SG7\Jewish-dance-by-Ron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855" y="4249547"/>
            <a:ext cx="2602068" cy="151028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C:\Users\Fujitsu\AppData\Local\Microsoft\Windows\INetCache\IE\4H4ULRLK\gay-couple-holding-hand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305" y="2265807"/>
            <a:ext cx="1629168" cy="198374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7" descr="C:\Users\Fujitsu\AppData\Local\Microsoft\Windows\INetCache\IE\874DBHAK\Refugee-Ship-Silhouett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330" y="2897443"/>
            <a:ext cx="2235200" cy="93636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9" descr="C:\Users\Fujitsu\AppData\Local\Microsoft\Windows\INetCache\IE\4H4ULRLK\muslim_women_by_tasnimx[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4587" y="2592197"/>
            <a:ext cx="1279572" cy="15468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0771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Umorismo?</a:t>
            </a:r>
          </a:p>
        </p:txBody>
      </p:sp>
      <p:pic>
        <p:nvPicPr>
          <p:cNvPr id="3" name="Picture 2" descr="C:\Users\Fujitsu\AppData\Local\Microsoft\Windows\INetCache\IE\GTAR3SG7\man-on-phone[1].png"/>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793785"/>
            <a:ext cx="2019300" cy="2543810"/>
          </a:xfrm>
          <a:prstGeom prst="rect">
            <a:avLst/>
          </a:prstGeom>
          <a:noFill/>
          <a:ln>
            <a:noFill/>
          </a:ln>
        </p:spPr>
      </p:pic>
      <p:sp>
        <p:nvSpPr>
          <p:cNvPr id="4" name="TextBox 3"/>
          <p:cNvSpPr txBox="1"/>
          <p:nvPr/>
        </p:nvSpPr>
        <p:spPr>
          <a:xfrm>
            <a:off x="4450080" y="3505620"/>
            <a:ext cx="3411420" cy="738664"/>
          </a:xfrm>
          <a:prstGeom prst="rect">
            <a:avLst/>
          </a:prstGeom>
          <a:noFill/>
        </p:spPr>
        <p:txBody>
          <a:bodyPr wrap="square" rtlCol="0">
            <a:spAutoFit/>
          </a:bodyPr>
          <a:lstStyle/>
          <a:p>
            <a:r>
              <a:rPr lang="it-IT" b="1" dirty="0">
                <a:solidFill>
                  <a:srgbClr val="800080"/>
                </a:solidFill>
              </a:rPr>
              <a:t>... e ricorda se hai bisogno di qualsiasi cosa sono disponibile 24 ore su 6...</a:t>
            </a:r>
            <a:endParaRPr lang="en-IE" b="1" dirty="0">
              <a:solidFill>
                <a:srgbClr val="800080"/>
              </a:solidFill>
            </a:endParaRPr>
          </a:p>
        </p:txBody>
      </p:sp>
    </p:spTree>
    <p:extLst>
      <p:ext uri="{BB962C8B-B14F-4D97-AF65-F5344CB8AC3E}">
        <p14:creationId xmlns:p14="http://schemas.microsoft.com/office/powerpoint/2010/main" val="256765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463307" y="2717780"/>
            <a:ext cx="2538412" cy="2814637"/>
          </a:xfrm>
          <a:prstGeom prst="rect">
            <a:avLst/>
          </a:prstGeom>
        </p:spPr>
      </p:pic>
      <p:sp>
        <p:nvSpPr>
          <p:cNvPr id="7" name="Title 1">
            <a:extLst>
              <a:ext uri="{FF2B5EF4-FFF2-40B4-BE49-F238E27FC236}">
                <a16:creationId xmlns:a16="http://schemas.microsoft.com/office/drawing/2014/main" id="{E167C324-0252-4708-BBD2-620A48278A39}"/>
              </a:ext>
            </a:extLst>
          </p:cNvPr>
          <p:cNvSpPr>
            <a:spLocks noGrp="1"/>
          </p:cNvSpPr>
          <p:nvPr>
            <p:ph type="title"/>
          </p:nvPr>
        </p:nvSpPr>
        <p:spPr>
          <a:xfrm>
            <a:off x="691200" y="0"/>
            <a:ext cx="7761600" cy="1292100"/>
          </a:xfrm>
        </p:spPr>
        <p:txBody>
          <a:bodyPr/>
          <a:lstStyle/>
          <a:p>
            <a:r>
              <a:rPr lang="it-IT" dirty="0"/>
              <a:t>Umorismo?</a:t>
            </a:r>
          </a:p>
        </p:txBody>
      </p:sp>
      <p:sp>
        <p:nvSpPr>
          <p:cNvPr id="8" name="TextBox 3">
            <a:extLst>
              <a:ext uri="{FF2B5EF4-FFF2-40B4-BE49-F238E27FC236}">
                <a16:creationId xmlns:a16="http://schemas.microsoft.com/office/drawing/2014/main" id="{5899A022-4CBE-4704-89BE-1BF5884EDD84}"/>
              </a:ext>
            </a:extLst>
          </p:cNvPr>
          <p:cNvSpPr txBox="1"/>
          <p:nvPr/>
        </p:nvSpPr>
        <p:spPr>
          <a:xfrm>
            <a:off x="4450080" y="3505620"/>
            <a:ext cx="3411420" cy="738664"/>
          </a:xfrm>
          <a:prstGeom prst="rect">
            <a:avLst/>
          </a:prstGeom>
          <a:noFill/>
        </p:spPr>
        <p:txBody>
          <a:bodyPr wrap="square" rtlCol="0">
            <a:spAutoFit/>
          </a:bodyPr>
          <a:lstStyle/>
          <a:p>
            <a:r>
              <a:rPr lang="it-IT" b="1" dirty="0">
                <a:solidFill>
                  <a:srgbClr val="800080"/>
                </a:solidFill>
              </a:rPr>
              <a:t>... e ricorda se hai bisogno di qualsiasi cosa sono disponibile 24 ore su 6...</a:t>
            </a:r>
            <a:endParaRPr lang="en-IE" b="1" dirty="0">
              <a:solidFill>
                <a:srgbClr val="800080"/>
              </a:solidFill>
            </a:endParaRPr>
          </a:p>
        </p:txBody>
      </p:sp>
    </p:spTree>
    <p:extLst>
      <p:ext uri="{BB962C8B-B14F-4D97-AF65-F5344CB8AC3E}">
        <p14:creationId xmlns:p14="http://schemas.microsoft.com/office/powerpoint/2010/main" val="103931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033712" y="2767450"/>
            <a:ext cx="3076575" cy="2228850"/>
          </a:xfrm>
          <a:prstGeom prst="rect">
            <a:avLst/>
          </a:prstGeom>
        </p:spPr>
      </p:pic>
      <p:sp>
        <p:nvSpPr>
          <p:cNvPr id="2" name="Rettangolo 1">
            <a:extLst>
              <a:ext uri="{FF2B5EF4-FFF2-40B4-BE49-F238E27FC236}">
                <a16:creationId xmlns:a16="http://schemas.microsoft.com/office/drawing/2014/main" id="{1512288A-E596-4CD5-A41E-D6B0D66E8EC8}"/>
              </a:ext>
            </a:extLst>
          </p:cNvPr>
          <p:cNvSpPr/>
          <p:nvPr/>
        </p:nvSpPr>
        <p:spPr>
          <a:xfrm>
            <a:off x="2466753" y="4996300"/>
            <a:ext cx="4572000" cy="523220"/>
          </a:xfrm>
          <a:prstGeom prst="rect">
            <a:avLst/>
          </a:prstGeom>
        </p:spPr>
        <p:txBody>
          <a:bodyPr>
            <a:spAutoFit/>
          </a:bodyPr>
          <a:lstStyle/>
          <a:p>
            <a:r>
              <a:rPr lang="it-IT" dirty="0"/>
              <a:t>Ci vorrà molto tempo? Ho una caldaia che perde nel centro della città alle tre.</a:t>
            </a:r>
          </a:p>
        </p:txBody>
      </p:sp>
      <p:sp>
        <p:nvSpPr>
          <p:cNvPr id="8" name="Title 1">
            <a:extLst>
              <a:ext uri="{FF2B5EF4-FFF2-40B4-BE49-F238E27FC236}">
                <a16:creationId xmlns:a16="http://schemas.microsoft.com/office/drawing/2014/main" id="{F9BDC62E-E63D-4D17-B1AC-B629D3767798}"/>
              </a:ext>
            </a:extLst>
          </p:cNvPr>
          <p:cNvSpPr>
            <a:spLocks noGrp="1"/>
          </p:cNvSpPr>
          <p:nvPr>
            <p:ph type="title"/>
          </p:nvPr>
        </p:nvSpPr>
        <p:spPr>
          <a:xfrm>
            <a:off x="691200" y="0"/>
            <a:ext cx="7761600" cy="1292100"/>
          </a:xfrm>
        </p:spPr>
        <p:txBody>
          <a:bodyPr/>
          <a:lstStyle/>
          <a:p>
            <a:r>
              <a:rPr lang="it-IT" dirty="0"/>
              <a:t>Umorismo?</a:t>
            </a:r>
          </a:p>
        </p:txBody>
      </p:sp>
    </p:spTree>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103</TotalTime>
  <Words>901</Words>
  <Application>Microsoft Office PowerPoint</Application>
  <PresentationFormat>Presentazione su schermo (4:3)</PresentationFormat>
  <Paragraphs>52</Paragraphs>
  <Slides>14</Slides>
  <Notes>14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Montserrat</vt:lpstr>
      <vt:lpstr>Arial</vt:lpstr>
      <vt:lpstr>EngagePowerpoint Template</vt:lpstr>
      <vt:lpstr>Stereotipi e pregiudizi</vt:lpstr>
      <vt:lpstr>Stereotipi</vt:lpstr>
      <vt:lpstr>Pregiudizi</vt:lpstr>
      <vt:lpstr>Identità e significato</vt:lpstr>
      <vt:lpstr>Divertente o Razzista</vt:lpstr>
      <vt:lpstr>Alimentazione di stereotipi e pregiudizi
</vt:lpstr>
      <vt:lpstr>Umorismo?</vt:lpstr>
      <vt:lpstr>Umorismo?</vt:lpstr>
      <vt:lpstr>Umorismo?</vt:lpstr>
      <vt:lpstr>Umorismo?</vt:lpstr>
      <vt:lpstr>Umorismo?</vt:lpstr>
      <vt:lpstr>Più umorismo?</vt:lpstr>
      <vt:lpstr>No agli stereotipi e al pregiudizio!</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Betti Cannova</cp:lastModifiedBy>
  <cp:revision>96</cp:revision>
  <dcterms:created xsi:type="dcterms:W3CDTF">2017-10-27T16:23:16Z</dcterms:created>
  <dcterms:modified xsi:type="dcterms:W3CDTF">2019-10-09T18:10:13Z</dcterms:modified>
</cp:coreProperties>
</file>