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85" r:id="rId4"/>
    <p:sldId id="293" r:id="rId5"/>
    <p:sldId id="260" r:id="rId6"/>
    <p:sldId id="290" r:id="rId7"/>
    <p:sldId id="291" r:id="rId8"/>
    <p:sldId id="275" r:id="rId9"/>
    <p:sldId id="262" r:id="rId10"/>
    <p:sldId id="287" r:id="rId11"/>
    <p:sldId id="292" r:id="rId12"/>
    <p:sldId id="29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3333FF"/>
    <a:srgbClr val="0066FF"/>
    <a:srgbClr val="3399FF"/>
    <a:srgbClr val="66CCFF"/>
    <a:srgbClr val="CCFFFF"/>
    <a:srgbClr val="60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3" autoAdjust="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ويركز هذا المورد على المهارات الأساسية "الإحساس بالمبادرة وريادة الأعمال" (الاتحاد الأوروبي ، 2006) ويهدف الى تقديم بعض المفاهيم وتسهيل التأملات والحجج حول هذه المهارة الأساسية في الحياة الشخصية والاجتماعية والعملية.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9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الموضوع الأول (التركيز على الحياة العملية)</a:t>
            </a:r>
            <a:endParaRPr lang="en-GB" dirty="0" smtClean="0">
              <a:effectLst/>
            </a:endParaRPr>
          </a:p>
          <a:p>
            <a:pPr>
              <a:buNone/>
            </a:pPr>
            <a:endParaRPr lang="en-GB" dirty="0" smtClean="0">
              <a:effectLst/>
            </a:endParaRPr>
          </a:p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بالنظر إلى القيم الأخلاقية التي ظهرت وناقشت في المجموعة ، هل تجد أي صلة بقائمة القدرات والمواقف التي حددتها توصية الاتحاد الأوروبي بشأن المهارة الرئيسية "ريادة الأعمال" ؟ الآن ، حاول في التمرين الثاني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تقييم كل مستوى وسلوك ، مستوى الأهمية ،للاختيار من بين الخيارات الثلاثة: عالية ومتوسطة ومنخفضة.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تقديم ملخص لأهم العناصر للمجموعة ، وتحديد طرق تعزيز تلك المهارات والمواقف مع درجات أعلى.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728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الموضوع الثاني (التركيز على الحياة الاجتماعية والشخصية)</a:t>
            </a:r>
            <a:endParaRPr lang="en-US" sz="11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11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ما هو شعورك مع "الخريطة الذهنية الجماعية الشائعة"؟ هل أنت مرتاح مع رؤية "الأغلبية"؟ أحد المبادئ الأساسية في الديمقراطية هو احترام الأقليات ، ويمكنك مناقشة "طغيان الغالبية".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http://democracyweb.org/majority-rule-principles </a:t>
            </a:r>
          </a:p>
          <a:p>
            <a:pPr rtl="1"/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الديمقراطية هي وسيلة لحكم الشعب الذي يحكمه الشعب. تدرك الأنظمة الديمقراطية أهمية حماية الحقوق والهويات الثقافية والممارسات الاجتماعية والممارسات الدينية لجميع الأفراد. ولكي تتحكم إرادة الشعب ، تم وضع نظام حكم الأغلبية فيما يتعلق بحقوق الأقليات.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612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5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34818" name="Shape 252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882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قدم البرلمان الأوروبي والمجلس الاستشاري توصية بتاريخ 18 ديسمبر 2006 بشأن الاختصاصات الرئيسية للتعلم مدى الحياة (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</a:t>
            </a: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/2006/962)  التعريف التالي: يشير معنى المبادرة وريادة الأعمال إلى قدرة الفرد على تحويل الأفكار إلى أفعال. ويشمل الإبداع والابتكار والمخاطرة ، فضلا عن القدرة على تخطيط وإدارة المشاريع من أجل تحقيق الأهداف.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3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يدعم هذا الاختصاص الرئيسي الأفراد ، ليس فقط في حياتهم اليومية في المنزل وفي المجتمع ، ولكن أيضًا في مكان العمل لكونهم مدركين لسياق عملهم والقدرة على اغتنام الفرص ، وهو أساس لمزيد من المهارات والمعرفة المحددة المطلوبة. من قبل أولئك الذين يؤسسون أو يساهمون في النشاط الاجتماعي أو التجاري. يجب أن يشمل هذا الوعي بالقيم الأخلاقية وتعزيز الحكم الرشيد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8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المعرفة الأساسية والمهارات والمواقف المتعلقة بهذا الاختصاص: تتضمن المعرفة الضرورية القدرة على تحديد الفرص المتاحة للأنشطة الشخصية والمهنية و / أو الأعمال التجارية ، بما في ذلك قضايا "الصورة الأكبر" التي توفر السياق الذي يعيش ويعمل فيه الناس ، مثل فهم واسع لأعمال العمل ، و الفرص والتحديات التي تواجه صاحب العمل أو المنظمة.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5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يجب أن يكون الأفراد على دراية بالموقف الأخلاقي للمؤسسات ، وكيف يمكن أن يكونوا قوة للخير ، على سبيل المثال من خلال التجارة العادلة أو من خلال المشاريع الاجتماعية.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تتعلق المهارات بإدارة المشاريع المسبقة (بما في ذلك ، على سبيل المثال القدرة على التخطيط والتنظيم والإدارة والقيادة والتفويض والتحليل والتواصل وإلغاء التحديد والتقييم والتسجيل) والتمثيل الفعال والتفاوض والقدرة على العمل على حد سواء فردًا وتعاونًا في الفرق</a:t>
            </a:r>
            <a:endParaRPr lang="en-GB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7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إن القدرة على الحكم وتحديد نقاط القوة والضعف لدى الشخص ، والتقييم والمخاطرة عند الحاجة ، أمر أساسي.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95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يتميز موقف ريادة الأعمال من خلال المبادرة والنشاط والاستقلال والابتكار في الحياة الشخصية والاجتماعية ، بقدر ما هو في العمل. كما يتضمن الحافز والعزيمة لتحقيق الأهداف ، سواء الأهداف الشخصية ، أو الأهداف المشتركة مع الآخرين ، بما في ذلك في العمل.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9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ar-S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الآن ، مع أول مجموعة من الاختبارات ، "أدرج قيمك الأخلاقية في الحياة الشخصية والاجتماعية والحياة العملية" ، خذ 10 '/ 15' لتدوينها أو للعثور على رمز مفيد لتعريف قيمة محددة. مشاركة هذه القيم داخل المجموعة سوف تجدها على يقين من نفس الشخص المشار إليه من قبل أكثر من شخص واحد ، أو قيم متماثلة يتم التعبير عنها بطرق مختلفة ... بعد إجراء المناقشة "خريطة ذهنية جماعية" ، حيث يوجد ، في المنتصف ، أكثر القيم المقتبسة في الحقول الثلاثة المختلف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35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SA" dirty="0"/>
              <a:t>اخذ المبادرة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42240" y="282772"/>
            <a:ext cx="828008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التركيز على الحياة العملية ممارسة الشبكة 2 ريادة الأعمال</a:t>
            </a:r>
            <a:endParaRPr lang="e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9" y="1784597"/>
            <a:ext cx="6390013" cy="223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9" y="4228051"/>
            <a:ext cx="639001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5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64160" y="251669"/>
            <a:ext cx="658368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التركيز على الحياة الاجتماعية والشخصية الحجج المفتوحة للعيش في الديمقراطية</a:t>
            </a:r>
            <a:endParaRPr lang="en" dirty="0"/>
          </a:p>
        </p:txBody>
      </p:sp>
      <p:pic>
        <p:nvPicPr>
          <p:cNvPr id="8196" name="Picture 4" descr="https://images.unsplash.com/photo-1459478309853-2c33a60058e7?ixlib=rb-0.3.5&amp;ixid=eyJhcHBfaWQiOjEyMDd9&amp;s=ba9893452f120b4af8ffe3b3f9475e7f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6" y="2052507"/>
            <a:ext cx="5595137" cy="37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54"/>
          <p:cNvSpPr>
            <a:spLocks noChangeArrowheads="1"/>
          </p:cNvSpPr>
          <p:nvPr/>
        </p:nvSpPr>
        <p:spPr bwMode="auto">
          <a:xfrm>
            <a:off x="0" y="0"/>
            <a:ext cx="9144000" cy="2619375"/>
          </a:xfrm>
          <a:prstGeom prst="rect">
            <a:avLst/>
          </a:prstGeom>
          <a:solidFill>
            <a:srgbClr val="6086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Shape 258"/>
          <p:cNvSpPr>
            <a:spLocks noChangeArrowheads="1"/>
          </p:cNvSpPr>
          <p:nvPr/>
        </p:nvSpPr>
        <p:spPr bwMode="auto">
          <a:xfrm>
            <a:off x="812800" y="4100513"/>
            <a:ext cx="1533525" cy="138112"/>
          </a:xfrm>
          <a:prstGeom prst="rect">
            <a:avLst/>
          </a:prstGeom>
          <a:solidFill>
            <a:srgbClr val="454F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33796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197225"/>
            <a:ext cx="2906712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feld 2"/>
          <p:cNvSpPr txBox="1">
            <a:spLocks noChangeArrowheads="1"/>
          </p:cNvSpPr>
          <p:nvPr/>
        </p:nvSpPr>
        <p:spPr bwMode="auto">
          <a:xfrm>
            <a:off x="190500" y="5492750"/>
            <a:ext cx="51877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rtl="1"/>
            <a:r>
              <a:rPr lang="en-US" sz="1100" dirty="0" err="1"/>
              <a:t>تم</a:t>
            </a:r>
            <a:r>
              <a:rPr lang="en-US" sz="1100" dirty="0"/>
              <a:t> </a:t>
            </a:r>
            <a:r>
              <a:rPr lang="en-US" sz="1100" dirty="0" err="1"/>
              <a:t>تمويل</a:t>
            </a:r>
            <a:r>
              <a:rPr lang="en-US" sz="1100" dirty="0"/>
              <a:t> </a:t>
            </a:r>
            <a:r>
              <a:rPr lang="en-US" sz="1100" dirty="0" err="1"/>
              <a:t>المشروع</a:t>
            </a:r>
            <a:r>
              <a:rPr lang="en-US" sz="1100" dirty="0"/>
              <a:t> </a:t>
            </a:r>
            <a:r>
              <a:rPr lang="en-US" sz="1100" dirty="0" err="1"/>
              <a:t>بدعم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المفوضية</a:t>
            </a:r>
            <a:r>
              <a:rPr lang="en-US" sz="1100" dirty="0"/>
              <a:t> </a:t>
            </a:r>
            <a:r>
              <a:rPr lang="en-US" sz="1100" dirty="0" err="1"/>
              <a:t>الأوروبية</a:t>
            </a:r>
            <a:r>
              <a:rPr lang="en-US" sz="1100" dirty="0"/>
              <a:t>.</a:t>
            </a:r>
          </a:p>
          <a:p>
            <a:pPr rtl="1"/>
            <a:r>
              <a:rPr lang="en-US" sz="1100" dirty="0"/>
              <a:t> </a:t>
            </a:r>
          </a:p>
          <a:p>
            <a:pPr rtl="1"/>
            <a:r>
              <a:rPr lang="en-US" sz="1100" dirty="0" err="1"/>
              <a:t>لا</a:t>
            </a:r>
            <a:r>
              <a:rPr lang="en-US" sz="1100" dirty="0"/>
              <a:t> </a:t>
            </a:r>
            <a:r>
              <a:rPr lang="en-US" sz="1100" dirty="0" err="1"/>
              <a:t>يمثل</a:t>
            </a:r>
            <a:r>
              <a:rPr lang="en-US" sz="1100" dirty="0"/>
              <a:t> </a:t>
            </a:r>
            <a:r>
              <a:rPr lang="en-US" sz="1100" dirty="0" err="1"/>
              <a:t>هذا</a:t>
            </a:r>
            <a:r>
              <a:rPr lang="en-US" sz="1100" dirty="0"/>
              <a:t> </a:t>
            </a:r>
            <a:r>
              <a:rPr lang="en-US" sz="1100" dirty="0" err="1"/>
              <a:t>المنشور</a:t>
            </a:r>
            <a:r>
              <a:rPr lang="en-US" sz="1100" dirty="0"/>
              <a:t> </a:t>
            </a:r>
            <a:r>
              <a:rPr lang="en-US" sz="1100" dirty="0" err="1"/>
              <a:t>سوى</a:t>
            </a:r>
            <a:r>
              <a:rPr lang="en-US" sz="1100" dirty="0"/>
              <a:t> </a:t>
            </a:r>
            <a:r>
              <a:rPr lang="en-US" sz="1100" dirty="0" err="1"/>
              <a:t>آراء</a:t>
            </a:r>
            <a:r>
              <a:rPr lang="en-US" sz="1100" dirty="0"/>
              <a:t> </a:t>
            </a:r>
            <a:r>
              <a:rPr lang="en-US" sz="1100" dirty="0" err="1"/>
              <a:t>المؤلف</a:t>
            </a:r>
            <a:r>
              <a:rPr lang="en-US" sz="1100" dirty="0"/>
              <a:t> </a:t>
            </a:r>
            <a:r>
              <a:rPr lang="en-US" sz="1100" dirty="0" err="1"/>
              <a:t>ولا</a:t>
            </a:r>
            <a:r>
              <a:rPr lang="en-US" sz="1100" dirty="0"/>
              <a:t> </a:t>
            </a:r>
            <a:r>
              <a:rPr lang="en-US" sz="1100" dirty="0" err="1"/>
              <a:t>يمكن</a:t>
            </a:r>
            <a:r>
              <a:rPr lang="en-US" sz="1100" dirty="0"/>
              <a:t> </a:t>
            </a:r>
            <a:r>
              <a:rPr lang="en-US" sz="1100" dirty="0" err="1"/>
              <a:t>اعتبار</a:t>
            </a:r>
            <a:r>
              <a:rPr lang="en-US" sz="1100" dirty="0"/>
              <a:t> </a:t>
            </a:r>
            <a:r>
              <a:rPr lang="en-US" sz="1100" dirty="0" err="1"/>
              <a:t>اللجنة</a:t>
            </a:r>
            <a:r>
              <a:rPr lang="en-US" sz="1100" dirty="0"/>
              <a:t> </a:t>
            </a:r>
            <a:r>
              <a:rPr lang="en-US" sz="1100" dirty="0" err="1"/>
              <a:t>مسؤولة</a:t>
            </a:r>
            <a:r>
              <a:rPr lang="en-US" sz="1100" dirty="0"/>
              <a:t> </a:t>
            </a:r>
            <a:r>
              <a:rPr lang="en-US" sz="1100" dirty="0" err="1"/>
              <a:t>عن</a:t>
            </a:r>
            <a:r>
              <a:rPr lang="en-US" sz="1100" dirty="0"/>
              <a:t> </a:t>
            </a:r>
            <a:r>
              <a:rPr lang="en-US" sz="1100" dirty="0" err="1"/>
              <a:t>أي</a:t>
            </a:r>
            <a:r>
              <a:rPr lang="en-US" sz="1100" dirty="0"/>
              <a:t> </a:t>
            </a:r>
            <a:r>
              <a:rPr lang="en-US" sz="1100" dirty="0" err="1"/>
              <a:t>استخدام</a:t>
            </a:r>
            <a:r>
              <a:rPr lang="en-US" sz="1100" dirty="0"/>
              <a:t> </a:t>
            </a:r>
            <a:r>
              <a:rPr lang="en-US" sz="1100" dirty="0" err="1"/>
              <a:t>قد</a:t>
            </a:r>
            <a:r>
              <a:rPr lang="en-US" sz="1100" dirty="0"/>
              <a:t> </a:t>
            </a:r>
            <a:r>
              <a:rPr lang="en-US" sz="1100" dirty="0" err="1"/>
              <a:t>يكون</a:t>
            </a:r>
            <a:r>
              <a:rPr lang="en-US" sz="1100" dirty="0"/>
              <a:t> </a:t>
            </a:r>
            <a:r>
              <a:rPr lang="en-US" sz="1100" dirty="0" err="1"/>
              <a:t>لهذا</a:t>
            </a:r>
            <a:r>
              <a:rPr lang="en-US" sz="1100" dirty="0"/>
              <a:t> </a:t>
            </a:r>
            <a:r>
              <a:rPr lang="en-US" sz="1100" dirty="0" err="1"/>
              <a:t>النص</a:t>
            </a:r>
            <a:r>
              <a:rPr lang="en-US" sz="1100" dirty="0"/>
              <a:t>.</a:t>
            </a:r>
          </a:p>
          <a:p>
            <a:pPr rtl="1"/>
            <a:r>
              <a:rPr lang="en-US" sz="1100" dirty="0"/>
              <a:t> </a:t>
            </a:r>
          </a:p>
          <a:p>
            <a:pPr rtl="1"/>
            <a:r>
              <a:rPr lang="en-US" sz="1100" dirty="0" err="1"/>
              <a:t>رقم</a:t>
            </a:r>
            <a:r>
              <a:rPr lang="en-US" sz="1100" dirty="0"/>
              <a:t> </a:t>
            </a:r>
            <a:r>
              <a:rPr lang="en-US" sz="1100" dirty="0" err="1"/>
              <a:t>المشروع</a:t>
            </a:r>
            <a:r>
              <a:rPr lang="en-US" sz="1100" dirty="0"/>
              <a:t>: 2017-1-FR01-KA204-037126</a:t>
            </a:r>
          </a:p>
          <a:p>
            <a:endParaRPr lang="de-AT" altLang="en-US" sz="1100" dirty="0"/>
          </a:p>
        </p:txBody>
      </p:sp>
      <p:sp>
        <p:nvSpPr>
          <p:cNvPr id="7" name="Shape 255"/>
          <p:cNvSpPr txBox="1">
            <a:spLocks/>
          </p:cNvSpPr>
          <p:nvPr/>
        </p:nvSpPr>
        <p:spPr>
          <a:xfrm>
            <a:off x="678426" y="1650475"/>
            <a:ext cx="3972232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AE" sz="9600" smtClean="0">
                <a:solidFill>
                  <a:schemeClr val="bg1"/>
                </a:solidFill>
              </a:rPr>
              <a:t>شكرا!</a:t>
            </a:r>
            <a:endParaRPr lang="en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658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" y="242325"/>
            <a:ext cx="704088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الكفاءات الرئيسية للتعلم مدى الحياة - تحسس المبادرة</a:t>
            </a:r>
            <a:endParaRPr lang="en" dirty="0"/>
          </a:p>
        </p:txBody>
      </p:sp>
      <p:grpSp>
        <p:nvGrpSpPr>
          <p:cNvPr id="117" name="Shape 117"/>
          <p:cNvGrpSpPr/>
          <p:nvPr/>
        </p:nvGrpSpPr>
        <p:grpSpPr>
          <a:xfrm>
            <a:off x="6249798" y="1872642"/>
            <a:ext cx="2592199" cy="2682580"/>
            <a:chOff x="3782700" y="1538287"/>
            <a:chExt cx="1578600" cy="1578600"/>
          </a:xfrm>
        </p:grpSpPr>
        <p:sp>
          <p:nvSpPr>
            <p:cNvPr id="118" name="Shape 11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3" y="2298581"/>
            <a:ext cx="1838872" cy="18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ands create art on a pottery 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5" y="2483385"/>
            <a:ext cx="5136999" cy="30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513477967668-2aaf11838bd6?ixlib=rb-0.3.5&amp;s=153add1c564b7a4b98c0984ea0d0badf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1948201"/>
            <a:ext cx="2835478" cy="42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64160" y="242325"/>
            <a:ext cx="6242540" cy="95916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الشخصية والاجتماعية والحياة العملية</a:t>
            </a:r>
            <a:endParaRPr lang="en" dirty="0"/>
          </a:p>
        </p:txBody>
      </p:sp>
      <p:pic>
        <p:nvPicPr>
          <p:cNvPr id="2054" name="Picture 6" descr="https://images.unsplash.com/photo-1522850403397-b0c8f2f75451?ixlib=rb-0.3.5&amp;ixid=eyJhcHBfaWQiOjEyMDd9&amp;s=2dbf35a0f93dcd796bba69950fdfe4b4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4" y="1201488"/>
            <a:ext cx="2004969" cy="30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ack and white photograph of the back view of street protesters in a rally in Washingt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5" y="3640822"/>
            <a:ext cx="3654102" cy="24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ghts in the windows of an office building in Mosc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72" y="1728134"/>
            <a:ext cx="3162835" cy="17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المعرفة الأساسية والمهارات والمواقف</a:t>
            </a:r>
            <a:endParaRPr lang="en" dirty="0"/>
          </a:p>
        </p:txBody>
      </p:sp>
      <p:pic>
        <p:nvPicPr>
          <p:cNvPr id="7" name="Picture 2" descr="https://images.unsplash.com/photo-1523006520266-d3a4a8152803?ixlib=rb-0.3.5&amp;ixid=eyJhcHBfaWQiOjEyMDd9&amp;s=9f72708186012faffab3b4c3b2ca1396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35" y="2109483"/>
            <a:ext cx="5806745" cy="35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المشاريع الاجتماعية</a:t>
            </a:r>
            <a:endParaRPr lang="en" dirty="0"/>
          </a:p>
        </p:txBody>
      </p:sp>
      <p:pic>
        <p:nvPicPr>
          <p:cNvPr id="1026" name="Picture 2" descr="Risultati immagini per justice vs equal opport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60" y="1768429"/>
            <a:ext cx="3678688" cy="4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1768429"/>
            <a:ext cx="371316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ages.unsplash.com/photo-1512138664757-360e0aad5132?ixlib=rb-0.3.5&amp;ixid=eyJhcHBfaWQiOjEyMDd9&amp;s=6c97eed60653e01c47b179bf9298c8c2&amp;w=1000&amp;q=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3896858"/>
            <a:ext cx="3713162" cy="24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مهارات إدارة المشاريع الاستباقية</a:t>
            </a:r>
            <a:endParaRPr lang="en" dirty="0"/>
          </a:p>
        </p:txBody>
      </p:sp>
      <p:pic>
        <p:nvPicPr>
          <p:cNvPr id="5122" name="Picture 2" descr="https://images.unsplash.com/photo-1517164850305-99a3e65bb47e?ixlib=rb-0.3.5&amp;ixid=eyJhcHBfaWQiOjEyMDd9&amp;s=891fe858de061305b9d58986c3970d60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9" y="2234705"/>
            <a:ext cx="4613623" cy="30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ffiti words read &quot;Together, we create!&quot; below small windows on a brick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4060956"/>
            <a:ext cx="3028266" cy="17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person drawing in a notepad with a 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1812218"/>
            <a:ext cx="3028266" cy="20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مهارات إدارة المشاريع الاستباقية</a:t>
            </a:r>
            <a:endParaRPr lang="en" dirty="0"/>
          </a:p>
        </p:txBody>
      </p:sp>
      <p:pic>
        <p:nvPicPr>
          <p:cNvPr id="6146" name="Picture 2" descr="A sticker reading “good news is coming” on an advertising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1" y="1899554"/>
            <a:ext cx="3189072" cy="4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.unsplash.com/photo-1516822669470-73d1771e95a3?ixlib=rb-0.3.5&amp;ixid=eyJhcHBfaWQiOjEyMDd9&amp;s=e87d113f337275699af2565a396ecd2b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38" y="2763169"/>
            <a:ext cx="4051562" cy="27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موقف الريادة</a:t>
            </a:r>
            <a:endParaRPr lang="en" dirty="0"/>
          </a:p>
        </p:txBody>
      </p:sp>
      <p:pic>
        <p:nvPicPr>
          <p:cNvPr id="7170" name="Picture 2" descr="https://images.unsplash.com/photo-1514621166532-aa7eb1a3a2f4?ixlib=rb-0.3.5&amp;ixid=eyJhcHBfaWQiOjEyMDd9&amp;s=1ab428e21d89e5fc9eb58c31273c3751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4" y="1824605"/>
            <a:ext cx="3073167" cy="46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s.unsplash.com/photo-1509473647586-dfa9b5ad07d5?ixlib=rb-0.3.5&amp;ixid=eyJhcHBfaWQiOjEyMDd9&amp;s=95c0f9eb26cff6fc3aef6554e097ffcc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14" y="2482089"/>
            <a:ext cx="4393036" cy="32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ar-AE" dirty="0"/>
              <a:t>أخذ زمام المبادرة بممارسة الشبكة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AE" dirty="0" smtClean="0"/>
              <a:t>1 </a:t>
            </a:r>
            <a:r>
              <a:rPr lang="ar-AE" dirty="0"/>
              <a:t>- القيم الأخلاقية</a:t>
            </a:r>
            <a:endParaRPr lang="en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44389"/>
              </p:ext>
            </p:extLst>
          </p:nvPr>
        </p:nvGraphicFramePr>
        <p:xfrm>
          <a:off x="822122" y="1937856"/>
          <a:ext cx="6844552" cy="3283273"/>
        </p:xfrm>
        <a:graphic>
          <a:graphicData uri="http://schemas.openxmlformats.org/drawingml/2006/table">
            <a:tbl>
              <a:tblPr firstRow="1" firstCol="1" bandRow="1">
                <a:tableStyleId>{7257817E-EC5C-4880-A810-ED7F254FEA46}</a:tableStyleId>
              </a:tblPr>
              <a:tblGrid>
                <a:gridCol w="2266068"/>
                <a:gridCol w="2289242"/>
                <a:gridCol w="2289242"/>
              </a:tblGrid>
              <a:tr h="290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AE" sz="1200" dirty="0" smtClean="0"/>
                        <a:t>في الحياة الشخصية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AE" sz="1200" dirty="0" smtClean="0"/>
                        <a:t>في الحياة الاجتماعية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AE" sz="1200" dirty="0" smtClean="0"/>
                        <a:t>في الحياة العملية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2148</TotalTime>
  <Words>666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Calibri</vt:lpstr>
      <vt:lpstr>Times New Roman</vt:lpstr>
      <vt:lpstr>Arial</vt:lpstr>
      <vt:lpstr>EngagePowerpoint Template</vt:lpstr>
      <vt:lpstr>اخذ المبادرة</vt:lpstr>
      <vt:lpstr>الكفاءات الرئيسية للتعلم مدى الحياة - تحسس المبادرة</vt:lpstr>
      <vt:lpstr>الشخصية والاجتماعية والحياة العملية</vt:lpstr>
      <vt:lpstr>المعرفة الأساسية والمهارات والمواقف</vt:lpstr>
      <vt:lpstr>المشاريع الاجتماعية</vt:lpstr>
      <vt:lpstr>مهارات إدارة المشاريع الاستباقية</vt:lpstr>
      <vt:lpstr>مهارات إدارة المشاريع الاستباقية</vt:lpstr>
      <vt:lpstr>موقف الريادة</vt:lpstr>
      <vt:lpstr>أخذ زمام المبادرة بممارسة الشبكة  1 - القيم الأخلاقية</vt:lpstr>
      <vt:lpstr>التركيز على الحياة العملية ممارسة الشبكة 2 ريادة الأعمال</vt:lpstr>
      <vt:lpstr>التركيز على الحياة الاجتماعية والشخصية الحجج المفتوحة للعيش في الديمقراطية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Elena Xeni</cp:lastModifiedBy>
  <cp:revision>71</cp:revision>
  <dcterms:created xsi:type="dcterms:W3CDTF">2017-10-27T16:23:16Z</dcterms:created>
  <dcterms:modified xsi:type="dcterms:W3CDTF">2019-11-10T00:12:56Z</dcterms:modified>
</cp:coreProperties>
</file>