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85" r:id="rId4"/>
    <p:sldId id="293" r:id="rId5"/>
    <p:sldId id="260" r:id="rId6"/>
    <p:sldId id="290" r:id="rId7"/>
    <p:sldId id="291" r:id="rId8"/>
    <p:sldId id="275" r:id="rId9"/>
    <p:sldId id="262" r:id="rId10"/>
    <p:sldId id="287" r:id="rId11"/>
    <p:sldId id="292" r:id="rId12"/>
    <p:sldId id="27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3333FF"/>
    <a:srgbClr val="0066FF"/>
    <a:srgbClr val="3399FF"/>
    <a:srgbClr val="66CCFF"/>
    <a:srgbClr val="CCFFFF"/>
    <a:srgbClr val="60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</a:t>
            </a:r>
            <a:r>
              <a:rPr lang="hr-H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cjelina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usmjerena je na ključne vještine "osjećaj inicijative i poduzetništva" (EU, 2006), a cilj je uvesti neke koncepte i olakšati razmišljanja i argumente o ovoj ključnoj vještini u osobnom, društvenom i profesionalnom životu. Izvor slike  www.unsplash.com/.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4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dirty="0" smtClean="0"/>
              <a:t>Prva tema (fokus na radni vijek) </a:t>
            </a:r>
          </a:p>
          <a:p>
            <a:pPr>
              <a:buNone/>
            </a:pPr>
            <a:r>
              <a:rPr lang="hr-HR" dirty="0" smtClean="0"/>
              <a:t>Razmišljajući o etičkim vrijednostima koje</a:t>
            </a:r>
            <a:r>
              <a:rPr lang="hr-HR" baseline="0" dirty="0" smtClean="0"/>
              <a:t> </a:t>
            </a:r>
            <a:r>
              <a:rPr lang="hr-HR" dirty="0" smtClean="0"/>
              <a:t>su se pojavile i o kojima se raspravljalo u skupinama, potrebno je pitati sudionike mogu li pronaći vezu s popisom sposobnosti  i stavova koji</a:t>
            </a:r>
            <a:r>
              <a:rPr lang="hr-HR" baseline="0" dirty="0" smtClean="0"/>
              <a:t> se nalazi u preporuci</a:t>
            </a:r>
            <a:r>
              <a:rPr lang="hr-HR" dirty="0" smtClean="0"/>
              <a:t> EU za ovu ključnu vještinu (poduzetništvo).</a:t>
            </a:r>
            <a:r>
              <a:rPr lang="hr-HR" baseline="0" dirty="0" smtClean="0"/>
              <a:t> </a:t>
            </a:r>
          </a:p>
          <a:p>
            <a:pPr>
              <a:buNone/>
            </a:pPr>
            <a:r>
              <a:rPr lang="hr-HR" dirty="0" smtClean="0"/>
              <a:t>Sada, s drugom mrežom vježbi, pokušajte procijeniti, za svaku sposobnost i stav, razinu važnosti, odabirom tri opcije: visoka, srednja i niska. Nakon ove pojedinačne vježbe (10 '/ 15'), podijelite svoje izbore u timu i sažmite najvažnije stavke za grupu i prepoznajte načine za jačanje tih vještina i stavova s ​​višim rezultatima.</a:t>
            </a:r>
            <a:endParaRPr lang="hr-HR" sz="1100" i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0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dirty="0" smtClean="0"/>
              <a:t>Druga</a:t>
            </a:r>
            <a:r>
              <a:rPr lang="hr-HR" baseline="0" dirty="0" smtClean="0"/>
              <a:t> tema</a:t>
            </a:r>
            <a:r>
              <a:rPr lang="hr-HR" dirty="0" smtClean="0"/>
              <a:t> (fokus na socijalni i osobni život) </a:t>
            </a:r>
          </a:p>
          <a:p>
            <a:pPr>
              <a:buNone/>
            </a:pPr>
            <a:r>
              <a:rPr lang="hr-HR" dirty="0" smtClean="0"/>
              <a:t>Kako se osjećate sa "zajedničkom</a:t>
            </a:r>
            <a:r>
              <a:rPr lang="hr-HR" baseline="0" dirty="0" smtClean="0"/>
              <a:t> mentalnom mapom</a:t>
            </a:r>
            <a:r>
              <a:rPr lang="hr-HR" dirty="0" smtClean="0"/>
              <a:t>"? Jeste li zadovoljni vizijom "većine"? Jedan od ključnih načela u demokraciji je poštivanje manjina. Možete  raspravljati o "Tiraniji većine„</a:t>
            </a:r>
            <a:r>
              <a:rPr lang="hr-HR" baseline="0" dirty="0" smtClean="0"/>
              <a:t> (</a:t>
            </a:r>
            <a:r>
              <a:rPr lang="hr-HR" u="sng" dirty="0" smtClean="0">
                <a:solidFill>
                  <a:srgbClr val="0070C0"/>
                </a:solidFill>
              </a:rPr>
              <a:t>http://democracyweb.org/majority-rule-principles).</a:t>
            </a:r>
            <a:r>
              <a:rPr lang="hr-HR" dirty="0" smtClean="0"/>
              <a:t> Demokracija je način vladanja u</a:t>
            </a:r>
            <a:r>
              <a:rPr lang="hr-HR" baseline="0" dirty="0" smtClean="0"/>
              <a:t> kojemu</a:t>
            </a:r>
            <a:r>
              <a:rPr lang="hr-HR" dirty="0" smtClean="0"/>
              <a:t> vlada narod. Demokracije shvaćaju važnost zaštite prava, kulturnog identiteta, društvenih praksi i vjerskih praksi svih pojedinaca. Kako bi volja ljudi vladala, uspostavljen je sustav vladavine većine u pogledu manjinskih prava.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7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27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Preporuka Europskog parlamenta i Vijeća Europe od 18. prosinca 2006. o ključnim sposobnostima za cjeloživotno učenje (2006/962 / EC) dala je sljedeću definiciju:</a:t>
            </a:r>
          </a:p>
          <a:p>
            <a:pPr>
              <a:buNone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Osjećaj inicijative i poduzetništva odnosi se na sposobnost pojedinca da ideje pretvori u akciju. To uključuje kreativnost, inovativnost i rizik, kao i sposobnost planiranja i upravljanja projektima kako bi se postigli ciljevi.</a:t>
            </a:r>
          </a:p>
        </p:txBody>
      </p:sp>
    </p:spTree>
    <p:extLst>
      <p:ext uri="{BB962C8B-B14F-4D97-AF65-F5344CB8AC3E}">
        <p14:creationId xmlns:p14="http://schemas.microsoft.com/office/powerpoint/2010/main" val="267537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kompetencija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pomaže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pojedincima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svakodnevnom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kuće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radnom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mjestu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hr-H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osviještavanju važnosti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njihovog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sposobnosti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iskorištavanja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prilika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temelj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specifičnije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vještine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znanj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r-H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kojima su potrebna onima koji 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osnivaju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doprinose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društvenoj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komercijalnoj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bi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trebalo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uključiti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svijest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etičkim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vrijednostima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promica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dobro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upravljanj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5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Osnovna znanja, vještine i stavovi vezani uz ovu kompetenciju:</a:t>
            </a:r>
          </a:p>
          <a:p>
            <a:pPr>
              <a:buNone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Potrebno znanje uključuje sposobnost prepoznavanja dostupnih mogućnosti za osobne, profesionalne i / ili poslovne aktivnosti, uključujući pitanja "veće slike" koja pružaju kontekst u kojem ljudi žive i rade, kao što je široko razumijevanje djelovanja gospodarstva i mogućnosti i izazovi s kojima se suočava poslodavac ili organizacija.</a:t>
            </a:r>
          </a:p>
        </p:txBody>
      </p:sp>
    </p:spTree>
    <p:extLst>
      <p:ext uri="{BB962C8B-B14F-4D97-AF65-F5344CB8AC3E}">
        <p14:creationId xmlns:p14="http://schemas.microsoft.com/office/powerpoint/2010/main" val="354628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Pojedinci bi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trebali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svjesni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etičkog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položaja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poduzeća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dobro,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primjerice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kroz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poštenu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trgovinu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kroz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poduzetništvo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28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dirty="0" smtClean="0"/>
              <a:t>Vještine se odnose na proaktivno upravljanje projektima (uključujući, primjerice, sposobnost planiranja, organiziranja, upravljanja, vođenja i delegiranja, analize, komuniciranja, uklanjanja, procjene i bilježenja), učinkovite zastupljenosti i pregovaranja te sposobnost rada kako</a:t>
            </a:r>
            <a:r>
              <a:rPr lang="hr-HR" baseline="0" dirty="0" smtClean="0"/>
              <a:t> </a:t>
            </a:r>
            <a:r>
              <a:rPr lang="hr-HR" dirty="0" smtClean="0"/>
              <a:t> individualnog tako</a:t>
            </a:r>
            <a:r>
              <a:rPr lang="hr-HR" baseline="0" dirty="0" smtClean="0"/>
              <a:t> i suradničkog.</a:t>
            </a:r>
            <a:r>
              <a:rPr lang="hr-HR" dirty="0" smtClean="0"/>
              <a:t> </a:t>
            </a:r>
            <a:endParaRPr lang="en-GB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Sposobnost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prosuđivanja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prepoznavanja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snaga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slabosti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procjenjivanja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preuzimanja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neophodn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98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Poduzetnički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karakterizira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inicijativa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proaktivnost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neovisnost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inovacije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osobnom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društvenom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uključuje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motivaciju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odlučnost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postizanje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ciljeva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osobnih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ciljeva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zajedničkih</a:t>
            </a:r>
            <a:r>
              <a:rPr lang="hr-H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(vezanih uz posao).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ovoj vježbi u kojoj se traži navođenje etičkih vrijednosti u osobnom, društvenom i profesionalnom životu, potrebno je od sudionika zatražiti da zapišu ili pronađu simbol kojima će karakterizirati pojedinu vrijednost. Potrebno je 10-15 minuta za izvođenje vježbe. Potrebno je naglasiti sudionicima da će pri usporedbi vrijednosti s drugim sudionicima zasigurno pronaći onaj koji je označilo više osoba. Nakon rasprave napravite „grupnu mentalnu mapu” s tim da se u sredini nalaze najviše navedene vrijednosti u tri različita polja</a:t>
            </a:r>
            <a:r>
              <a:rPr lang="hr-H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hr-HR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Preuzimanje inicijative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569279" y="251669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Fokus na profesionalni život (radni vijek)</a:t>
            </a:r>
            <a:br>
              <a:rPr lang="hr-HR" dirty="0" smtClean="0"/>
            </a:br>
            <a:r>
              <a:rPr lang="hr-HR" dirty="0" smtClean="0"/>
              <a:t>Vježba 2 Poduzetništvo</a:t>
            </a:r>
            <a:br>
              <a:rPr lang="hr-HR" dirty="0" smtClean="0"/>
            </a:br>
            <a:endParaRPr lang="e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9" y="1784597"/>
            <a:ext cx="6390013" cy="223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9" y="4228051"/>
            <a:ext cx="639001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" y="1745280"/>
            <a:ext cx="460248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Ključne vještine poduzetništva: stupanj važnosti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809129" y="2468880"/>
            <a:ext cx="1537831" cy="2646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Sposobnost za: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09129" y="2907199"/>
            <a:ext cx="2223631" cy="2493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Identificirati prilike</a:t>
            </a:r>
            <a:endParaRPr lang="hr-HR" sz="1000" dirty="0"/>
          </a:p>
        </p:txBody>
      </p:sp>
      <p:sp>
        <p:nvSpPr>
          <p:cNvPr id="5" name="Rectangle 4"/>
          <p:cNvSpPr/>
          <p:nvPr/>
        </p:nvSpPr>
        <p:spPr>
          <a:xfrm>
            <a:off x="809128" y="3156594"/>
            <a:ext cx="3640951" cy="274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Shvatiti kontekst (prlike i izazove)</a:t>
            </a:r>
            <a:endParaRPr lang="hr-HR" sz="1000" dirty="0"/>
          </a:p>
        </p:txBody>
      </p:sp>
      <p:sp>
        <p:nvSpPr>
          <p:cNvPr id="6" name="Rectangle 5"/>
          <p:cNvSpPr/>
          <p:nvPr/>
        </p:nvSpPr>
        <p:spPr>
          <a:xfrm>
            <a:off x="809129" y="3460771"/>
            <a:ext cx="138543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Planiranje</a:t>
            </a:r>
            <a:endParaRPr lang="hr-HR" sz="1000" dirty="0"/>
          </a:p>
        </p:txBody>
      </p:sp>
      <p:sp>
        <p:nvSpPr>
          <p:cNvPr id="7" name="Rectangle 6"/>
          <p:cNvSpPr/>
          <p:nvPr/>
        </p:nvSpPr>
        <p:spPr>
          <a:xfrm>
            <a:off x="809128" y="3800707"/>
            <a:ext cx="1385432" cy="399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Organizacija</a:t>
            </a:r>
            <a:endParaRPr lang="hr-HR" sz="1000" dirty="0"/>
          </a:p>
        </p:txBody>
      </p:sp>
      <p:sp>
        <p:nvSpPr>
          <p:cNvPr id="8" name="Rectangle 7"/>
          <p:cNvSpPr/>
          <p:nvPr/>
        </p:nvSpPr>
        <p:spPr>
          <a:xfrm>
            <a:off x="4450079" y="2228053"/>
            <a:ext cx="899161" cy="369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Visoka razina</a:t>
            </a:r>
            <a:endParaRPr lang="hr-HR" sz="1000" dirty="0"/>
          </a:p>
        </p:txBody>
      </p:sp>
      <p:sp>
        <p:nvSpPr>
          <p:cNvPr id="9" name="Rectangle 8"/>
          <p:cNvSpPr/>
          <p:nvPr/>
        </p:nvSpPr>
        <p:spPr>
          <a:xfrm>
            <a:off x="5501640" y="2228053"/>
            <a:ext cx="975360" cy="369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Srednja</a:t>
            </a:r>
            <a:endParaRPr lang="hr-HR" sz="10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2228053"/>
            <a:ext cx="722142" cy="369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Niska</a:t>
            </a:r>
            <a:endParaRPr lang="hr-HR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79" y="4160894"/>
            <a:ext cx="926672" cy="426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169" y="4134257"/>
            <a:ext cx="999831" cy="396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136171"/>
            <a:ext cx="743776" cy="3962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9127" y="4374272"/>
            <a:ext cx="2223633" cy="42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Poduzetnički stav</a:t>
            </a:r>
            <a:endParaRPr lang="hr-HR" dirty="0"/>
          </a:p>
        </p:txBody>
      </p:sp>
      <p:sp>
        <p:nvSpPr>
          <p:cNvPr id="15" name="Rectangle 14"/>
          <p:cNvSpPr/>
          <p:nvPr/>
        </p:nvSpPr>
        <p:spPr>
          <a:xfrm>
            <a:off x="809129" y="4768960"/>
            <a:ext cx="887829" cy="31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Inicijaitiva</a:t>
            </a:r>
            <a:endParaRPr lang="hr-HR" sz="1000" dirty="0"/>
          </a:p>
        </p:txBody>
      </p:sp>
      <p:sp>
        <p:nvSpPr>
          <p:cNvPr id="16" name="Rectangle 15"/>
          <p:cNvSpPr/>
          <p:nvPr/>
        </p:nvSpPr>
        <p:spPr>
          <a:xfrm>
            <a:off x="809129" y="5085523"/>
            <a:ext cx="1690231" cy="290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Proaktivno djelovanje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1615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251669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Fokus na socijalni i osobni život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hr-HR" dirty="0" smtClean="0"/>
              <a:t>Otvorena diskusija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hr-HR" dirty="0" smtClean="0"/>
              <a:t>Živjeti demokraciju</a:t>
            </a:r>
            <a:endParaRPr lang="en" dirty="0"/>
          </a:p>
        </p:txBody>
      </p:sp>
      <p:pic>
        <p:nvPicPr>
          <p:cNvPr id="8196" name="Picture 4" descr="https://images.unsplash.com/photo-1459478309853-2c33a60058e7?ixlib=rb-0.3.5&amp;ixid=eyJhcHBfaWQiOjEyMDd9&amp;s=ba9893452f120b4af8ffe3b3f9475e7f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6" y="2052507"/>
            <a:ext cx="5595137" cy="37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4294967295"/>
          </p:nvPr>
        </p:nvSpPr>
        <p:spPr>
          <a:xfrm>
            <a:off x="701975" y="4598650"/>
            <a:ext cx="6665100" cy="189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454F5B"/>
                </a:solidFill>
              </a:rPr>
              <a:t>Developed by Speha Fresia (IT)</a:t>
            </a:r>
            <a:endParaRPr lang="en" sz="2000" i="1" dirty="0">
              <a:solidFill>
                <a:srgbClr val="454F5B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54F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Ključne kompetencije za cjeloživotno učenje – osjećaj inicijative</a:t>
            </a:r>
            <a:endParaRPr lang="en" dirty="0"/>
          </a:p>
        </p:txBody>
      </p:sp>
      <p:grpSp>
        <p:nvGrpSpPr>
          <p:cNvPr id="117" name="Shape 117"/>
          <p:cNvGrpSpPr/>
          <p:nvPr/>
        </p:nvGrpSpPr>
        <p:grpSpPr>
          <a:xfrm>
            <a:off x="6249798" y="1872642"/>
            <a:ext cx="2592199" cy="2682580"/>
            <a:chOff x="3782700" y="1538287"/>
            <a:chExt cx="1578600" cy="1578600"/>
          </a:xfrm>
        </p:grpSpPr>
        <p:sp>
          <p:nvSpPr>
            <p:cNvPr id="118" name="Shape 11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3" y="2298581"/>
            <a:ext cx="1838872" cy="18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images.unsplash.com/photo-1505232070786-2f46d15f9f5e?ixlib=rb-0.3.5&amp;ixid=eyJhcHBfaWQiOjEyMDd9&amp;s=8d0b72c290cbac7926edb604b1f40793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7" y="1872642"/>
            <a:ext cx="5935887" cy="31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Osobni, društveni i poslovni život</a:t>
            </a:r>
            <a:endParaRPr lang="en" dirty="0"/>
          </a:p>
        </p:txBody>
      </p:sp>
      <p:pic>
        <p:nvPicPr>
          <p:cNvPr id="2" name="Picture 2" descr="https://images.unsplash.com/photo-1521710499642-0e64c012f28a?ixlib=rb-0.3.5&amp;ixid=eyJhcHBfaWQiOjEyMDd9&amp;s=a46d043d543f33ff6202a050c25639d6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" y="1768876"/>
            <a:ext cx="4707742" cy="28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unsplash.com/photo-1525610553991-2bede1a236e2?ixlib=rb-0.3.5&amp;ixid=eyJhcHBfaWQiOjEyMDd9&amp;s=f4974b0a5e849c6553f27f686df2dcfc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44" y="1768876"/>
            <a:ext cx="4335556" cy="28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mages.unsplash.com/photo-1525771576046-15ba04b2693b?ixlib=rb-0.3.5&amp;ixid=eyJhcHBfaWQiOjEyMDd9&amp;s=eac2a9a5e3d3d4c66f2dd1720d664789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" y="4216830"/>
            <a:ext cx="4707742" cy="26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Osnovna znanja, vještine i stavovi</a:t>
            </a:r>
            <a:endParaRPr lang="en" dirty="0"/>
          </a:p>
        </p:txBody>
      </p:sp>
      <p:pic>
        <p:nvPicPr>
          <p:cNvPr id="3074" name="Picture 2" descr="https://images.unsplash.com/photo-1504270997636-07ddfbd48945?ixlib=rb-0.3.5&amp;ixid=eyJhcHBfaWQiOjEyMDd9&amp;s=87a65eb00bd22b8e841be9d123b25503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" y="1966587"/>
            <a:ext cx="6142944" cy="40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Socijalno poduzetništvo</a:t>
            </a:r>
            <a:endParaRPr lang="en" dirty="0"/>
          </a:p>
        </p:txBody>
      </p:sp>
      <p:pic>
        <p:nvPicPr>
          <p:cNvPr id="1026" name="Picture 2" descr="Risultati immagini per justice vs equal opport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60" y="1768429"/>
            <a:ext cx="3678688" cy="4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1768429"/>
            <a:ext cx="371316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ages.unsplash.com/photo-1512138664757-360e0aad5132?ixlib=rb-0.3.5&amp;ixid=eyJhcHBfaWQiOjEyMDd9&amp;s=6c97eed60653e01c47b179bf9298c8c2&amp;w=1000&amp;q=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3896858"/>
            <a:ext cx="3713162" cy="24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Proaktivne vještine projektnog menadžmenta</a:t>
            </a:r>
            <a:endParaRPr lang="en" dirty="0"/>
          </a:p>
        </p:txBody>
      </p:sp>
      <p:pic>
        <p:nvPicPr>
          <p:cNvPr id="5122" name="Picture 2" descr="https://images.unsplash.com/photo-1517164850305-99a3e65bb47e?ixlib=rb-0.3.5&amp;ixid=eyJhcHBfaWQiOjEyMDd9&amp;s=891fe858de061305b9d58986c3970d60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9" y="2234705"/>
            <a:ext cx="4613623" cy="30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ffiti words read &quot;Together, we create!&quot; below small windows on a brick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4060956"/>
            <a:ext cx="3028266" cy="17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person drawing in a notepad with a 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1812218"/>
            <a:ext cx="3028266" cy="20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Proaktivne vještine projektnog menadžmenta</a:t>
            </a:r>
            <a:endParaRPr lang="en" dirty="0"/>
          </a:p>
        </p:txBody>
      </p:sp>
      <p:pic>
        <p:nvPicPr>
          <p:cNvPr id="6146" name="Picture 2" descr="A sticker reading “good news is coming” on an advertising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1" y="1899554"/>
            <a:ext cx="3189072" cy="4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.unsplash.com/photo-1516822669470-73d1771e95a3?ixlib=rb-0.3.5&amp;ixid=eyJhcHBfaWQiOjEyMDd9&amp;s=e87d113f337275699af2565a396ecd2b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38" y="2763169"/>
            <a:ext cx="4051562" cy="27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Poduzetnički stav</a:t>
            </a:r>
            <a:endParaRPr lang="en" dirty="0"/>
          </a:p>
        </p:txBody>
      </p:sp>
      <p:pic>
        <p:nvPicPr>
          <p:cNvPr id="4100" name="Picture 4" descr="A woman holding a white mug with a âlike a bossâ 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6" y="1884885"/>
            <a:ext cx="6110657" cy="40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Preuzimanje inicijative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hr-HR" dirty="0" smtClean="0"/>
              <a:t>Vježba 1 – etičke vrijednosti</a:t>
            </a:r>
            <a:endParaRPr lang="en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10387"/>
              </p:ext>
            </p:extLst>
          </p:nvPr>
        </p:nvGraphicFramePr>
        <p:xfrm>
          <a:off x="822122" y="1937856"/>
          <a:ext cx="6844552" cy="3283273"/>
        </p:xfrm>
        <a:graphic>
          <a:graphicData uri="http://schemas.openxmlformats.org/drawingml/2006/table">
            <a:tbl>
              <a:tblPr firstRow="1" firstCol="1" bandRow="1">
                <a:tableStyleId>{7257817E-EC5C-4880-A810-ED7F254FEA46}</a:tableStyleId>
              </a:tblPr>
              <a:tblGrid>
                <a:gridCol w="226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 personal life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 social life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 working life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2122" y="1937856"/>
            <a:ext cx="2225878" cy="271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Osobni život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048000" y="1937856"/>
            <a:ext cx="2286000" cy="271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Društveni život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5334000" y="1937856"/>
            <a:ext cx="2332674" cy="271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Profesionalni život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2351</TotalTime>
  <Words>759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Calibri</vt:lpstr>
      <vt:lpstr>Times New Roman</vt:lpstr>
      <vt:lpstr>Arial</vt:lpstr>
      <vt:lpstr>EngagePowerpoint Template</vt:lpstr>
      <vt:lpstr>Preuzimanje inicijative</vt:lpstr>
      <vt:lpstr>Ključne kompetencije za cjeloživotno učenje – osjećaj inicijative</vt:lpstr>
      <vt:lpstr>Osobni, društveni i poslovni život</vt:lpstr>
      <vt:lpstr>Osnovna znanja, vještine i stavovi</vt:lpstr>
      <vt:lpstr>Socijalno poduzetništvo</vt:lpstr>
      <vt:lpstr>Proaktivne vještine projektnog menadžmenta</vt:lpstr>
      <vt:lpstr>Proaktivne vještine projektnog menadžmenta</vt:lpstr>
      <vt:lpstr>Poduzetnički stav</vt:lpstr>
      <vt:lpstr>Preuzimanje inicijative Vježba 1 – etičke vrijednosti</vt:lpstr>
      <vt:lpstr> Fokus na profesionalni život (radni vijek) Vježba 2 Poduzetništvo </vt:lpstr>
      <vt:lpstr>Fokus na socijalni i osobni život Otvorena diskusija Živjeti demokraciju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77</cp:revision>
  <dcterms:created xsi:type="dcterms:W3CDTF">2017-10-27T16:23:16Z</dcterms:created>
  <dcterms:modified xsi:type="dcterms:W3CDTF">2018-07-17T12:28:29Z</dcterms:modified>
</cp:coreProperties>
</file>